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8"/>
  </p:notesMasterIdLst>
  <p:handoutMasterIdLst>
    <p:handoutMasterId r:id="rId29"/>
  </p:handoutMasterIdLst>
  <p:sldIdLst>
    <p:sldId id="330" r:id="rId2"/>
    <p:sldId id="427" r:id="rId3"/>
    <p:sldId id="443" r:id="rId4"/>
    <p:sldId id="394" r:id="rId5"/>
    <p:sldId id="445" r:id="rId6"/>
    <p:sldId id="446" r:id="rId7"/>
    <p:sldId id="476" r:id="rId8"/>
    <p:sldId id="450" r:id="rId9"/>
    <p:sldId id="452" r:id="rId10"/>
    <p:sldId id="453" r:id="rId11"/>
    <p:sldId id="428" r:id="rId12"/>
    <p:sldId id="429" r:id="rId13"/>
    <p:sldId id="454" r:id="rId14"/>
    <p:sldId id="430" r:id="rId15"/>
    <p:sldId id="441" r:id="rId16"/>
    <p:sldId id="455" r:id="rId17"/>
    <p:sldId id="459" r:id="rId18"/>
    <p:sldId id="460" r:id="rId19"/>
    <p:sldId id="461" r:id="rId20"/>
    <p:sldId id="462" r:id="rId21"/>
    <p:sldId id="463" r:id="rId22"/>
    <p:sldId id="464" r:id="rId23"/>
    <p:sldId id="465" r:id="rId24"/>
    <p:sldId id="466" r:id="rId25"/>
    <p:sldId id="467" r:id="rId26"/>
    <p:sldId id="468" r:id="rId27"/>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0" autoAdjust="0"/>
    <p:restoredTop sz="83516" autoAdjust="0"/>
  </p:normalViewPr>
  <p:slideViewPr>
    <p:cSldViewPr>
      <p:cViewPr varScale="1">
        <p:scale>
          <a:sx n="105" d="100"/>
          <a:sy n="105" d="100"/>
        </p:scale>
        <p:origin x="1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4,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4,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lecture you’re going to learn a lot of new things: the basic building blocks of a computer. We’ll slowly combine these to learn how many components of a computer are built up.</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Ainvert</a:t>
            </a:r>
            <a:r>
              <a:rPr lang="en-US" dirty="0"/>
              <a:t>, </a:t>
            </a:r>
            <a:r>
              <a:rPr lang="en-US" dirty="0" err="1"/>
              <a:t>Bnegate</a:t>
            </a:r>
            <a:r>
              <a:rPr lang="en-US" dirty="0"/>
              <a:t>, then 2 bits for multiplexor</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299780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 haven’t shown it here, we combine </a:t>
            </a:r>
            <a:r>
              <a:rPr lang="en-US" dirty="0" err="1"/>
              <a:t>Binvert</a:t>
            </a:r>
            <a:r>
              <a:rPr lang="en-US" dirty="0"/>
              <a:t> and </a:t>
            </a:r>
            <a:r>
              <a:rPr lang="en-US" dirty="0" err="1"/>
              <a:t>Carry</a:t>
            </a:r>
            <a:r>
              <a:rPr lang="en-US" baseline="0" dirty="0" err="1"/>
              <a:t>In</a:t>
            </a:r>
            <a:r>
              <a:rPr lang="en-US" baseline="0"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866934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adder we saw is too slow</a:t>
            </a:r>
            <a:r>
              <a:rPr lang="mr-IN" baseline="0"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269891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ripple adder is too slow. The main issue is that we’re waiting on this chain of </a:t>
            </a:r>
            <a:r>
              <a:rPr lang="en-US" dirty="0" err="1"/>
              <a:t>CarryIn</a:t>
            </a:r>
            <a:r>
              <a:rPr lang="en-US" dirty="0"/>
              <a:t> values. What if we could compute them ahead of time?</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16</a:t>
            </a:fld>
            <a:endParaRPr lang="en-US" altLang="en-US"/>
          </a:p>
        </p:txBody>
      </p:sp>
    </p:spTree>
    <p:extLst>
      <p:ext uri="{BB962C8B-B14F-4D97-AF65-F5344CB8AC3E}">
        <p14:creationId xmlns:p14="http://schemas.microsoft.com/office/powerpoint/2010/main" val="2253739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Explanation</a:t>
            </a:r>
            <a:r>
              <a:rPr lang="en-US" baseline="0" dirty="0"/>
              <a:t> of gate delay, so we can compare the time for ripple carry vs. carry </a:t>
            </a:r>
            <a:r>
              <a:rPr lang="en-US" baseline="0" dirty="0" err="1"/>
              <a:t>lookahead</a:t>
            </a:r>
            <a:r>
              <a:rPr lang="en-US" baseline="0" dirty="0"/>
              <a:t>. Let’s assume a fixed time to pass through any gate, regardless of type or fan-in. Unrealistic, but that’s what we’ll assume. Give question about gate delay for sum of products formula, then ask about delays for each bit in a ripple adder. Careful: work through this example ahead of time! If you use the adder with XORs, the first XOR can be calculated directly from the input, so the gate delay is only 17.</a:t>
            </a:r>
          </a:p>
          <a:p>
            <a:endParaRPr lang="en-US" baseline="0" dirty="0"/>
          </a:p>
          <a:p>
            <a:r>
              <a:rPr lang="en-US" baseline="0" dirty="0"/>
              <a:t>However, it will cost us more gates to do this! So faster in terms of time, but more gates = more transistors/chip space + more power (actually power is contentious, since in some cases it is better for power since its faster).</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17</a:t>
            </a:fld>
            <a:endParaRPr lang="en-US" altLang="en-US"/>
          </a:p>
        </p:txBody>
      </p:sp>
    </p:spTree>
    <p:extLst>
      <p:ext uri="{BB962C8B-B14F-4D97-AF65-F5344CB8AC3E}">
        <p14:creationId xmlns:p14="http://schemas.microsoft.com/office/powerpoint/2010/main" val="77941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analogy for propagate is dominos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20</a:t>
            </a:fld>
            <a:endParaRPr lang="en-US" altLang="en-US"/>
          </a:p>
        </p:txBody>
      </p:sp>
    </p:spTree>
    <p:extLst>
      <p:ext uri="{BB962C8B-B14F-4D97-AF65-F5344CB8AC3E}">
        <p14:creationId xmlns:p14="http://schemas.microsoft.com/office/powerpoint/2010/main" val="337885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21</a:t>
            </a:fld>
            <a:endParaRPr lang="en-US" altLang="en-US"/>
          </a:p>
        </p:txBody>
      </p:sp>
    </p:spTree>
    <p:extLst>
      <p:ext uri="{BB962C8B-B14F-4D97-AF65-F5344CB8AC3E}">
        <p14:creationId xmlns:p14="http://schemas.microsoft.com/office/powerpoint/2010/main" val="3867355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out a 4-bit</a:t>
            </a:r>
            <a:r>
              <a:rPr lang="en-US" baseline="0" dirty="0"/>
              <a:t> addition example here. Show what c4,c3,c2,c1,c0 are when using a 4-bit carry </a:t>
            </a:r>
            <a:r>
              <a:rPr lang="en-US" baseline="0" dirty="0" err="1"/>
              <a:t>lookahead</a:t>
            </a:r>
            <a:r>
              <a:rPr lang="en-US" baseline="0" dirty="0"/>
              <a:t> adder. Calculate propagate and generate for each. </a:t>
            </a:r>
          </a:p>
          <a:p>
            <a:endParaRPr lang="en-US" baseline="0" dirty="0"/>
          </a:p>
          <a:p>
            <a:r>
              <a:rPr lang="en-US" baseline="0" dirty="0"/>
              <a:t>So the steps are (draw diagram?) Hook up all the necessary to calculate propagate and generate for each (max 2 gate path), then calculate the sum result (also max 2 gate path).</a:t>
            </a:r>
          </a:p>
          <a:p>
            <a:endParaRPr lang="en-US" baseline="0" dirty="0"/>
          </a:p>
          <a:p>
            <a:r>
              <a:rPr lang="en-US" baseline="0" dirty="0"/>
              <a:t>This works well, but again, it starts to get complicated at the 4</a:t>
            </a:r>
            <a:r>
              <a:rPr lang="en-US" baseline="30000" dirty="0"/>
              <a:t>th</a:t>
            </a:r>
            <a:r>
              <a:rPr lang="en-US" baseline="0" dirty="0"/>
              <a:t> carry bit, and it would be really complicated at the 31</a:t>
            </a:r>
            <a:r>
              <a:rPr lang="en-US" baseline="30000" dirty="0"/>
              <a:t>st</a:t>
            </a:r>
            <a:r>
              <a:rPr lang="en-US" baseline="0" dirty="0"/>
              <a:t> carry bit. It’s still better than the alternative we talked about (full evaluation), but not great.</a:t>
            </a:r>
          </a:p>
          <a:p>
            <a:r>
              <a:rPr lang="en-US" baseline="0" dirty="0"/>
              <a:t>As the book talks about, one of the big ideas in computer architecture is abstraction. So we’re going to apply another level of abstraction</a:t>
            </a:r>
            <a:r>
              <a:rPr lang="mr-IN" baseline="0" dirty="0"/>
              <a:t>…</a:t>
            </a:r>
            <a:endParaRPr lang="en-US" baseline="0"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22</a:t>
            </a:fld>
            <a:endParaRPr lang="en-US" altLang="en-US"/>
          </a:p>
        </p:txBody>
      </p:sp>
    </p:spTree>
    <p:extLst>
      <p:ext uri="{BB962C8B-B14F-4D97-AF65-F5344CB8AC3E}">
        <p14:creationId xmlns:p14="http://schemas.microsoft.com/office/powerpoint/2010/main" val="238562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group the bits to add into groups of 4, and use what</a:t>
            </a:r>
            <a:r>
              <a:rPr lang="en-US" baseline="0" dirty="0"/>
              <a:t> we just talked about for each group. Now each group will compute whether or not the group AS A WHOLE generates a carry bit (to the next group), or propagates one.</a:t>
            </a:r>
          </a:p>
          <a:p>
            <a:endParaRPr lang="en-US" baseline="0" dirty="0"/>
          </a:p>
          <a:p>
            <a:r>
              <a:rPr lang="en-US" baseline="0" dirty="0"/>
              <a:t>Notice two more gate delays to compute the super </a:t>
            </a:r>
            <a:r>
              <a:rPr lang="en-US" baseline="0" dirty="0" err="1"/>
              <a:t>propagage</a:t>
            </a:r>
            <a:r>
              <a:rPr lang="en-US" baseline="0" dirty="0"/>
              <a:t>/generate</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23</a:t>
            </a:fld>
            <a:endParaRPr lang="en-US" altLang="en-US"/>
          </a:p>
        </p:txBody>
      </p:sp>
    </p:spTree>
    <p:extLst>
      <p:ext uri="{BB962C8B-B14F-4D97-AF65-F5344CB8AC3E}">
        <p14:creationId xmlns:p14="http://schemas.microsoft.com/office/powerpoint/2010/main" val="4141781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boxes on the left is a 4-bit Carry lookahead adder (actually ALU).</a:t>
            </a:r>
          </a:p>
          <a:p>
            <a:r>
              <a:rPr lang="en-US" dirty="0"/>
              <a:t>Each computes their p and g, then their P and G and pass this to carry-lookahead unit.</a:t>
            </a:r>
          </a:p>
          <a:p>
            <a:r>
              <a:rPr lang="en-US" dirty="0"/>
              <a:t>Consider adding 16-bit </a:t>
            </a:r>
          </a:p>
          <a:p>
            <a:r>
              <a:rPr lang="en-US" dirty="0"/>
              <a:t>0001</a:t>
            </a:r>
            <a:r>
              <a:rPr lang="en-US" baseline="0" dirty="0"/>
              <a:t> 1010 0011 0011</a:t>
            </a:r>
          </a:p>
          <a:p>
            <a:r>
              <a:rPr lang="en-US" baseline="0" dirty="0"/>
              <a:t>1110 0101 1110 1011</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24</a:t>
            </a:fld>
            <a:endParaRPr lang="en-US" altLang="en-US"/>
          </a:p>
        </p:txBody>
      </p:sp>
    </p:spTree>
    <p:extLst>
      <p:ext uri="{BB962C8B-B14F-4D97-AF65-F5344CB8AC3E}">
        <p14:creationId xmlns:p14="http://schemas.microsoft.com/office/powerpoint/2010/main" val="47795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Extending to 32 bits…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a:t>
            </a:fld>
            <a:endParaRPr lang="en-US" altLang="en-US"/>
          </a:p>
        </p:txBody>
      </p:sp>
    </p:spTree>
    <p:extLst>
      <p:ext uri="{BB962C8B-B14F-4D97-AF65-F5344CB8AC3E}">
        <p14:creationId xmlns:p14="http://schemas.microsoft.com/office/powerpoint/2010/main" val="2827880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of zeros “absorbs” any previously generated 1.</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25</a:t>
            </a:fld>
            <a:endParaRPr lang="en-US" altLang="en-US"/>
          </a:p>
        </p:txBody>
      </p:sp>
    </p:spTree>
    <p:extLst>
      <p:ext uri="{BB962C8B-B14F-4D97-AF65-F5344CB8AC3E}">
        <p14:creationId xmlns:p14="http://schemas.microsoft.com/office/powerpoint/2010/main" val="2046599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gets complicated! When you have 4 such</a:t>
            </a:r>
            <a:r>
              <a:rPr lang="en-US" baseline="0" dirty="0"/>
              <a:t> (4-bit) groups, you have the same complication as the 4-bit adder. So a 16-bit adder is complex. But you can just add another layer of abstraction! Each group of 4 4-bit adders can generate a super-super generate and super-super </a:t>
            </a:r>
            <a:r>
              <a:rPr lang="en-US" baseline="0" dirty="0" err="1"/>
              <a:t>propate</a:t>
            </a:r>
            <a:r>
              <a:rPr lang="en-US" baseline="0" dirty="0"/>
              <a:t>!</a:t>
            </a:r>
          </a:p>
          <a:p>
            <a:endParaRPr lang="en-US" baseline="0" dirty="0"/>
          </a:p>
          <a:p>
            <a:r>
              <a:rPr lang="en-US" baseline="0" dirty="0"/>
              <a:t>So for a 64-bit adder we might have 4 groups of 16-bit adders, which are themselves 4 groups of 4-bit adders. And you can do this as many times as you need. Notice that each time we do this abstraction, we add another (fixed, constant) number of gates. Each time we’re group of gates into groups, so we start with n bits, then group them into n/4 groups, then n/16 groups, then n/4^3 groups, etc. For those of you in 220, what does this remind you of? It’s a little bit like a logarithm, and in general when you work this out, the time to do addition for ANY number of bits can be done in this way in O(log n) time. So why do we say in 220 that it’s just constant time (a primitive operation)? We’re missing an assumption</a:t>
            </a:r>
            <a:r>
              <a:rPr lang="mr-IN" baseline="0" dirty="0"/>
              <a:t>…</a:t>
            </a:r>
            <a:endParaRPr lang="en-US" dirty="0"/>
          </a:p>
          <a:p>
            <a:endParaRPr lang="en-US" dirty="0"/>
          </a:p>
          <a:p>
            <a:r>
              <a:rPr lang="en-US" dirty="0"/>
              <a:t>The time is logarithmic</a:t>
            </a:r>
            <a:r>
              <a:rPr lang="en-US" baseline="0" dirty="0"/>
              <a:t> </a:t>
            </a:r>
            <a:r>
              <a:rPr lang="mr-IN" baseline="0" dirty="0"/>
              <a:t>–</a:t>
            </a:r>
            <a:r>
              <a:rPr lang="en-US" baseline="0" dirty="0"/>
              <a:t> you can think of splitting into groups as division</a:t>
            </a:r>
            <a:r>
              <a:rPr lang="mr-IN" baseline="0" dirty="0"/>
              <a:t>…</a:t>
            </a:r>
            <a:endParaRPr lang="en-US" baseline="0" dirty="0"/>
          </a:p>
          <a:p>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Lots of other adders that work efficiently: carry-select, carry save</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26</a:t>
            </a:fld>
            <a:endParaRPr lang="en-US" altLang="en-US"/>
          </a:p>
        </p:txBody>
      </p:sp>
    </p:spTree>
    <p:extLst>
      <p:ext uri="{BB962C8B-B14F-4D97-AF65-F5344CB8AC3E}">
        <p14:creationId xmlns:p14="http://schemas.microsoft.com/office/powerpoint/2010/main" val="2292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multiplexors…</a:t>
            </a:r>
          </a:p>
          <a:p>
            <a:r>
              <a:rPr lang="en-US" dirty="0"/>
              <a:t>To</a:t>
            </a:r>
            <a:r>
              <a:rPr lang="en-US" baseline="0" dirty="0"/>
              <a:t> operate on two WORDS, which are a set of bits, we again use an array of logic blocks, in this case 32 1-bit ALUs. Notice how we have to connect the carryout of one to the </a:t>
            </a:r>
            <a:r>
              <a:rPr lang="en-US" baseline="0" dirty="0" err="1"/>
              <a:t>carryin</a:t>
            </a:r>
            <a:r>
              <a:rPr lang="en-US" baseline="0" dirty="0"/>
              <a:t> of the next.</a:t>
            </a:r>
          </a:p>
          <a:p>
            <a:r>
              <a:rPr lang="en-US" baseline="0" dirty="0"/>
              <a:t>This WORKS, although it is actually really slow</a:t>
            </a:r>
            <a:r>
              <a:rPr lang="mr-IN" baseline="0" dirty="0"/>
              <a:t>…</a:t>
            </a:r>
            <a:r>
              <a:rPr lang="en-US" baseline="0" dirty="0"/>
              <a:t>we have to wait for 32 1-bit additions</a:t>
            </a:r>
            <a:r>
              <a:rPr lang="mr-IN" baseline="0" dirty="0"/>
              <a:t>…</a:t>
            </a:r>
            <a:r>
              <a:rPr lang="en-US" baseline="0" dirty="0"/>
              <a:t>we will see later how to improve this. (time scales linearly with # bits)</a:t>
            </a:r>
          </a:p>
          <a:p>
            <a:r>
              <a:rPr lang="en-US" baseline="0" dirty="0"/>
              <a:t>This is called a "ripple" adder, since the carry bit ripples through.</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231489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Negating B and setting </a:t>
            </a:r>
            <a:r>
              <a:rPr lang="en-US" dirty="0" err="1"/>
              <a:t>carryIn</a:t>
            </a:r>
            <a:r>
              <a:rPr lang="en-US" dirty="0"/>
              <a:t> to 1.</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4</a:t>
            </a:fld>
            <a:endParaRPr lang="en-US" altLang="en-US"/>
          </a:p>
        </p:txBody>
      </p:sp>
    </p:spTree>
    <p:extLst>
      <p:ext uri="{BB962C8B-B14F-4D97-AF65-F5344CB8AC3E}">
        <p14:creationId xmlns:p14="http://schemas.microsoft.com/office/powerpoint/2010/main" val="139765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we set Operation to 2 (10) and set </a:t>
            </a:r>
            <a:r>
              <a:rPr lang="en-US" dirty="0" err="1"/>
              <a:t>Binvert</a:t>
            </a:r>
            <a:r>
              <a:rPr lang="en-US" dirty="0"/>
              <a:t> to 1,also set the </a:t>
            </a:r>
            <a:r>
              <a:rPr lang="en-US" dirty="0" err="1"/>
              <a:t>CarryIn</a:t>
            </a:r>
            <a:r>
              <a:rPr lang="en-US" baseline="0" dirty="0"/>
              <a:t> of the first bit to 1, which gets us -b.</a:t>
            </a:r>
          </a:p>
          <a:p>
            <a:endParaRPr lang="en-US" baseline="0" dirty="0"/>
          </a:p>
          <a:p>
            <a:r>
              <a:rPr lang="en-US" baseline="0" dirty="0"/>
              <a:t>Q: Now</a:t>
            </a:r>
            <a:r>
              <a:rPr lang="mr-IN" baseline="0" dirty="0"/>
              <a:t>…</a:t>
            </a:r>
            <a:r>
              <a:rPr lang="en-US" baseline="0" dirty="0"/>
              <a:t>how might you add a NOR operation here? One way is to implement it with a gate and make the big multiplexor bigger. But this makes the multiplexor more expensive.</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5</a:t>
            </a:fld>
            <a:endParaRPr lang="en-US" altLang="en-US"/>
          </a:p>
        </p:txBody>
      </p:sp>
    </p:spTree>
    <p:extLst>
      <p:ext uri="{BB962C8B-B14F-4D97-AF65-F5344CB8AC3E}">
        <p14:creationId xmlns:p14="http://schemas.microsoft.com/office/powerpoint/2010/main" val="58687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MIPS actually</a:t>
            </a:r>
            <a:r>
              <a:rPr lang="en-US" baseline="0" dirty="0"/>
              <a:t> needs a NOR operation as well. Rather than adding a NOR gate and extending the multiplexor, we can implement it with what we already have, adding an additional (simple) multiplexor.</a:t>
            </a:r>
            <a:endParaRPr lang="en-US" dirty="0"/>
          </a:p>
          <a:p>
            <a:endParaRPr lang="en-US" dirty="0"/>
          </a:p>
          <a:p>
            <a:r>
              <a:rPr lang="en-US" dirty="0"/>
              <a:t>Using </a:t>
            </a:r>
            <a:r>
              <a:rPr lang="en-US" dirty="0" err="1"/>
              <a:t>DeMorgan’s</a:t>
            </a:r>
            <a:r>
              <a:rPr lang="en-US" dirty="0"/>
              <a:t>: A NOR B = NOT (A or</a:t>
            </a:r>
            <a:r>
              <a:rPr lang="en-US" baseline="0" dirty="0"/>
              <a:t> B) = (Not A) AND (Not B), so just invert both A and B and then OR them together.</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6</a:t>
            </a:fld>
            <a:endParaRPr lang="en-US" altLang="en-US"/>
          </a:p>
        </p:txBody>
      </p:sp>
    </p:spTree>
    <p:extLst>
      <p:ext uri="{BB962C8B-B14F-4D97-AF65-F5344CB8AC3E}">
        <p14:creationId xmlns:p14="http://schemas.microsoft.com/office/powerpoint/2010/main" val="417139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Negating B and setting </a:t>
            </a:r>
            <a:r>
              <a:rPr lang="en-US" dirty="0" err="1"/>
              <a:t>carryIn</a:t>
            </a:r>
            <a:r>
              <a:rPr lang="en-US" dirty="0"/>
              <a:t> to 1.</a:t>
            </a:r>
          </a:p>
          <a:p>
            <a:endParaRPr lang="en-US" dirty="0"/>
          </a:p>
          <a:p>
            <a:r>
              <a:rPr lang="en-US" dirty="0"/>
              <a:t>Compute a-b, route </a:t>
            </a:r>
            <a:r>
              <a:rPr lang="en-US" dirty="0" err="1"/>
              <a:t>msb</a:t>
            </a:r>
            <a:r>
              <a:rPr lang="en-US" dirty="0"/>
              <a:t> to </a:t>
            </a:r>
            <a:r>
              <a:rPr lang="en-US" dirty="0" err="1"/>
              <a:t>lsb</a:t>
            </a:r>
            <a:r>
              <a:rPr lang="en-US" dirty="0"/>
              <a:t>.</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7</a:t>
            </a:fld>
            <a:endParaRPr lang="en-US" altLang="en-US"/>
          </a:p>
        </p:txBody>
      </p:sp>
    </p:spTree>
    <p:extLst>
      <p:ext uri="{BB962C8B-B14F-4D97-AF65-F5344CB8AC3E}">
        <p14:creationId xmlns:p14="http://schemas.microsoft.com/office/powerpoint/2010/main" val="1909004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gets loop back</a:t>
            </a:r>
            <a:r>
              <a:rPr lang="en-US" baseline="0" dirty="0"/>
              <a:t> around to the Less input for ALU0, all the other less inputs get 0. Also, note that we can detect overflow with that Set output</a:t>
            </a:r>
            <a:r>
              <a:rPr lang="mr-IN" baseline="0" dirty="0"/>
              <a:t>…</a:t>
            </a:r>
            <a:endParaRPr lang="en-US" baseline="0" dirty="0"/>
          </a:p>
          <a:p>
            <a:r>
              <a:rPr lang="en-US" baseline="0" dirty="0"/>
              <a:t>Actually must also look at the overflow bit (ex: -7 &lt; 6). Actually, XOR: 7 &lt; -1.</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8</a:t>
            </a:fld>
            <a:endParaRPr lang="en-US" altLang="en-US"/>
          </a:p>
        </p:txBody>
      </p:sp>
    </p:spTree>
    <p:extLst>
      <p:ext uri="{BB962C8B-B14F-4D97-AF65-F5344CB8AC3E}">
        <p14:creationId xmlns:p14="http://schemas.microsoft.com/office/powerpoint/2010/main" val="38692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as we will see</a:t>
            </a:r>
            <a:r>
              <a:rPr lang="en-US" baseline="0" dirty="0"/>
              <a:t> later, you first do an (a-b) instruction, THEN you have a separate je or </a:t>
            </a:r>
            <a:r>
              <a:rPr lang="en-US" baseline="0" dirty="0" err="1"/>
              <a:t>jne</a:t>
            </a:r>
            <a:r>
              <a:rPr lang="en-US" baseline="0" dirty="0"/>
              <a:t> instruction. As opposed to doing it all in one instruction.</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4,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2980660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a:t>A simple Arithmetic Logic Unit (B.5)</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Test of Zero</a:t>
            </a:r>
          </a:p>
        </p:txBody>
      </p:sp>
      <p:sp>
        <p:nvSpPr>
          <p:cNvPr id="12291" name="Content Placeholder 2"/>
          <p:cNvSpPr>
            <a:spLocks noGrp="1"/>
          </p:cNvSpPr>
          <p:nvPr>
            <p:ph idx="1"/>
          </p:nvPr>
        </p:nvSpPr>
        <p:spPr/>
        <p:txBody>
          <a:bodyPr/>
          <a:lstStyle/>
          <a:p>
            <a:r>
              <a:rPr lang="en-US" altLang="en-US"/>
              <a:t>We want to quickly test if two integers are equal</a:t>
            </a:r>
          </a:p>
          <a:p>
            <a:endParaRPr lang="en-US" altLang="en-US"/>
          </a:p>
          <a:p>
            <a:r>
              <a:rPr lang="en-US" altLang="en-US"/>
              <a:t>Design a single signal of Zero</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16338"/>
            <a:ext cx="6294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2796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30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Final 32-bit ALU</a:t>
            </a:r>
          </a:p>
        </p:txBody>
      </p:sp>
      <p:sp>
        <p:nvSpPr>
          <p:cNvPr id="13315" name="Content Placeholder 2"/>
          <p:cNvSpPr>
            <a:spLocks noGrp="1"/>
          </p:cNvSpPr>
          <p:nvPr>
            <p:ph idx="1"/>
          </p:nvPr>
        </p:nvSpPr>
        <p:spPr/>
        <p:txBody>
          <a:bodyPr/>
          <a:lstStyle/>
          <a:p>
            <a:endParaRPr lang="en-US" altLang="en-US"/>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895350"/>
            <a:ext cx="636270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9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ALU Control Signals</a:t>
            </a:r>
          </a:p>
        </p:txBody>
      </p:sp>
      <p:sp>
        <p:nvSpPr>
          <p:cNvPr id="14339" name="Content Placeholder 2"/>
          <p:cNvSpPr>
            <a:spLocks noGrp="1"/>
          </p:cNvSpPr>
          <p:nvPr>
            <p:ph idx="1"/>
          </p:nvPr>
        </p:nvSpPr>
        <p:spPr/>
        <p:txBody>
          <a:bodyPr/>
          <a:lstStyle/>
          <a:p>
            <a:endParaRPr lang="en-US" altLang="en-US"/>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844675"/>
            <a:ext cx="4454525"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4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1-BIT ALU</a:t>
            </a:r>
          </a:p>
        </p:txBody>
      </p:sp>
      <p:sp>
        <p:nvSpPr>
          <p:cNvPr id="9219" name="Content Placeholder 2"/>
          <p:cNvSpPr>
            <a:spLocks noGrp="1"/>
          </p:cNvSpPr>
          <p:nvPr>
            <p:ph idx="1"/>
          </p:nvPr>
        </p:nvSpPr>
        <p:spPr/>
        <p:txBody>
          <a:bodyPr/>
          <a:lstStyle/>
          <a:p>
            <a:endParaRPr lang="en-US"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2087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82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Symbol of ALU</a:t>
            </a:r>
          </a:p>
        </p:txBody>
      </p:sp>
      <p:sp>
        <p:nvSpPr>
          <p:cNvPr id="15363" name="Content Placeholder 2"/>
          <p:cNvSpPr>
            <a:spLocks noGrp="1"/>
          </p:cNvSpPr>
          <p:nvPr>
            <p:ph idx="1"/>
          </p:nvPr>
        </p:nvSpPr>
        <p:spPr/>
        <p:txBody>
          <a:bodyPr/>
          <a:lstStyle/>
          <a:p>
            <a:endParaRPr lang="en-US" altLang="en-US"/>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2409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007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Summary</a:t>
            </a:r>
          </a:p>
        </p:txBody>
      </p:sp>
      <p:sp>
        <p:nvSpPr>
          <p:cNvPr id="26627" name="Content Placeholder 2"/>
          <p:cNvSpPr>
            <a:spLocks noGrp="1"/>
          </p:cNvSpPr>
          <p:nvPr>
            <p:ph idx="1"/>
          </p:nvPr>
        </p:nvSpPr>
        <p:spPr/>
        <p:txBody>
          <a:bodyPr/>
          <a:lstStyle/>
          <a:p>
            <a:pPr>
              <a:lnSpc>
                <a:spcPct val="110000"/>
              </a:lnSpc>
              <a:buClr>
                <a:srgbClr val="800000"/>
              </a:buClr>
            </a:pPr>
            <a:r>
              <a:rPr lang="en-US" altLang="en-US" dirty="0"/>
              <a:t>1-bit ALU</a:t>
            </a:r>
          </a:p>
          <a:p>
            <a:pPr lvl="1">
              <a:lnSpc>
                <a:spcPct val="110000"/>
              </a:lnSpc>
              <a:buClr>
                <a:srgbClr val="800000"/>
              </a:buClr>
            </a:pPr>
            <a:r>
              <a:rPr lang="en-US" altLang="en-US" dirty="0"/>
              <a:t>Logic Functions</a:t>
            </a:r>
          </a:p>
          <a:p>
            <a:pPr lvl="1">
              <a:lnSpc>
                <a:spcPct val="110000"/>
              </a:lnSpc>
              <a:buClr>
                <a:srgbClr val="800000"/>
              </a:buClr>
            </a:pPr>
            <a:r>
              <a:rPr lang="en-US" altLang="en-US" dirty="0"/>
              <a:t>Arithmetic Functions</a:t>
            </a:r>
          </a:p>
          <a:p>
            <a:pPr>
              <a:lnSpc>
                <a:spcPct val="110000"/>
              </a:lnSpc>
              <a:buClr>
                <a:srgbClr val="800000"/>
              </a:buClr>
            </a:pPr>
            <a:r>
              <a:rPr lang="en-US" altLang="en-US" dirty="0"/>
              <a:t>32-bit ALU</a:t>
            </a:r>
          </a:p>
          <a:p>
            <a:pPr lvl="1">
              <a:lnSpc>
                <a:spcPct val="110000"/>
              </a:lnSpc>
              <a:buClr>
                <a:srgbClr val="800000"/>
              </a:buClr>
            </a:pPr>
            <a:r>
              <a:rPr lang="en-US" altLang="en-US" dirty="0"/>
              <a:t>Set on less than</a:t>
            </a:r>
          </a:p>
          <a:p>
            <a:pPr lvl="1">
              <a:lnSpc>
                <a:spcPct val="110000"/>
              </a:lnSpc>
              <a:buClr>
                <a:srgbClr val="800000"/>
              </a:buClr>
            </a:pPr>
            <a:r>
              <a:rPr lang="en-US" altLang="en-US" dirty="0"/>
              <a:t>Test of Zero</a:t>
            </a:r>
          </a:p>
        </p:txBody>
      </p:sp>
    </p:spTree>
    <p:extLst>
      <p:ext uri="{BB962C8B-B14F-4D97-AF65-F5344CB8AC3E}">
        <p14:creationId xmlns:p14="http://schemas.microsoft.com/office/powerpoint/2010/main" val="200426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a:t>Carry </a:t>
            </a:r>
            <a:r>
              <a:rPr lang="en-US" dirty="0" err="1"/>
              <a:t>lookAhead</a:t>
            </a:r>
            <a:r>
              <a:rPr lang="en-US" dirty="0"/>
              <a:t> Addition (B.6)</a:t>
            </a:r>
          </a:p>
        </p:txBody>
      </p:sp>
      <p:sp>
        <p:nvSpPr>
          <p:cNvPr id="18434" name="Text Placeholder 6"/>
          <p:cNvSpPr>
            <a:spLocks noGrp="1"/>
          </p:cNvSpPr>
          <p:nvPr>
            <p:ph type="body" idx="1"/>
          </p:nvPr>
        </p:nvSpPr>
        <p:spPr>
          <a:xfrm>
            <a:off x="689015" y="3645024"/>
            <a:ext cx="7772400" cy="1500187"/>
          </a:xfrm>
        </p:spPr>
        <p:txBody>
          <a:bodyPr/>
          <a:lstStyle/>
          <a:p>
            <a:endParaRPr lang="en-US" altLang="en-US" sz="3600" dirty="0"/>
          </a:p>
        </p:txBody>
      </p:sp>
    </p:spTree>
    <p:extLst>
      <p:ext uri="{BB962C8B-B14F-4D97-AF65-F5344CB8AC3E}">
        <p14:creationId xmlns:p14="http://schemas.microsoft.com/office/powerpoint/2010/main" val="369842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Faster Addition</a:t>
            </a:r>
          </a:p>
        </p:txBody>
      </p:sp>
      <p:sp>
        <p:nvSpPr>
          <p:cNvPr id="16387" name="Content Placeholder 2"/>
          <p:cNvSpPr>
            <a:spLocks noGrp="1"/>
          </p:cNvSpPr>
          <p:nvPr>
            <p:ph idx="1"/>
          </p:nvPr>
        </p:nvSpPr>
        <p:spPr/>
        <p:txBody>
          <a:bodyPr/>
          <a:lstStyle/>
          <a:p>
            <a:pPr marL="0" indent="0">
              <a:buNone/>
            </a:pPr>
            <a:r>
              <a:rPr lang="en-US" altLang="en-US" dirty="0"/>
              <a:t>Carry Lookahead </a:t>
            </a:r>
          </a:p>
          <a:p>
            <a:r>
              <a:rPr lang="en-US" altLang="en-US" dirty="0"/>
              <a:t>Speeding up addition</a:t>
            </a:r>
          </a:p>
          <a:p>
            <a:r>
              <a:rPr lang="en-US" altLang="en-US" dirty="0"/>
              <a:t>Determining the carry in to the high-order bits sooner</a:t>
            </a:r>
          </a:p>
          <a:p>
            <a:r>
              <a:rPr lang="en-US" altLang="en-US" dirty="0"/>
              <a:t>Key mechanism</a:t>
            </a:r>
          </a:p>
          <a:p>
            <a:pPr lvl="1"/>
            <a:r>
              <a:rPr lang="en-US" altLang="en-US" dirty="0"/>
              <a:t>Hardware executes in parallel</a:t>
            </a:r>
          </a:p>
          <a:p>
            <a:endParaRPr lang="en-US" altLang="en-US" dirty="0"/>
          </a:p>
        </p:txBody>
      </p:sp>
    </p:spTree>
    <p:extLst>
      <p:ext uri="{BB962C8B-B14F-4D97-AF65-F5344CB8AC3E}">
        <p14:creationId xmlns:p14="http://schemas.microsoft.com/office/powerpoint/2010/main" val="334017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68313" y="200025"/>
            <a:ext cx="8675687" cy="708025"/>
          </a:xfrm>
        </p:spPr>
        <p:txBody>
          <a:bodyPr/>
          <a:lstStyle/>
          <a:p>
            <a:r>
              <a:rPr lang="en-US" altLang="en-US" sz="4000"/>
              <a:t>Explanation of Carry Lookahead</a:t>
            </a:r>
          </a:p>
        </p:txBody>
      </p:sp>
      <p:sp>
        <p:nvSpPr>
          <p:cNvPr id="17411" name="Content Placeholder 2"/>
          <p:cNvSpPr>
            <a:spLocks noGrp="1"/>
          </p:cNvSpPr>
          <p:nvPr>
            <p:ph idx="1"/>
          </p:nvPr>
        </p:nvSpPr>
        <p:spPr/>
        <p:txBody>
          <a:bodyPr/>
          <a:lstStyle/>
          <a:p>
            <a:r>
              <a:rPr lang="en-US" altLang="en-US" sz="2800" dirty="0"/>
              <a:t>Remember</a:t>
            </a:r>
          </a:p>
          <a:p>
            <a:endParaRPr lang="en-US" altLang="en-US" sz="2800" dirty="0"/>
          </a:p>
          <a:p>
            <a:pPr lvl="1">
              <a:buFont typeface="Wingdings" charset="2"/>
              <a:buNone/>
            </a:pPr>
            <a:r>
              <a:rPr lang="en-US" altLang="en-US" sz="2400" dirty="0"/>
              <a:t>CarryOut</a:t>
            </a:r>
            <a:r>
              <a:rPr lang="en-US" altLang="en-US" sz="2400" i="1" dirty="0"/>
              <a:t>i</a:t>
            </a:r>
            <a:r>
              <a:rPr lang="en-US" altLang="en-US" sz="2400" dirty="0"/>
              <a:t>+1=</a:t>
            </a:r>
            <a:r>
              <a:rPr lang="en-US" altLang="en-US" sz="2400" dirty="0" err="1"/>
              <a:t>CarryIn</a:t>
            </a:r>
            <a:r>
              <a:rPr lang="en-US" altLang="en-US" sz="2400" i="1" dirty="0" err="1"/>
              <a:t>i</a:t>
            </a:r>
            <a:endParaRPr lang="en-US" altLang="en-US" sz="2400" i="1" dirty="0"/>
          </a:p>
          <a:p>
            <a:r>
              <a:rPr lang="en-US" altLang="en-US" sz="2800" dirty="0"/>
              <a:t>Abbreviation of ci for </a:t>
            </a:r>
            <a:r>
              <a:rPr lang="en-US" altLang="en-US" sz="2800" dirty="0" err="1"/>
              <a:t>CarryIni</a:t>
            </a:r>
            <a:endParaRPr lang="en-US" altLang="en-US" sz="2800" dirty="0"/>
          </a:p>
          <a:p>
            <a:endParaRPr lang="en-US" altLang="en-US" sz="2800" dirty="0"/>
          </a:p>
          <a:p>
            <a:endParaRPr lang="en-US" altLang="en-US" sz="2800" dirty="0"/>
          </a:p>
          <a:p>
            <a:pPr lvl="1"/>
            <a:r>
              <a:rPr lang="en-US" altLang="en-US" sz="2400" dirty="0"/>
              <a:t>Then c2 can be evaluated faster without waiting for c1</a:t>
            </a:r>
          </a:p>
          <a:p>
            <a:pPr lvl="1"/>
            <a:endParaRPr lang="en-US" altLang="en-US" sz="2400" dirty="0"/>
          </a:p>
          <a:p>
            <a:pPr lvl="1"/>
            <a:endParaRPr lang="en-US" altLang="en-US" sz="2400" dirty="0"/>
          </a:p>
          <a:p>
            <a:pPr lvl="1"/>
            <a:r>
              <a:rPr lang="en-US" altLang="en-US" sz="2400" dirty="0"/>
              <a:t>How about c30?</a:t>
            </a:r>
          </a:p>
          <a:p>
            <a:pPr lvl="2"/>
            <a:r>
              <a:rPr lang="en-US" altLang="en-US" sz="2000" dirty="0"/>
              <a:t>Grows rapidly with the number of bits</a:t>
            </a:r>
          </a:p>
          <a:p>
            <a:pPr lvl="2"/>
            <a:r>
              <a:rPr lang="en-US" altLang="en-US" sz="2000" dirty="0"/>
              <a:t>Very complex </a:t>
            </a:r>
          </a:p>
          <a:p>
            <a:pPr lvl="2"/>
            <a:endParaRPr lang="en-US" altLang="en-US" sz="2000" dirty="0"/>
          </a:p>
          <a:p>
            <a:endParaRPr lang="en-US" altLang="en-US" sz="2800" dirty="0"/>
          </a:p>
          <a:p>
            <a:endParaRPr lang="en-US" altLang="en-US" sz="2800" dirty="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57610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3284538"/>
            <a:ext cx="4095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4535488"/>
            <a:ext cx="68675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88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4213" y="384175"/>
            <a:ext cx="8259762" cy="523875"/>
          </a:xfrm>
        </p:spPr>
        <p:txBody>
          <a:bodyPr/>
          <a:lstStyle/>
          <a:p>
            <a:r>
              <a:rPr lang="en-US" altLang="en-US" sz="2800"/>
              <a:t>Fast Carry Using the First Level of Abstraction</a:t>
            </a:r>
          </a:p>
        </p:txBody>
      </p:sp>
      <p:sp>
        <p:nvSpPr>
          <p:cNvPr id="18435" name="Content Placeholder 2"/>
          <p:cNvSpPr>
            <a:spLocks noGrp="1"/>
          </p:cNvSpPr>
          <p:nvPr>
            <p:ph idx="1"/>
          </p:nvPr>
        </p:nvSpPr>
        <p:spPr/>
        <p:txBody>
          <a:bodyPr/>
          <a:lstStyle/>
          <a:p>
            <a:r>
              <a:rPr lang="en-US" altLang="en-US" dirty="0"/>
              <a:t>Consider</a:t>
            </a:r>
          </a:p>
          <a:p>
            <a:endParaRPr lang="en-US" altLang="en-US" dirty="0"/>
          </a:p>
          <a:p>
            <a:endParaRPr lang="en-US" altLang="en-US" dirty="0"/>
          </a:p>
          <a:p>
            <a:r>
              <a:rPr lang="en-US" altLang="en-US" dirty="0"/>
              <a:t>Generate (</a:t>
            </a:r>
            <a:r>
              <a:rPr lang="en-US" altLang="en-US" dirty="0" err="1"/>
              <a:t>gi</a:t>
            </a:r>
            <a:r>
              <a:rPr lang="en-US" altLang="en-US" dirty="0"/>
              <a:t>) and Propagate (pi)</a:t>
            </a:r>
          </a:p>
          <a:p>
            <a:endParaRPr lang="en-US" altLang="en-US" dirty="0"/>
          </a:p>
          <a:p>
            <a:endParaRPr lang="en-US" altLang="en-US" dirty="0"/>
          </a:p>
          <a:p>
            <a:r>
              <a:rPr lang="en-US" altLang="en-US" dirty="0"/>
              <a:t>Then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73463"/>
            <a:ext cx="151288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35163"/>
            <a:ext cx="432117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240338"/>
            <a:ext cx="2232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39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Overall 1-bit ALU</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557338"/>
            <a:ext cx="40576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293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Generates and Propagates</a:t>
            </a:r>
          </a:p>
        </p:txBody>
      </p:sp>
      <p:sp>
        <p:nvSpPr>
          <p:cNvPr id="19459" name="Content Placeholder 2"/>
          <p:cNvSpPr>
            <a:spLocks noGrp="1"/>
          </p:cNvSpPr>
          <p:nvPr>
            <p:ph idx="1"/>
          </p:nvPr>
        </p:nvSpPr>
        <p:spPr/>
        <p:txBody>
          <a:bodyPr/>
          <a:lstStyle/>
          <a:p>
            <a:r>
              <a:rPr lang="en-US" altLang="en-US" dirty="0"/>
              <a:t>Why </a:t>
            </a:r>
            <a:r>
              <a:rPr lang="en-US" altLang="en-US" dirty="0" err="1"/>
              <a:t>gi</a:t>
            </a:r>
            <a:r>
              <a:rPr lang="en-US" altLang="en-US" dirty="0"/>
              <a:t> is called generate?</a:t>
            </a:r>
          </a:p>
          <a:p>
            <a:pPr lvl="1"/>
            <a:r>
              <a:rPr lang="en-US" altLang="en-US" dirty="0"/>
              <a:t>when </a:t>
            </a:r>
            <a:r>
              <a:rPr lang="en-US" altLang="en-US" dirty="0" err="1"/>
              <a:t>gi</a:t>
            </a:r>
            <a:r>
              <a:rPr lang="en-US" altLang="en-US" dirty="0"/>
              <a:t> is 1</a:t>
            </a:r>
          </a:p>
          <a:p>
            <a:pPr lvl="1"/>
            <a:endParaRPr lang="en-US" altLang="en-US" dirty="0"/>
          </a:p>
          <a:p>
            <a:pPr lvl="1"/>
            <a:r>
              <a:rPr lang="en-US" altLang="en-US" dirty="0"/>
              <a:t>ci+1 is “generated”</a:t>
            </a:r>
          </a:p>
          <a:p>
            <a:r>
              <a:rPr lang="en-US" altLang="en-US" dirty="0"/>
              <a:t>Why pi is called propagate?</a:t>
            </a:r>
          </a:p>
          <a:p>
            <a:pPr lvl="1"/>
            <a:r>
              <a:rPr lang="en-US" altLang="en-US" dirty="0"/>
              <a:t>when </a:t>
            </a:r>
            <a:r>
              <a:rPr lang="en-US" altLang="en-US" dirty="0" err="1"/>
              <a:t>gi</a:t>
            </a:r>
            <a:r>
              <a:rPr lang="en-US" altLang="en-US" dirty="0"/>
              <a:t> is 0 and pi is 1</a:t>
            </a:r>
          </a:p>
          <a:p>
            <a:pPr lvl="1"/>
            <a:endParaRPr lang="en-US" altLang="en-US" dirty="0"/>
          </a:p>
          <a:p>
            <a:pPr lvl="1"/>
            <a:r>
              <a:rPr lang="en-US" altLang="en-US" dirty="0"/>
              <a:t>ci+1 is “propagated” from ci</a:t>
            </a:r>
          </a:p>
          <a:p>
            <a:pPr lvl="2"/>
            <a:endParaRPr lang="en-US" altLang="en-US" dirty="0"/>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260600"/>
            <a:ext cx="36004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365625"/>
            <a:ext cx="36004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4149725"/>
            <a:ext cx="21621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124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4213" y="146050"/>
            <a:ext cx="8270875" cy="762000"/>
          </a:xfrm>
        </p:spPr>
        <p:txBody>
          <a:bodyPr/>
          <a:lstStyle/>
          <a:p>
            <a:r>
              <a:rPr lang="en-US" altLang="en-US"/>
              <a:t>A Plumbing Analog</a:t>
            </a:r>
          </a:p>
        </p:txBody>
      </p:sp>
      <p:sp>
        <p:nvSpPr>
          <p:cNvPr id="21507" name="Content Placeholder 2"/>
          <p:cNvSpPr>
            <a:spLocks noGrp="1"/>
          </p:cNvSpPr>
          <p:nvPr>
            <p:ph idx="1"/>
          </p:nvPr>
        </p:nvSpPr>
        <p:spPr>
          <a:xfrm>
            <a:off x="468313" y="1125538"/>
            <a:ext cx="4251325" cy="5111750"/>
          </a:xfrm>
        </p:spPr>
        <p:txBody>
          <a:bodyPr/>
          <a:lstStyle/>
          <a:p>
            <a:r>
              <a:rPr lang="en-US" altLang="en-US" sz="2800"/>
              <a:t>Wrenches open and close valves</a:t>
            </a:r>
          </a:p>
          <a:p>
            <a:r>
              <a:rPr lang="en-US" altLang="en-US" sz="2800"/>
              <a:t>ci+1 will be full </a:t>
            </a:r>
          </a:p>
          <a:p>
            <a:pPr lvl="1"/>
            <a:r>
              <a:rPr lang="en-US" altLang="en-US" sz="2400"/>
              <a:t>if the nearest generate value gi is on</a:t>
            </a:r>
          </a:p>
          <a:p>
            <a:pPr lvl="1"/>
            <a:r>
              <a:rPr lang="en-US" altLang="en-US" sz="2400"/>
              <a:t>or pi is on there is water further upstream</a:t>
            </a:r>
          </a:p>
          <a:p>
            <a:r>
              <a:rPr lang="en-US" altLang="en-US" sz="2800"/>
              <a:t>c0 can result in a carry out without the help of any generates but the help of all propagates</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8" y="1125538"/>
            <a:ext cx="4424362"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9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4-bit CarryIn</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54125"/>
            <a:ext cx="535146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643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Second Level of Abstraction</a:t>
            </a:r>
          </a:p>
        </p:txBody>
      </p:sp>
      <p:sp>
        <p:nvSpPr>
          <p:cNvPr id="22531" name="Content Placeholder 2"/>
          <p:cNvSpPr>
            <a:spLocks noGrp="1"/>
          </p:cNvSpPr>
          <p:nvPr>
            <p:ph idx="1"/>
          </p:nvPr>
        </p:nvSpPr>
        <p:spPr>
          <a:xfrm>
            <a:off x="684213" y="979488"/>
            <a:ext cx="8270875" cy="5329237"/>
          </a:xfrm>
        </p:spPr>
        <p:txBody>
          <a:bodyPr/>
          <a:lstStyle/>
          <a:p>
            <a:r>
              <a:rPr lang="en-US" altLang="en-US" sz="2400"/>
              <a:t>Super Propagate</a:t>
            </a:r>
          </a:p>
          <a:p>
            <a:endParaRPr lang="en-US" altLang="en-US" sz="2800"/>
          </a:p>
          <a:p>
            <a:endParaRPr lang="en-US" altLang="en-US" sz="2800"/>
          </a:p>
          <a:p>
            <a:endParaRPr lang="en-US" altLang="en-US" sz="2800"/>
          </a:p>
          <a:p>
            <a:r>
              <a:rPr lang="en-US" altLang="en-US" sz="2400"/>
              <a:t>Super Generate</a:t>
            </a:r>
          </a:p>
          <a:p>
            <a:endParaRPr lang="en-US" altLang="en-US" sz="2800"/>
          </a:p>
          <a:p>
            <a:endParaRPr lang="en-US" altLang="en-US" sz="2800"/>
          </a:p>
          <a:p>
            <a:endParaRPr lang="en-US" altLang="en-US" sz="2800"/>
          </a:p>
          <a:p>
            <a:r>
              <a:rPr lang="en-US" altLang="en-US" sz="2400"/>
              <a:t>Carryin for 16-bit adder</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2232025"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54324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5373688"/>
            <a:ext cx="4406900"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65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8313" y="760413"/>
            <a:ext cx="4032250" cy="3100387"/>
          </a:xfrm>
        </p:spPr>
        <p:txBody>
          <a:bodyPr/>
          <a:lstStyle/>
          <a:p>
            <a:r>
              <a:rPr lang="en-US" altLang="en-US" sz="3600"/>
              <a:t>Four 4-bit ALUs with Carry Lookahead to form a 16-bit adder</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0"/>
            <a:ext cx="42021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469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9750" y="0"/>
            <a:ext cx="8604250" cy="908050"/>
          </a:xfrm>
        </p:spPr>
        <p:txBody>
          <a:bodyPr/>
          <a:lstStyle/>
          <a:p>
            <a:r>
              <a:rPr lang="en-US" altLang="en-US" sz="4000"/>
              <a:t>Example of Fast Carry Lookahead</a:t>
            </a:r>
          </a:p>
        </p:txBody>
      </p:sp>
      <p:sp>
        <p:nvSpPr>
          <p:cNvPr id="24579" name="Content Placeholder 2"/>
          <p:cNvSpPr>
            <a:spLocks noGrp="1"/>
          </p:cNvSpPr>
          <p:nvPr>
            <p:ph idx="1"/>
          </p:nvPr>
        </p:nvSpPr>
        <p:spPr>
          <a:xfrm>
            <a:off x="684213" y="1125538"/>
            <a:ext cx="8459787" cy="5111750"/>
          </a:xfrm>
        </p:spPr>
        <p:txBody>
          <a:bodyPr/>
          <a:lstStyle/>
          <a:p>
            <a:r>
              <a:rPr lang="en-US" altLang="en-US"/>
              <a:t>Consider adding two 16-bit integers a and b</a:t>
            </a:r>
          </a:p>
          <a:p>
            <a:endParaRPr lang="en-US" altLang="en-US"/>
          </a:p>
          <a:p>
            <a:r>
              <a:rPr lang="en-US" altLang="en-US"/>
              <a:t>generate gi=ai·bi and propagate pi=ai+bi</a:t>
            </a:r>
          </a:p>
          <a:p>
            <a:endParaRPr lang="en-US" altLang="en-US"/>
          </a:p>
          <a:p>
            <a:r>
              <a:rPr lang="en-US" altLang="en-US"/>
              <a:t>Super generate and Super Propagate</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700213"/>
            <a:ext cx="49990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886075"/>
            <a:ext cx="442912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138613"/>
            <a:ext cx="19621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4313" y="4125913"/>
            <a:ext cx="6389687"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06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9750" y="323850"/>
            <a:ext cx="8604250" cy="584200"/>
          </a:xfrm>
        </p:spPr>
        <p:txBody>
          <a:bodyPr/>
          <a:lstStyle/>
          <a:p>
            <a:r>
              <a:rPr lang="en-US" altLang="en-US" sz="3200"/>
              <a:t>Example of Fast Carry Lookahead (cont.)</a:t>
            </a:r>
          </a:p>
        </p:txBody>
      </p:sp>
      <p:sp>
        <p:nvSpPr>
          <p:cNvPr id="25603" name="Content Placeholder 2"/>
          <p:cNvSpPr>
            <a:spLocks noGrp="1"/>
          </p:cNvSpPr>
          <p:nvPr>
            <p:ph idx="1"/>
          </p:nvPr>
        </p:nvSpPr>
        <p:spPr/>
        <p:txBody>
          <a:bodyPr/>
          <a:lstStyle/>
          <a:p>
            <a:r>
              <a:rPr lang="en-US" altLang="en-US"/>
              <a:t>Finally</a:t>
            </a:r>
          </a:p>
          <a:p>
            <a:endParaRPr lang="en-US" altLang="en-US"/>
          </a:p>
          <a:p>
            <a:endParaRPr lang="en-US" altLang="en-US"/>
          </a:p>
          <a:p>
            <a:r>
              <a:rPr lang="en-US" altLang="en-US"/>
              <a:t>How many “steps”?</a:t>
            </a:r>
          </a:p>
          <a:p>
            <a:pPr lvl="1"/>
            <a:r>
              <a:rPr lang="en-US" altLang="en-US"/>
              <a:t>step 1: produce generate and propagate</a:t>
            </a:r>
          </a:p>
          <a:p>
            <a:pPr lvl="1"/>
            <a:r>
              <a:rPr lang="en-US" altLang="en-US"/>
              <a:t>step 2: produce super generate and super propagate</a:t>
            </a:r>
          </a:p>
          <a:p>
            <a:pPr lvl="1"/>
            <a:r>
              <a:rPr lang="en-US" altLang="en-US"/>
              <a:t>step 3: produce carryout</a:t>
            </a:r>
          </a:p>
          <a:p>
            <a:pPr lvl="1"/>
            <a:r>
              <a:rPr lang="en-US" altLang="en-US"/>
              <a:t>much faster than adder without fast carry lookahead</a:t>
            </a: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73238"/>
            <a:ext cx="5400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76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32-bit ALU</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125538"/>
            <a:ext cx="3633788"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386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How do we modify the ALU to do subtraction easily?</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4</a:t>
            </a:fld>
            <a:endParaRPr lang="en-AU" altLang="en-US"/>
          </a:p>
        </p:txBody>
      </p:sp>
    </p:spTree>
    <p:extLst>
      <p:ext uri="{BB962C8B-B14F-4D97-AF65-F5344CB8AC3E}">
        <p14:creationId xmlns:p14="http://schemas.microsoft.com/office/powerpoint/2010/main" val="148883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Subtraction</a:t>
            </a:r>
          </a:p>
        </p:txBody>
      </p:sp>
      <p:sp>
        <p:nvSpPr>
          <p:cNvPr id="5123" name="Content Placeholder 2"/>
          <p:cNvSpPr>
            <a:spLocks noGrp="1"/>
          </p:cNvSpPr>
          <p:nvPr>
            <p:ph idx="1"/>
          </p:nvPr>
        </p:nvSpPr>
        <p:spPr/>
        <p:txBody>
          <a:bodyPr/>
          <a:lstStyle/>
          <a:p>
            <a:r>
              <a:rPr lang="en-US" altLang="en-US"/>
              <a:t>Subtraction can be done by adding a and b’s negate and 1 </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2205038"/>
            <a:ext cx="3781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76525"/>
            <a:ext cx="5146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51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NOR</a:t>
            </a:r>
          </a:p>
        </p:txBody>
      </p:sp>
      <p:sp>
        <p:nvSpPr>
          <p:cNvPr id="6147" name="Content Placeholder 2"/>
          <p:cNvSpPr>
            <a:spLocks noGrp="1"/>
          </p:cNvSpPr>
          <p:nvPr>
            <p:ph idx="1"/>
          </p:nvPr>
        </p:nvSpPr>
        <p:spPr/>
        <p:txBody>
          <a:bodyPr/>
          <a:lstStyle/>
          <a:p>
            <a:r>
              <a:rPr lang="en-US" altLang="en-US"/>
              <a:t>Ainvert =1, Binvert =1, Operation =00</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3" y="2060575"/>
            <a:ext cx="521017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0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How do we modify the ALU to do subtraction easily?</a:t>
            </a:r>
          </a:p>
          <a:p>
            <a:endParaRPr lang="en-US" dirty="0"/>
          </a:p>
          <a:p>
            <a:r>
              <a:rPr lang="en-US" dirty="0"/>
              <a:t>How do we compute set on less than?</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7</a:t>
            </a:fld>
            <a:endParaRPr lang="en-AU" altLang="en-US"/>
          </a:p>
        </p:txBody>
      </p:sp>
    </p:spTree>
    <p:extLst>
      <p:ext uri="{BB962C8B-B14F-4D97-AF65-F5344CB8AC3E}">
        <p14:creationId xmlns:p14="http://schemas.microsoft.com/office/powerpoint/2010/main" val="182337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32-bit ALU</a:t>
            </a:r>
          </a:p>
        </p:txBody>
      </p:sp>
      <p:sp>
        <p:nvSpPr>
          <p:cNvPr id="10243" name="Content Placeholder 2"/>
          <p:cNvSpPr>
            <a:spLocks noGrp="1"/>
          </p:cNvSpPr>
          <p:nvPr>
            <p:ph idx="1"/>
          </p:nvPr>
        </p:nvSpPr>
        <p:spPr>
          <a:xfrm>
            <a:off x="684213" y="1125538"/>
            <a:ext cx="3816350" cy="5111750"/>
          </a:xfrm>
        </p:spPr>
        <p:txBody>
          <a:bodyPr/>
          <a:lstStyle/>
          <a:p>
            <a:r>
              <a:rPr lang="en-US" altLang="en-US"/>
              <a:t>Bit 0-30: normal 1-bit ALU</a:t>
            </a:r>
          </a:p>
          <a:p>
            <a:r>
              <a:rPr lang="en-US" altLang="en-US"/>
              <a:t>Bit 31: 1-bit ALU with overflow detection</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0"/>
            <a:ext cx="4443412" cy="682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52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Final 32-bit ALU</a:t>
            </a:r>
          </a:p>
        </p:txBody>
      </p:sp>
      <p:sp>
        <p:nvSpPr>
          <p:cNvPr id="11267" name="Content Placeholder 2"/>
          <p:cNvSpPr>
            <a:spLocks noGrp="1"/>
          </p:cNvSpPr>
          <p:nvPr>
            <p:ph idx="1"/>
          </p:nvPr>
        </p:nvSpPr>
        <p:spPr/>
        <p:txBody>
          <a:bodyPr/>
          <a:lstStyle/>
          <a:p>
            <a:pPr marL="0" indent="0">
              <a:buNone/>
            </a:pPr>
            <a:r>
              <a:rPr lang="en-US" altLang="en-US" dirty="0" err="1"/>
              <a:t>Bnegate</a:t>
            </a:r>
            <a:endParaRPr lang="en-US" altLang="en-US" dirty="0"/>
          </a:p>
          <a:p>
            <a:r>
              <a:rPr lang="en-US" altLang="en-US" dirty="0"/>
              <a:t>Every time we want the ALU to subtract, we set both </a:t>
            </a:r>
            <a:r>
              <a:rPr lang="en-US" altLang="en-US" dirty="0" err="1"/>
              <a:t>CarryIn</a:t>
            </a:r>
            <a:r>
              <a:rPr lang="en-US" altLang="en-US" dirty="0"/>
              <a:t> and </a:t>
            </a:r>
            <a:r>
              <a:rPr lang="en-US" altLang="en-US" dirty="0" err="1"/>
              <a:t>Binvert</a:t>
            </a:r>
            <a:r>
              <a:rPr lang="en-US" altLang="en-US" dirty="0"/>
              <a:t> to 1</a:t>
            </a:r>
          </a:p>
          <a:p>
            <a:r>
              <a:rPr lang="en-US" altLang="en-US" dirty="0"/>
              <a:t>Otherwise, both </a:t>
            </a:r>
            <a:r>
              <a:rPr lang="en-US" altLang="en-US" dirty="0" err="1"/>
              <a:t>CarryIn</a:t>
            </a:r>
            <a:r>
              <a:rPr lang="en-US" altLang="en-US" dirty="0"/>
              <a:t> and </a:t>
            </a:r>
            <a:r>
              <a:rPr lang="en-US" altLang="en-US" dirty="0" err="1"/>
              <a:t>Binvert</a:t>
            </a:r>
            <a:r>
              <a:rPr lang="en-US" altLang="en-US" dirty="0"/>
              <a:t> are set to 0</a:t>
            </a:r>
          </a:p>
          <a:p>
            <a:pPr lvl="1"/>
            <a:r>
              <a:rPr lang="en-US" altLang="en-US" dirty="0"/>
              <a:t>NOR operation: </a:t>
            </a:r>
            <a:r>
              <a:rPr lang="en-US" altLang="en-US" dirty="0" err="1"/>
              <a:t>Binvert</a:t>
            </a:r>
            <a:r>
              <a:rPr lang="en-US" altLang="en-US" dirty="0"/>
              <a:t> is 1, but </a:t>
            </a:r>
            <a:r>
              <a:rPr lang="en-US" altLang="en-US" dirty="0" err="1"/>
              <a:t>CarryIn</a:t>
            </a:r>
            <a:r>
              <a:rPr lang="en-US" altLang="en-US" dirty="0"/>
              <a:t> is Don’t Care</a:t>
            </a:r>
          </a:p>
          <a:p>
            <a:r>
              <a:rPr lang="en-US" altLang="en-US" dirty="0"/>
              <a:t>We can combine </a:t>
            </a:r>
            <a:r>
              <a:rPr lang="en-US" altLang="en-US" dirty="0" err="1"/>
              <a:t>CarryIn</a:t>
            </a:r>
            <a:r>
              <a:rPr lang="en-US" altLang="en-US" dirty="0"/>
              <a:t> and </a:t>
            </a:r>
            <a:r>
              <a:rPr lang="en-US" altLang="en-US" dirty="0" err="1"/>
              <a:t>Binvert</a:t>
            </a:r>
            <a:r>
              <a:rPr lang="en-US" altLang="en-US" dirty="0"/>
              <a:t> to a single line of </a:t>
            </a:r>
            <a:r>
              <a:rPr lang="en-US" altLang="en-US" dirty="0" err="1"/>
              <a:t>Bnegate</a:t>
            </a:r>
            <a:endParaRPr lang="en-US" altLang="en-US" dirty="0"/>
          </a:p>
        </p:txBody>
      </p:sp>
    </p:spTree>
    <p:extLst>
      <p:ext uri="{BB962C8B-B14F-4D97-AF65-F5344CB8AC3E}">
        <p14:creationId xmlns:p14="http://schemas.microsoft.com/office/powerpoint/2010/main" val="371014910"/>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13955</TotalTime>
  <Words>1907</Words>
  <Application>Microsoft Macintosh PowerPoint</Application>
  <PresentationFormat>On-screen Show (4:3)</PresentationFormat>
  <Paragraphs>245</Paragraphs>
  <Slides>26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Corbel</vt:lpstr>
      <vt:lpstr>Mangal</vt:lpstr>
      <vt:lpstr>Times New Roman</vt:lpstr>
      <vt:lpstr>Wingdings</vt:lpstr>
      <vt:lpstr>2_Blends</vt:lpstr>
      <vt:lpstr>A simple Arithmetic Logic Unit (B.5)</vt:lpstr>
      <vt:lpstr>Overall 1-bit ALU</vt:lpstr>
      <vt:lpstr>32-bit ALU</vt:lpstr>
      <vt:lpstr>Review</vt:lpstr>
      <vt:lpstr>Subtraction</vt:lpstr>
      <vt:lpstr>NOR</vt:lpstr>
      <vt:lpstr>Review</vt:lpstr>
      <vt:lpstr>32-bit ALU</vt:lpstr>
      <vt:lpstr>Final 32-bit ALU</vt:lpstr>
      <vt:lpstr>Test of Zero</vt:lpstr>
      <vt:lpstr>Final 32-bit ALU</vt:lpstr>
      <vt:lpstr>ALU Control Signals</vt:lpstr>
      <vt:lpstr>1-BIT ALU</vt:lpstr>
      <vt:lpstr>Symbol of ALU</vt:lpstr>
      <vt:lpstr>Summary</vt:lpstr>
      <vt:lpstr>Carry lookAhead Addition (B.6)</vt:lpstr>
      <vt:lpstr>Faster Addition</vt:lpstr>
      <vt:lpstr>Explanation of Carry Lookahead</vt:lpstr>
      <vt:lpstr>Fast Carry Using the First Level of Abstraction</vt:lpstr>
      <vt:lpstr>Generates and Propagates</vt:lpstr>
      <vt:lpstr>A Plumbing Analog</vt:lpstr>
      <vt:lpstr>4-bit CarryIn</vt:lpstr>
      <vt:lpstr>Second Level of Abstraction</vt:lpstr>
      <vt:lpstr>Four 4-bit ALUs with Carry Lookahead to form a 16-bit adder</vt:lpstr>
      <vt:lpstr>Example of Fast Carry Lookahead</vt:lpstr>
      <vt:lpstr>Example of Fast Carry Lookahead (cont.)</vt:lpstr>
    </vt:vector>
  </TitlesOfParts>
  <Company>Ashenden Designs Pty Ltd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430</cp:revision>
  <dcterms:created xsi:type="dcterms:W3CDTF">2001-07-25T06:45:25Z</dcterms:created>
  <dcterms:modified xsi:type="dcterms:W3CDTF">2018-09-04T16:53:06Z</dcterms:modified>
</cp:coreProperties>
</file>