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4"/>
  </p:notesMasterIdLst>
  <p:handoutMasterIdLst>
    <p:handoutMasterId r:id="rId35"/>
  </p:handoutMasterIdLst>
  <p:sldIdLst>
    <p:sldId id="330" r:id="rId2"/>
    <p:sldId id="489" r:id="rId3"/>
    <p:sldId id="452" r:id="rId4"/>
    <p:sldId id="455" r:id="rId5"/>
    <p:sldId id="457" r:id="rId6"/>
    <p:sldId id="459" r:id="rId7"/>
    <p:sldId id="460" r:id="rId8"/>
    <p:sldId id="461" r:id="rId9"/>
    <p:sldId id="462" r:id="rId10"/>
    <p:sldId id="463" r:id="rId11"/>
    <p:sldId id="464" r:id="rId12"/>
    <p:sldId id="466" r:id="rId13"/>
    <p:sldId id="465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90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8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83379" autoAdjust="0"/>
  </p:normalViewPr>
  <p:slideViewPr>
    <p:cSldViewPr>
      <p:cViewPr varScale="1">
        <p:scale>
          <a:sx n="132" d="100"/>
          <a:sy n="132" d="100"/>
        </p:scale>
        <p:origin x="3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some bits </a:t>
            </a:r>
            <a:r>
              <a:rPr lang="en-US" dirty="0" err="1" smtClean="0"/>
              <a:t>a_i</a:t>
            </a:r>
            <a:r>
              <a:rPr lang="en-US" dirty="0" smtClean="0"/>
              <a:t> and </a:t>
            </a:r>
            <a:r>
              <a:rPr lang="en-US" dirty="0" err="1" smtClean="0"/>
              <a:t>b_i</a:t>
            </a:r>
            <a:r>
              <a:rPr lang="en-US" dirty="0" smtClean="0"/>
              <a:t>, how</a:t>
            </a:r>
            <a:r>
              <a:rPr lang="en-US" baseline="0" dirty="0" smtClean="0"/>
              <a:t> to compute </a:t>
            </a:r>
            <a:r>
              <a:rPr lang="en-US" baseline="0" dirty="0" err="1" smtClean="0"/>
              <a:t>p_i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g_i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What are the steps to do this two-layer carry </a:t>
            </a:r>
            <a:r>
              <a:rPr lang="en-US" baseline="0" dirty="0" err="1" smtClean="0"/>
              <a:t>lookahead</a:t>
            </a:r>
            <a:r>
              <a:rPr lang="en-US" baseline="0" dirty="0" smtClean="0"/>
              <a:t> adder?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24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truth table for this (inputs are </a:t>
            </a:r>
            <a:r>
              <a:rPr lang="en-US" dirty="0" err="1" smtClean="0"/>
              <a:t>Q_old</a:t>
            </a:r>
            <a:r>
              <a:rPr lang="en-US" baseline="0" dirty="0" smtClean="0"/>
              <a:t>, ~</a:t>
            </a:r>
            <a:r>
              <a:rPr lang="en-US" baseline="0" dirty="0" err="1" smtClean="0"/>
              <a:t>Q_old</a:t>
            </a:r>
            <a:r>
              <a:rPr lang="en-US" baseline="0" dirty="0" smtClean="0"/>
              <a:t>, R and S, outputs are </a:t>
            </a:r>
            <a:r>
              <a:rPr lang="en-US" baseline="0" dirty="0" err="1" smtClean="0"/>
              <a:t>Q_new</a:t>
            </a:r>
            <a:r>
              <a:rPr lang="en-US" baseline="0" dirty="0" smtClean="0"/>
              <a:t> and ~</a:t>
            </a:r>
            <a:r>
              <a:rPr lang="en-US" baseline="0" dirty="0" err="1" smtClean="0"/>
              <a:t>Q_new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</a:t>
            </a:r>
            <a:r>
              <a:rPr lang="en-US" baseline="0" dirty="0" smtClean="0"/>
              <a:t> edge-triggered to make sure everything is synchronized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5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changes soon after input changes [when the clock is asserted (?)]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Memory Elements (B.8)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11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D-Latch</a:t>
            </a:r>
          </a:p>
          <a:p>
            <a:pPr lvl="1"/>
            <a:r>
              <a:rPr lang="en-US" altLang="en-US"/>
              <a:t>Clock input C</a:t>
            </a:r>
          </a:p>
          <a:p>
            <a:pPr lvl="1"/>
            <a:r>
              <a:rPr lang="en-US" altLang="en-US"/>
              <a:t>Data input D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7913"/>
            <a:ext cx="3905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 of a D-Latch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033588"/>
            <a:ext cx="79057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D-Latch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 changes as D changes when clock is up</a:t>
            </a:r>
          </a:p>
          <a:p>
            <a:r>
              <a:rPr lang="en-US" altLang="en-US"/>
              <a:t>Not really edge-triggered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95538"/>
            <a:ext cx="7639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69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47700"/>
          </a:xfrm>
        </p:spPr>
        <p:txBody>
          <a:bodyPr/>
          <a:lstStyle/>
          <a:p>
            <a:r>
              <a:rPr lang="en-US" altLang="en-US" sz="4000"/>
              <a:t>Difference btw. Latch and Flip-flop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Latch</a:t>
            </a:r>
          </a:p>
          <a:p>
            <a:pPr lvl="1"/>
            <a:r>
              <a:rPr lang="en-US" altLang="en-US" dirty="0"/>
              <a:t>Asynchronous</a:t>
            </a:r>
          </a:p>
          <a:p>
            <a:pPr lvl="2"/>
            <a:r>
              <a:rPr lang="en-US" altLang="en-US" dirty="0"/>
              <a:t>Output changes soon after input </a:t>
            </a:r>
            <a:r>
              <a:rPr lang="en-US" altLang="en-US" dirty="0" smtClean="0"/>
              <a:t>changes</a:t>
            </a:r>
          </a:p>
          <a:p>
            <a:r>
              <a:rPr lang="en-US" altLang="en-US" dirty="0" smtClean="0"/>
              <a:t>Flip-flop</a:t>
            </a:r>
          </a:p>
          <a:p>
            <a:pPr lvl="1"/>
            <a:r>
              <a:rPr lang="en-US" altLang="en-US" dirty="0" smtClean="0"/>
              <a:t>Synchronous</a:t>
            </a:r>
            <a:endParaRPr lang="en-US" altLang="en-US" dirty="0"/>
          </a:p>
          <a:p>
            <a:pPr lvl="2"/>
            <a:r>
              <a:rPr lang="en-US" altLang="en-US" dirty="0"/>
              <a:t>Output changes at the clock edge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9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Flip Flop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 Flip Flop with a Falling-Edge Trigger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08275"/>
            <a:ext cx="6705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90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 of D Flip Flop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 Flip Flop with a Falling Edge Trigger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8350"/>
            <a:ext cx="7772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8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 Time and Hold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input must be stable for a period of time before and after the clock edge</a:t>
            </a:r>
          </a:p>
          <a:p>
            <a:pPr lvl="1"/>
            <a:r>
              <a:rPr lang="en-US" altLang="en-US" sz="2400"/>
              <a:t>Setup Time</a:t>
            </a:r>
          </a:p>
          <a:p>
            <a:pPr lvl="2"/>
            <a:r>
              <a:rPr lang="en-US" altLang="en-US" sz="2000"/>
              <a:t>The minimum time the signal must be stable before clock edge</a:t>
            </a:r>
          </a:p>
          <a:p>
            <a:pPr lvl="1"/>
            <a:r>
              <a:rPr lang="en-US" altLang="en-US" sz="2400"/>
              <a:t>Hold Time</a:t>
            </a:r>
          </a:p>
          <a:p>
            <a:pPr lvl="2"/>
            <a:r>
              <a:rPr lang="en-US" altLang="en-US" sz="2000"/>
              <a:t>The minimum time the signal must be stable after clock edge</a:t>
            </a:r>
          </a:p>
          <a:p>
            <a:pPr lvl="2"/>
            <a:r>
              <a:rPr lang="en-US" altLang="en-US" sz="2000"/>
              <a:t>Usually very small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508500"/>
            <a:ext cx="78390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72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979488"/>
            <a:ext cx="8475662" cy="5329237"/>
          </a:xfrm>
        </p:spPr>
        <p:txBody>
          <a:bodyPr/>
          <a:lstStyle/>
          <a:p>
            <a:r>
              <a:rPr lang="en-US" altLang="en-US"/>
              <a:t>A register file consists of a set of registers that can be read and written by supplying a register number</a:t>
            </a:r>
          </a:p>
          <a:p>
            <a:pPr lvl="1"/>
            <a:r>
              <a:rPr lang="en-US" altLang="en-US"/>
              <a:t>Built from an array of D Flip-Flops</a:t>
            </a:r>
          </a:p>
          <a:p>
            <a:pPr lvl="1"/>
            <a:r>
              <a:rPr lang="en-US" altLang="en-US"/>
              <a:t>A decoder is used to select a register in the register file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51238"/>
            <a:ext cx="4211637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8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Registers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80063" y="1125538"/>
            <a:ext cx="3375025" cy="5111750"/>
          </a:xfrm>
        </p:spPr>
        <p:txBody>
          <a:bodyPr/>
          <a:lstStyle/>
          <a:p>
            <a:r>
              <a:rPr lang="en-US" altLang="en-US"/>
              <a:t>Multiplexor</a:t>
            </a:r>
          </a:p>
          <a:p>
            <a:pPr lvl="1"/>
            <a:r>
              <a:rPr lang="en-US" altLang="en-US"/>
              <a:t>Select data from the specific register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475"/>
            <a:ext cx="5580063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52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to a register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64163" y="1125538"/>
            <a:ext cx="3679825" cy="5111750"/>
          </a:xfrm>
        </p:spPr>
        <p:txBody>
          <a:bodyPr/>
          <a:lstStyle/>
          <a:p>
            <a:r>
              <a:rPr lang="en-US" altLang="en-US" sz="2800"/>
              <a:t>Write Signal</a:t>
            </a:r>
          </a:p>
          <a:p>
            <a:pPr lvl="1"/>
            <a:r>
              <a:rPr lang="en-US" altLang="en-US" sz="2400"/>
              <a:t>Specify a write operation to the register</a:t>
            </a:r>
          </a:p>
          <a:p>
            <a:r>
              <a:rPr lang="en-US" altLang="en-US" sz="2800"/>
              <a:t>Decoder</a:t>
            </a:r>
          </a:p>
          <a:p>
            <a:pPr lvl="1"/>
            <a:r>
              <a:rPr lang="en-US" altLang="en-US" sz="2400"/>
              <a:t>Specify which register to write</a:t>
            </a:r>
          </a:p>
          <a:p>
            <a:r>
              <a:rPr lang="en-US" altLang="en-US" sz="2800"/>
              <a:t>Register Data</a:t>
            </a:r>
          </a:p>
          <a:p>
            <a:pPr lvl="1"/>
            <a:r>
              <a:rPr lang="en-US" altLang="en-US" sz="2400"/>
              <a:t>Data to write to the register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52641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9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Logistics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HW 2 went out on Wednesday (see email)</a:t>
            </a:r>
          </a:p>
          <a:p>
            <a:r>
              <a:rPr lang="en-US" altLang="en-US" dirty="0" smtClean="0"/>
              <a:t>Start early!</a:t>
            </a:r>
          </a:p>
          <a:p>
            <a:r>
              <a:rPr lang="en-US" altLang="en-US" dirty="0" smtClean="0"/>
              <a:t>Come to office hours/tutoring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  <a:p>
            <a:pPr lvl="1"/>
            <a:r>
              <a:rPr lang="en-US" altLang="en-US"/>
              <a:t>Can be used to build small memory</a:t>
            </a:r>
          </a:p>
          <a:p>
            <a:pPr lvl="1"/>
            <a:r>
              <a:rPr lang="en-US" altLang="en-US"/>
              <a:t>Too costly to build large amount of memory</a:t>
            </a:r>
          </a:p>
          <a:p>
            <a:r>
              <a:rPr lang="en-US" altLang="en-US"/>
              <a:t>Large Scale Memory</a:t>
            </a:r>
          </a:p>
          <a:p>
            <a:pPr lvl="1"/>
            <a:r>
              <a:rPr lang="en-US" altLang="en-US"/>
              <a:t>Static random access memories (SRAM)</a:t>
            </a:r>
          </a:p>
          <a:p>
            <a:pPr lvl="1"/>
            <a:r>
              <a:rPr lang="en-US" altLang="en-US"/>
              <a:t>Dynamic random access memories (DRAM)</a:t>
            </a:r>
          </a:p>
        </p:txBody>
      </p:sp>
    </p:spTree>
    <p:extLst>
      <p:ext uri="{BB962C8B-B14F-4D97-AF65-F5344CB8AC3E}">
        <p14:creationId xmlns:p14="http://schemas.microsoft.com/office/powerpoint/2010/main" val="93583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SRAMs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SRAM</a:t>
            </a:r>
          </a:p>
          <a:p>
            <a:pPr lvl="1"/>
            <a:r>
              <a:rPr lang="en-US" altLang="en-US" sz="2400"/>
              <a:t>Integrated circuits of memory arrays</a:t>
            </a:r>
          </a:p>
          <a:p>
            <a:pPr lvl="1"/>
            <a:r>
              <a:rPr lang="en-US" altLang="en-US" sz="2400"/>
              <a:t>A single access port</a:t>
            </a:r>
          </a:p>
          <a:p>
            <a:pPr lvl="2"/>
            <a:r>
              <a:rPr lang="en-US" altLang="en-US" sz="2000"/>
              <a:t>Either read or write</a:t>
            </a:r>
          </a:p>
          <a:p>
            <a:pPr lvl="2"/>
            <a:r>
              <a:rPr lang="en-US" altLang="en-US" sz="2000"/>
              <a:t>Fixed access time to any datum</a:t>
            </a:r>
          </a:p>
          <a:p>
            <a:pPr lvl="1"/>
            <a:r>
              <a:rPr lang="en-US" altLang="en-US" sz="2400"/>
              <a:t>Height</a:t>
            </a:r>
          </a:p>
          <a:p>
            <a:pPr lvl="2"/>
            <a:r>
              <a:rPr lang="en-US" altLang="en-US" sz="2000"/>
              <a:t>Number of addressable locations</a:t>
            </a:r>
          </a:p>
          <a:p>
            <a:pPr lvl="1"/>
            <a:r>
              <a:rPr lang="en-US" altLang="en-US" sz="2400"/>
              <a:t>Width</a:t>
            </a:r>
          </a:p>
          <a:p>
            <a:pPr lvl="2"/>
            <a:r>
              <a:rPr lang="en-US" altLang="en-US" sz="2000"/>
              <a:t>Number of output bits per unit</a:t>
            </a:r>
          </a:p>
          <a:p>
            <a:r>
              <a:rPr lang="en-US" altLang="en-US" sz="2800"/>
              <a:t>Example: 8Mx8 SRAM</a:t>
            </a:r>
          </a:p>
          <a:p>
            <a:pPr lvl="1"/>
            <a:r>
              <a:rPr lang="en-US" altLang="en-US" sz="2400"/>
              <a:t>8M = 2</a:t>
            </a:r>
            <a:r>
              <a:rPr lang="en-US" altLang="en-US" sz="2400" baseline="30000"/>
              <a:t>23</a:t>
            </a:r>
            <a:r>
              <a:rPr lang="en-US" altLang="en-US" sz="2400"/>
              <a:t>, 23 address lines</a:t>
            </a:r>
          </a:p>
          <a:p>
            <a:pPr lvl="1"/>
            <a:r>
              <a:rPr lang="en-US" altLang="en-US" sz="2400"/>
              <a:t>8 output bits</a:t>
            </a:r>
          </a:p>
          <a:p>
            <a:pPr lvl="2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5575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2Mx16 SRAM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21-bit address line</a:t>
            </a:r>
          </a:p>
          <a:p>
            <a:r>
              <a:rPr lang="en-US" altLang="en-US"/>
              <a:t>16-bit data input/output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579813"/>
            <a:ext cx="47720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90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04825" y="188913"/>
            <a:ext cx="8604250" cy="727075"/>
          </a:xfrm>
        </p:spPr>
        <p:txBody>
          <a:bodyPr/>
          <a:lstStyle/>
          <a:p>
            <a:r>
              <a:rPr lang="en-US" altLang="en-US"/>
              <a:t>Implementation of Large SRAM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Register File</a:t>
            </a:r>
          </a:p>
          <a:p>
            <a:pPr lvl="1"/>
            <a:r>
              <a:rPr lang="en-US" altLang="en-US" sz="2400"/>
              <a:t>Use Multiplexor</a:t>
            </a:r>
          </a:p>
          <a:p>
            <a:pPr lvl="2"/>
            <a:r>
              <a:rPr lang="en-US" altLang="en-US" sz="2000"/>
              <a:t>32x1 Multiplexor</a:t>
            </a:r>
          </a:p>
          <a:p>
            <a:r>
              <a:rPr lang="en-US" altLang="en-US" sz="2800"/>
              <a:t>Large SRAM</a:t>
            </a:r>
          </a:p>
          <a:p>
            <a:pPr lvl="1"/>
            <a:r>
              <a:rPr lang="en-US" altLang="en-US" sz="2400"/>
              <a:t>Impractical to use a large multiplexor like 64kx1</a:t>
            </a:r>
          </a:p>
          <a:p>
            <a:pPr lvl="1"/>
            <a:r>
              <a:rPr lang="en-US" altLang="en-US" sz="2400"/>
              <a:t>Try to remember the implementation of a two input multiplexor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Solution</a:t>
            </a:r>
          </a:p>
          <a:p>
            <a:pPr lvl="2"/>
            <a:r>
              <a:rPr lang="en-US" altLang="en-US" sz="2000"/>
              <a:t>A more efficient implementation of Multiplexor</a:t>
            </a:r>
          </a:p>
          <a:p>
            <a:pPr lvl="2"/>
            <a:r>
              <a:rPr lang="en-US" altLang="en-US" sz="2000"/>
              <a:t>Shared output line (bit line)</a:t>
            </a:r>
          </a:p>
          <a:p>
            <a:pPr lvl="3"/>
            <a:r>
              <a:rPr lang="en-US" altLang="en-US" sz="1800"/>
              <a:t>Allow multiple sources to drive a single output line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860800"/>
            <a:ext cx="36480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365625"/>
            <a:ext cx="485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11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SRAM (4 x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970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State Buffer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Two inputs</a:t>
            </a:r>
          </a:p>
          <a:p>
            <a:pPr lvl="2"/>
            <a:r>
              <a:rPr lang="en-US" altLang="en-US"/>
              <a:t>A data signal</a:t>
            </a:r>
          </a:p>
          <a:p>
            <a:pPr lvl="2"/>
            <a:r>
              <a:rPr lang="en-US" altLang="en-US"/>
              <a:t>An output enable (output select)</a:t>
            </a:r>
          </a:p>
          <a:p>
            <a:pPr lvl="1"/>
            <a:r>
              <a:rPr lang="en-US" altLang="en-US"/>
              <a:t>A single output</a:t>
            </a:r>
          </a:p>
          <a:p>
            <a:pPr lvl="2"/>
            <a:r>
              <a:rPr lang="en-US" altLang="en-US"/>
              <a:t>Three states</a:t>
            </a:r>
          </a:p>
          <a:p>
            <a:pPr lvl="3"/>
            <a:r>
              <a:rPr lang="en-US" altLang="en-US"/>
              <a:t>Output enable = 1</a:t>
            </a:r>
          </a:p>
          <a:p>
            <a:pPr lvl="4"/>
            <a:r>
              <a:rPr lang="en-US" altLang="en-US"/>
              <a:t>Asserted (1) state</a:t>
            </a:r>
          </a:p>
          <a:p>
            <a:pPr lvl="4"/>
            <a:r>
              <a:rPr lang="en-US" altLang="en-US"/>
              <a:t>Deasserted (0) state</a:t>
            </a:r>
          </a:p>
          <a:p>
            <a:pPr lvl="3"/>
            <a:r>
              <a:rPr lang="en-US" altLang="en-US"/>
              <a:t>Output enable = 0</a:t>
            </a:r>
          </a:p>
          <a:p>
            <a:pPr lvl="4"/>
            <a:r>
              <a:rPr lang="en-US" altLang="en-US"/>
              <a:t>High Impedance state</a:t>
            </a:r>
          </a:p>
          <a:p>
            <a:pPr lvl="4"/>
            <a:r>
              <a:rPr lang="en-US" altLang="en-US"/>
              <a:t>Allow the another three-state buffer with output enable =1 to determine the output</a:t>
            </a:r>
          </a:p>
          <a:p>
            <a:endParaRPr lang="en-US" altLang="en-US"/>
          </a:p>
        </p:txBody>
      </p:sp>
      <p:pic>
        <p:nvPicPr>
          <p:cNvPr id="8196" name="Picture 2" descr="A tri-state digital logic 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924175"/>
            <a:ext cx="28797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44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8459787" cy="719137"/>
          </a:xfrm>
        </p:spPr>
        <p:txBody>
          <a:bodyPr/>
          <a:lstStyle/>
          <a:p>
            <a:r>
              <a:rPr lang="en-US" altLang="en-US" sz="3600"/>
              <a:t>Multiplexor using Three-State Buffers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771775" y="1125538"/>
            <a:ext cx="6172200" cy="5732462"/>
          </a:xfrm>
        </p:spPr>
        <p:txBody>
          <a:bodyPr/>
          <a:lstStyle/>
          <a:p>
            <a:r>
              <a:rPr lang="en-US" altLang="en-US"/>
              <a:t>Three-State Buffer</a:t>
            </a:r>
          </a:p>
          <a:p>
            <a:pPr lvl="1"/>
            <a:r>
              <a:rPr lang="en-US" altLang="en-US"/>
              <a:t>Two inputs</a:t>
            </a:r>
          </a:p>
          <a:p>
            <a:pPr lvl="2"/>
            <a:r>
              <a:rPr lang="en-US" altLang="en-US"/>
              <a:t>A data signal</a:t>
            </a:r>
          </a:p>
          <a:p>
            <a:pPr lvl="2"/>
            <a:r>
              <a:rPr lang="en-US" altLang="en-US"/>
              <a:t>An output enable (output select)</a:t>
            </a:r>
          </a:p>
          <a:p>
            <a:pPr lvl="1"/>
            <a:r>
              <a:rPr lang="en-US" altLang="en-US"/>
              <a:t>A single output</a:t>
            </a:r>
          </a:p>
          <a:p>
            <a:pPr lvl="2"/>
            <a:r>
              <a:rPr lang="en-US" altLang="en-US"/>
              <a:t>Three states</a:t>
            </a:r>
          </a:p>
          <a:p>
            <a:pPr lvl="3"/>
            <a:r>
              <a:rPr lang="en-US" altLang="en-US"/>
              <a:t>Output enable = 1</a:t>
            </a:r>
          </a:p>
          <a:p>
            <a:pPr lvl="4"/>
            <a:r>
              <a:rPr lang="en-US" altLang="en-US"/>
              <a:t>Asserted (1) state</a:t>
            </a:r>
          </a:p>
          <a:p>
            <a:pPr lvl="4"/>
            <a:r>
              <a:rPr lang="en-US" altLang="en-US"/>
              <a:t>Deasserted (0) state</a:t>
            </a:r>
          </a:p>
          <a:p>
            <a:pPr lvl="3"/>
            <a:r>
              <a:rPr lang="en-US" altLang="en-US"/>
              <a:t>Output enable = 0</a:t>
            </a:r>
          </a:p>
          <a:p>
            <a:pPr lvl="4"/>
            <a:r>
              <a:rPr lang="en-US" altLang="en-US"/>
              <a:t>High Impedance state</a:t>
            </a:r>
          </a:p>
          <a:p>
            <a:pPr lvl="4"/>
            <a:r>
              <a:rPr lang="en-US" altLang="en-US"/>
              <a:t>Allow the another three-state buffer with output enable =1 to determine the output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3370263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a 4M SRAM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 of 8 Modules – Each for a bit</a:t>
            </a:r>
          </a:p>
          <a:p>
            <a:pPr lvl="1"/>
            <a:r>
              <a:rPr lang="en-US" altLang="en-US"/>
              <a:t>Addr 21-10</a:t>
            </a:r>
          </a:p>
          <a:p>
            <a:pPr lvl="2"/>
            <a:r>
              <a:rPr lang="en-US" altLang="en-US"/>
              <a:t>Use a 12 to 4096 decoder</a:t>
            </a:r>
          </a:p>
          <a:p>
            <a:pPr lvl="2"/>
            <a:r>
              <a:rPr lang="en-US" altLang="en-US"/>
              <a:t>Select an array of1024 bits out of 4K 1024 bits</a:t>
            </a:r>
          </a:p>
          <a:p>
            <a:pPr lvl="1"/>
            <a:r>
              <a:rPr lang="en-US" altLang="en-US"/>
              <a:t>Addr 9-0</a:t>
            </a:r>
          </a:p>
          <a:p>
            <a:pPr lvl="2"/>
            <a:r>
              <a:rPr lang="en-US" altLang="en-US"/>
              <a:t>Select 1 bit from the 1024 bits as an output bit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4292600"/>
            <a:ext cx="61531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05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SRAM</a:t>
            </a:r>
          </a:p>
          <a:p>
            <a:pPr lvl="1"/>
            <a:r>
              <a:rPr lang="en-US" altLang="en-US"/>
              <a:t>Requires 4-6 transistors per bit</a:t>
            </a:r>
          </a:p>
          <a:p>
            <a:pPr lvl="1"/>
            <a:r>
              <a:rPr lang="en-US" altLang="en-US"/>
              <a:t>Fast</a:t>
            </a:r>
          </a:p>
          <a:p>
            <a:pPr lvl="1"/>
            <a:r>
              <a:rPr lang="en-US" altLang="en-US"/>
              <a:t>But costly</a:t>
            </a:r>
          </a:p>
          <a:p>
            <a:r>
              <a:rPr lang="en-US" altLang="en-US"/>
              <a:t>DRAM</a:t>
            </a:r>
          </a:p>
          <a:p>
            <a:pPr lvl="1"/>
            <a:r>
              <a:rPr lang="en-US" altLang="en-US"/>
              <a:t>Requires 1 transistor per bit</a:t>
            </a:r>
          </a:p>
          <a:p>
            <a:pPr lvl="1"/>
            <a:r>
              <a:rPr lang="en-US" altLang="en-US"/>
              <a:t>Charge stored in a capacitor</a:t>
            </a:r>
          </a:p>
          <a:p>
            <a:pPr lvl="2"/>
            <a:r>
              <a:rPr lang="en-US" altLang="en-US"/>
              <a:t>Needs to be refreshed periodically</a:t>
            </a:r>
          </a:p>
          <a:p>
            <a:pPr lvl="2"/>
            <a:r>
              <a:rPr lang="en-US" altLang="en-US"/>
              <a:t>Slower than SRAM</a:t>
            </a:r>
          </a:p>
          <a:p>
            <a:pPr lvl="1"/>
            <a:r>
              <a:rPr lang="en-US" altLang="en-US"/>
              <a:t>But less expensive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82" y="2924175"/>
            <a:ext cx="31575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096963"/>
            <a:ext cx="2401887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17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a 4M DRAM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/>
              <a:t>Addr 11-21</a:t>
            </a:r>
          </a:p>
          <a:p>
            <a:pPr lvl="2"/>
            <a:r>
              <a:rPr lang="en-US" altLang="en-US" sz="2000"/>
              <a:t>Select 1 row from 2048 rows</a:t>
            </a:r>
          </a:p>
          <a:p>
            <a:pPr lvl="1"/>
            <a:r>
              <a:rPr lang="en-US" altLang="en-US" sz="2400"/>
              <a:t>Addr 10-0</a:t>
            </a:r>
          </a:p>
          <a:p>
            <a:pPr lvl="2"/>
            <a:r>
              <a:rPr lang="en-US" altLang="en-US" sz="2000"/>
              <a:t>Select 1 bit from the 2048 bits as an output bit </a:t>
            </a:r>
            <a:endParaRPr lang="en-US" altLang="en-US" sz="3200"/>
          </a:p>
          <a:p>
            <a:pPr lvl="1"/>
            <a:r>
              <a:rPr lang="en-US" altLang="en-US" sz="2400"/>
              <a:t>Column Latches</a:t>
            </a:r>
          </a:p>
          <a:p>
            <a:pPr lvl="2"/>
            <a:r>
              <a:rPr lang="en-US" altLang="en-US" sz="2000"/>
              <a:t>Store the selected output from 2048x2048 array temporally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38538"/>
            <a:ext cx="4176712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760413"/>
            <a:ext cx="4032250" cy="3100387"/>
          </a:xfrm>
        </p:spPr>
        <p:txBody>
          <a:bodyPr/>
          <a:lstStyle/>
          <a:p>
            <a:r>
              <a:rPr lang="en-US" altLang="en-US" sz="3600"/>
              <a:t>Four 4-bit ALUs with Carry Lookahead to form a 16-bit adder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0"/>
            <a:ext cx="4202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656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</a:t>
            </a:r>
          </a:p>
        </p:txBody>
      </p:sp>
      <p:pic>
        <p:nvPicPr>
          <p:cNvPr id="13315" name="Picture 2" descr="http://www.google.com/url?source=imglanding&amp;ct=img&amp;q=http://www.proprofs.com/quiz-school/upload/yuiupload/1825979129.jpg&amp;sa=X&amp;ei=zhQ9T7DuOYbm0QGh2rSnBw&amp;ved=0CAoQ8wc4CA&amp;usg=AFQjCNFqTrnqH9CCIX1QBNdUb5EMDbQi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16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SRAM and DRAM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SRAM</a:t>
            </a:r>
          </a:p>
          <a:p>
            <a:pPr lvl="1"/>
            <a:r>
              <a:rPr lang="en-US" altLang="en-US"/>
              <a:t>Fast but costly</a:t>
            </a:r>
          </a:p>
          <a:p>
            <a:pPr lvl="1"/>
            <a:r>
              <a:rPr lang="en-US" altLang="en-US"/>
              <a:t>Small amount</a:t>
            </a:r>
          </a:p>
          <a:p>
            <a:pPr lvl="1"/>
            <a:r>
              <a:rPr lang="en-US" altLang="en-US"/>
              <a:t>Used for Computer Cache</a:t>
            </a:r>
          </a:p>
          <a:p>
            <a:r>
              <a:rPr lang="en-US" altLang="en-US"/>
              <a:t>DRAM</a:t>
            </a:r>
          </a:p>
          <a:p>
            <a:pPr lvl="1"/>
            <a:r>
              <a:rPr lang="en-US" altLang="en-US"/>
              <a:t>Slow but less costly</a:t>
            </a:r>
          </a:p>
          <a:p>
            <a:pPr lvl="1"/>
            <a:r>
              <a:rPr lang="en-US" altLang="en-US"/>
              <a:t>Large amount</a:t>
            </a:r>
          </a:p>
          <a:p>
            <a:pPr lvl="1"/>
            <a:r>
              <a:rPr lang="en-US" altLang="en-US"/>
              <a:t>Used for Computer Main Memory</a:t>
            </a:r>
          </a:p>
        </p:txBody>
      </p:sp>
    </p:spTree>
    <p:extLst>
      <p:ext uri="{BB962C8B-B14F-4D97-AF65-F5344CB8AC3E}">
        <p14:creationId xmlns:p14="http://schemas.microsoft.com/office/powerpoint/2010/main" val="163189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 want you to do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Finish/Review </a:t>
            </a:r>
            <a:r>
              <a:rPr lang="en-US" altLang="en-US" dirty="0"/>
              <a:t>Appendix </a:t>
            </a:r>
            <a:r>
              <a:rPr lang="en-US" altLang="en-US" dirty="0" smtClean="0"/>
              <a:t>B.1-3, B.5-B.9</a:t>
            </a:r>
          </a:p>
          <a:p>
            <a:r>
              <a:rPr lang="en-US" altLang="en-US" dirty="0" smtClean="0"/>
              <a:t>Work on HW 2</a:t>
            </a:r>
          </a:p>
          <a:p>
            <a:r>
              <a:rPr lang="en-US" altLang="en-US" dirty="0" smtClean="0"/>
              <a:t>Study for exam 1!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3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Cycle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Clock cycle time (clock period)</a:t>
            </a:r>
          </a:p>
          <a:p>
            <a:pPr lvl="1"/>
            <a:r>
              <a:rPr lang="en-US" altLang="en-US"/>
              <a:t>Two portions</a:t>
            </a:r>
          </a:p>
          <a:p>
            <a:pPr lvl="2"/>
            <a:r>
              <a:rPr lang="en-US" altLang="en-US"/>
              <a:t>Clock is high</a:t>
            </a:r>
          </a:p>
          <a:p>
            <a:pPr lvl="2"/>
            <a:r>
              <a:rPr lang="en-US" altLang="en-US"/>
              <a:t>Clock is low</a:t>
            </a:r>
          </a:p>
          <a:p>
            <a:r>
              <a:rPr lang="en-US" altLang="en-US"/>
              <a:t>Edge-triggered clocking</a:t>
            </a:r>
          </a:p>
          <a:p>
            <a:pPr lvl="1"/>
            <a:r>
              <a:rPr lang="en-US" altLang="en-US"/>
              <a:t>All state changes occur on a clock edge</a:t>
            </a:r>
          </a:p>
        </p:txBody>
      </p:sp>
    </p:spTree>
    <p:extLst>
      <p:ext uri="{BB962C8B-B14F-4D97-AF65-F5344CB8AC3E}">
        <p14:creationId xmlns:p14="http://schemas.microsoft.com/office/powerpoint/2010/main" val="180389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Element and Valid State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 Element</a:t>
            </a:r>
          </a:p>
          <a:p>
            <a:pPr lvl="1"/>
            <a:r>
              <a:rPr lang="en-US" altLang="en-US"/>
              <a:t>A memory element</a:t>
            </a:r>
          </a:p>
          <a:p>
            <a:r>
              <a:rPr lang="en-US" altLang="en-US"/>
              <a:t>Signals written into state elements must be valid when the active clock edge occurs</a:t>
            </a:r>
          </a:p>
          <a:p>
            <a:pPr lvl="1"/>
            <a:r>
              <a:rPr lang="en-US" altLang="en-US"/>
              <a:t>Valid means stable (not changing)</a:t>
            </a:r>
          </a:p>
          <a:p>
            <a:pPr lvl="2"/>
            <a:r>
              <a:rPr lang="en-US" altLang="en-US"/>
              <a:t>Will not change again until the inputs change</a:t>
            </a:r>
          </a:p>
          <a:p>
            <a:r>
              <a:rPr lang="en-US" altLang="en-US"/>
              <a:t>Synchronous System</a:t>
            </a:r>
          </a:p>
          <a:p>
            <a:pPr lvl="1"/>
            <a:r>
              <a:rPr lang="en-US" altLang="en-US"/>
              <a:t>A memory system that employs clocks and where data signals are read only when the clock indicates that the signal values are stable</a:t>
            </a:r>
          </a:p>
        </p:txBody>
      </p:sp>
    </p:spTree>
    <p:extLst>
      <p:ext uri="{BB962C8B-B14F-4D97-AF65-F5344CB8AC3E}">
        <p14:creationId xmlns:p14="http://schemas.microsoft.com/office/powerpoint/2010/main" val="10474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and Write in one cycle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Edge-triggered methodology allows a state element to be read and written in the same clock cycle</a:t>
            </a:r>
          </a:p>
          <a:p>
            <a:pPr lvl="1"/>
            <a:r>
              <a:rPr lang="en-US" altLang="en-US"/>
              <a:t>Read the value of a state element</a:t>
            </a:r>
          </a:p>
          <a:p>
            <a:pPr lvl="1"/>
            <a:r>
              <a:rPr lang="en-US" altLang="en-US"/>
              <a:t>Send it through some combinational logic</a:t>
            </a:r>
          </a:p>
          <a:p>
            <a:pPr lvl="2"/>
            <a:r>
              <a:rPr lang="en-US" altLang="en-US"/>
              <a:t>Value does not change during the clock cycle</a:t>
            </a:r>
          </a:p>
          <a:p>
            <a:pPr lvl="1"/>
            <a:r>
              <a:rPr lang="en-US" altLang="en-US"/>
              <a:t>Write it back to the same state element</a:t>
            </a:r>
          </a:p>
          <a:p>
            <a:pPr lvl="1"/>
            <a:r>
              <a:rPr lang="en-US" altLang="en-US"/>
              <a:t>All in one cycle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162550"/>
            <a:ext cx="7239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5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Elements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Memory Elements</a:t>
            </a:r>
          </a:p>
          <a:p>
            <a:pPr lvl="1"/>
            <a:r>
              <a:rPr lang="en-US" altLang="en-US" sz="2400"/>
              <a:t>Store States</a:t>
            </a:r>
          </a:p>
          <a:p>
            <a:pPr lvl="1"/>
            <a:r>
              <a:rPr lang="en-US" altLang="en-US" sz="2400"/>
              <a:t>Output depends on</a:t>
            </a:r>
          </a:p>
          <a:p>
            <a:pPr lvl="2"/>
            <a:r>
              <a:rPr lang="en-US" altLang="en-US" sz="2000"/>
              <a:t>The inputs, and</a:t>
            </a:r>
          </a:p>
          <a:p>
            <a:pPr lvl="2"/>
            <a:r>
              <a:rPr lang="en-US" altLang="en-US" sz="2000"/>
              <a:t>The value stored in the memory element</a:t>
            </a:r>
          </a:p>
          <a:p>
            <a:r>
              <a:rPr lang="en-US" altLang="en-US" sz="2800"/>
              <a:t>Elements</a:t>
            </a:r>
          </a:p>
          <a:p>
            <a:pPr lvl="1"/>
            <a:r>
              <a:rPr lang="en-US" altLang="en-US" sz="2400"/>
              <a:t>Flip-Flops</a:t>
            </a:r>
          </a:p>
          <a:p>
            <a:pPr lvl="1"/>
            <a:r>
              <a:rPr lang="en-US" altLang="en-US" sz="2400"/>
              <a:t>Latches</a:t>
            </a:r>
          </a:p>
          <a:p>
            <a:pPr lvl="1"/>
            <a:r>
              <a:rPr lang="en-US" altLang="en-US" sz="2400"/>
              <a:t>Registers</a:t>
            </a:r>
          </a:p>
          <a:p>
            <a:pPr lvl="1"/>
            <a:r>
              <a:rPr lang="en-US" altLang="en-US" sz="2400"/>
              <a:t>Register Files</a:t>
            </a:r>
          </a:p>
          <a:p>
            <a:pPr lvl="1"/>
            <a:r>
              <a:rPr lang="en-US" altLang="en-US" sz="2400"/>
              <a:t>SRAMS</a:t>
            </a:r>
          </a:p>
          <a:p>
            <a:pPr lvl="1"/>
            <a:r>
              <a:rPr lang="en-US" altLang="en-US" sz="2400"/>
              <a:t>DRAMS</a:t>
            </a:r>
          </a:p>
        </p:txBody>
      </p:sp>
    </p:spTree>
    <p:extLst>
      <p:ext uri="{BB962C8B-B14F-4D97-AF65-F5344CB8AC3E}">
        <p14:creationId xmlns:p14="http://schemas.microsoft.com/office/powerpoint/2010/main" val="20558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Set-Reset Latch (S-R Latch)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pair of cross-coupled NOR gates</a:t>
            </a:r>
          </a:p>
          <a:p>
            <a:pPr lvl="1"/>
            <a:r>
              <a:rPr lang="en-US" altLang="en-US"/>
              <a:t>Unclocked</a:t>
            </a:r>
          </a:p>
          <a:p>
            <a:pPr lvl="2"/>
            <a:r>
              <a:rPr lang="en-US" altLang="en-US"/>
              <a:t>Do not have a clock input</a:t>
            </a:r>
          </a:p>
          <a:p>
            <a:pPr lvl="1"/>
            <a:r>
              <a:rPr lang="en-US" altLang="en-US"/>
              <a:t>Can store an internal value</a:t>
            </a:r>
          </a:p>
          <a:p>
            <a:pPr lvl="2"/>
            <a:r>
              <a:rPr lang="en-US" altLang="en-US"/>
              <a:t>Q represent the current state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617913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89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S-R Latch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S=0 and </a:t>
            </a:r>
            <a:r>
              <a:rPr lang="en-US" altLang="en-US" dirty="0" smtClean="0"/>
              <a:t>R=0</a:t>
            </a:r>
            <a:endParaRPr lang="en-US" altLang="en-US" dirty="0"/>
          </a:p>
          <a:p>
            <a:pPr lvl="1"/>
            <a:r>
              <a:rPr lang="en-US" altLang="en-US" dirty="0"/>
              <a:t>Previous </a:t>
            </a:r>
            <a:r>
              <a:rPr lang="en-US" altLang="en-US" dirty="0" smtClean="0"/>
              <a:t>State is </a:t>
            </a:r>
            <a:r>
              <a:rPr lang="en-US" altLang="en-US" dirty="0"/>
              <a:t>stored</a:t>
            </a:r>
          </a:p>
          <a:p>
            <a:r>
              <a:rPr lang="en-US" altLang="en-US" dirty="0"/>
              <a:t>S=1 and R=0</a:t>
            </a:r>
          </a:p>
          <a:p>
            <a:pPr lvl="1"/>
            <a:r>
              <a:rPr lang="en-US" altLang="en-US" dirty="0"/>
              <a:t>Q=1 and ~Q=0</a:t>
            </a:r>
          </a:p>
          <a:p>
            <a:r>
              <a:rPr lang="en-US" altLang="en-US" dirty="0"/>
              <a:t>S=0 and R=1</a:t>
            </a:r>
          </a:p>
          <a:p>
            <a:pPr lvl="1"/>
            <a:r>
              <a:rPr lang="en-US" altLang="en-US" dirty="0"/>
              <a:t>Q=0 and ~Q=1</a:t>
            </a:r>
          </a:p>
          <a:p>
            <a:r>
              <a:rPr lang="en-US" altLang="en-US" dirty="0"/>
              <a:t>S=1 and R=1</a:t>
            </a:r>
          </a:p>
          <a:p>
            <a:pPr lvl="1"/>
            <a:r>
              <a:rPr lang="en-US" altLang="en-US" dirty="0" smtClean="0"/>
              <a:t>Q=0 and ~Q=0</a:t>
            </a:r>
          </a:p>
          <a:p>
            <a:pPr lvl="1"/>
            <a:r>
              <a:rPr lang="en-US" altLang="en-US" dirty="0" smtClean="0"/>
              <a:t>???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238625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88646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21106</TotalTime>
  <Words>1040</Words>
  <Application>Microsoft Macintosh PowerPoint</Application>
  <PresentationFormat>On-screen Show (4:3)</PresentationFormat>
  <Paragraphs>226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Black</vt:lpstr>
      <vt:lpstr>Corbel</vt:lpstr>
      <vt:lpstr>Times New Roman</vt:lpstr>
      <vt:lpstr>Wingdings</vt:lpstr>
      <vt:lpstr>Arial</vt:lpstr>
      <vt:lpstr>2_Blends</vt:lpstr>
      <vt:lpstr>Memory Elements (B.8)</vt:lpstr>
      <vt:lpstr>Logistics</vt:lpstr>
      <vt:lpstr>Four 4-bit ALUs with Carry Lookahead to form a 16-bit adder</vt:lpstr>
      <vt:lpstr>Clock Cycle</vt:lpstr>
      <vt:lpstr>State Element and Valid State</vt:lpstr>
      <vt:lpstr>Read and Write in one cycle</vt:lpstr>
      <vt:lpstr>Memory Elements</vt:lpstr>
      <vt:lpstr>Set-Reset Latch (S-R Latch)</vt:lpstr>
      <vt:lpstr>S-R Latch (Cont.)</vt:lpstr>
      <vt:lpstr>Flip-flops</vt:lpstr>
      <vt:lpstr>Operation of a D-Latch</vt:lpstr>
      <vt:lpstr>More on D-Latch</vt:lpstr>
      <vt:lpstr>Difference btw. Latch and Flip-flop</vt:lpstr>
      <vt:lpstr>D Flip Flop</vt:lpstr>
      <vt:lpstr>Operation of D Flip Flop</vt:lpstr>
      <vt:lpstr>Setup Time and Hold Time</vt:lpstr>
      <vt:lpstr>Register Files</vt:lpstr>
      <vt:lpstr>Reading Registers</vt:lpstr>
      <vt:lpstr>Writing to a register</vt:lpstr>
      <vt:lpstr>Register Files</vt:lpstr>
      <vt:lpstr>SRAMs</vt:lpstr>
      <vt:lpstr>2Mx16 SRAM</vt:lpstr>
      <vt:lpstr>Implementation of Large SRAM</vt:lpstr>
      <vt:lpstr>Small SRAM (4 x 2)</vt:lpstr>
      <vt:lpstr>Three State Buffer</vt:lpstr>
      <vt:lpstr>Multiplexor using Three-State Buffers</vt:lpstr>
      <vt:lpstr>Organization of a 4M SRAM</vt:lpstr>
      <vt:lpstr>DRAM</vt:lpstr>
      <vt:lpstr>Organization of a 4M DRAM</vt:lpstr>
      <vt:lpstr>DRAM</vt:lpstr>
      <vt:lpstr>SRAM and DRAM</vt:lpstr>
      <vt:lpstr>What I want you to do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434</cp:revision>
  <dcterms:created xsi:type="dcterms:W3CDTF">2001-07-25T06:45:25Z</dcterms:created>
  <dcterms:modified xsi:type="dcterms:W3CDTF">2017-09-10T20:28:56Z</dcterms:modified>
</cp:coreProperties>
</file>