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6"/>
  </p:notesMasterIdLst>
  <p:handoutMasterIdLst>
    <p:handoutMasterId r:id="rId27"/>
  </p:handoutMasterIdLst>
  <p:sldIdLst>
    <p:sldId id="330" r:id="rId2"/>
    <p:sldId id="348"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7" autoAdjust="0"/>
    <p:restoredTop sz="83480" autoAdjust="0"/>
  </p:normalViewPr>
  <p:slideViewPr>
    <p:cSldViewPr>
      <p:cViewPr varScale="1">
        <p:scale>
          <a:sx n="132" d="100"/>
          <a:sy n="132" d="100"/>
        </p:scale>
        <p:origin x="29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August 28,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August 28, 2017</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lecture you’re going to learn a lot of new things: the basic building blocks of a computer. We’ll slowly combine these to learn how many components of a computer are built up.</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a combinational logic block has no memory, we can</a:t>
            </a:r>
            <a:r>
              <a:rPr lang="en-US" baseline="0" dirty="0" smtClean="0"/>
              <a:t> specify it just by defining the values of the outputs for each set of input values.</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1657983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this is why we</a:t>
            </a:r>
            <a:r>
              <a:rPr lang="en-US" baseline="0" dirty="0" smtClean="0"/>
              <a:t> use + for OR and * for AND!</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14</a:t>
            </a:fld>
            <a:endParaRPr lang="en-US" altLang="en-US"/>
          </a:p>
        </p:txBody>
      </p:sp>
    </p:spTree>
    <p:extLst>
      <p:ext uri="{BB962C8B-B14F-4D97-AF65-F5344CB8AC3E}">
        <p14:creationId xmlns:p14="http://schemas.microsoft.com/office/powerpoint/2010/main" val="81683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Associative and distributive are as expected. </a:t>
            </a:r>
            <a:r>
              <a:rPr lang="en-US" dirty="0" err="1" smtClean="0"/>
              <a:t>DeMorgan’s</a:t>
            </a:r>
            <a:r>
              <a:rPr lang="en-US" dirty="0" smtClean="0"/>
              <a:t> laws are new to us.</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206515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draw</a:t>
            </a:r>
            <a:r>
              <a:rPr lang="en-US" baseline="0" dirty="0" smtClean="0"/>
              <a:t> the truth table for </a:t>
            </a:r>
            <a:r>
              <a:rPr lang="en-US" baseline="0" dirty="0" err="1" smtClean="0"/>
              <a:t>deMorgan’s</a:t>
            </a:r>
            <a:r>
              <a:rPr lang="en-US" baseline="0" dirty="0" smtClean="0"/>
              <a:t> laws. </a:t>
            </a:r>
            <a:r>
              <a:rPr lang="en-US" dirty="0" smtClean="0"/>
              <a:t>Now that we've talked about the </a:t>
            </a:r>
            <a:r>
              <a:rPr lang="en-US" dirty="0" err="1" smtClean="0"/>
              <a:t>boolean</a:t>
            </a:r>
            <a:r>
              <a:rPr lang="en-US" dirty="0" smtClean="0"/>
              <a:t> logic functions we're</a:t>
            </a:r>
            <a:r>
              <a:rPr lang="en-US" baseline="0" dirty="0" smtClean="0"/>
              <a:t> using, we need to implement them...</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16</a:t>
            </a:fld>
            <a:endParaRPr lang="en-US" altLang="en-US"/>
          </a:p>
        </p:txBody>
      </p:sp>
    </p:spTree>
    <p:extLst>
      <p:ext uri="{BB962C8B-B14F-4D97-AF65-F5344CB8AC3E}">
        <p14:creationId xmlns:p14="http://schemas.microsoft.com/office/powerpoint/2010/main" val="1575944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(together) </a:t>
            </a:r>
            <a:r>
              <a:rPr lang="en-US" baseline="0" dirty="0" smtClean="0"/>
              <a:t>design the block for implementing ~(~A + B)</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17</a:t>
            </a:fld>
            <a:endParaRPr lang="en-US" altLang="en-US"/>
          </a:p>
        </p:txBody>
      </p:sp>
    </p:spTree>
    <p:extLst>
      <p:ext uri="{BB962C8B-B14F-4D97-AF65-F5344CB8AC3E}">
        <p14:creationId xmlns:p14="http://schemas.microsoft.com/office/powerpoint/2010/main" val="1751077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Occasionally you’ll just see a bunch of wires coming into a gate, since the operations are associative and commutative.</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19</a:t>
            </a:fld>
            <a:endParaRPr lang="en-US" altLang="en-US"/>
          </a:p>
        </p:txBody>
      </p:sp>
    </p:spTree>
    <p:extLst>
      <p:ext uri="{BB962C8B-B14F-4D97-AF65-F5344CB8AC3E}">
        <p14:creationId xmlns:p14="http://schemas.microsoft.com/office/powerpoint/2010/main" val="34948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US" altLang="en-US" sz="1300">
                <a:latin typeface="Times New Roman" charset="0"/>
              </a:rPr>
              <a:t>Morgan Kaufmann Publishers</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526F4D78-274F-C643-85A0-9058F5A6C8BB}" type="datetime4">
              <a:rPr lang="en-US" altLang="en-US" sz="1300">
                <a:latin typeface="Times New Roman" charset="0"/>
              </a:rPr>
              <a:pPr/>
              <a:t>August 28, 2017</a:t>
            </a:fld>
            <a:endParaRPr lang="en-US" altLang="en-US" sz="1300">
              <a:latin typeface="Times New Roman" charset="0"/>
            </a:endParaRPr>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US" altLang="en-US" sz="1300">
                <a:latin typeface="Times New Roman" charset="0"/>
              </a:rPr>
              <a:t>Chapter 1 — Computer Abstractions and Technology</a:t>
            </a:r>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284101FE-E4DB-6249-94A8-6915F22F16BD}" type="slidenum">
              <a:rPr lang="en-US" altLang="en-US" sz="1300">
                <a:latin typeface="Times New Roman" charset="0"/>
              </a:rPr>
              <a:pPr/>
              <a:t>2</a:t>
            </a:fld>
            <a:endParaRPr lang="en-US" altLang="en-US" sz="1300">
              <a:latin typeface="Times New Roman" charset="0"/>
            </a:endParaRPr>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Everything we’re going to do involves</a:t>
            </a:r>
            <a:r>
              <a:rPr lang="en-US" altLang="en-US" baseline="0" dirty="0" smtClean="0">
                <a:latin typeface="Times New Roman" charset="0"/>
              </a:rPr>
              <a:t> just these two values! Everything can be represented this way, and all the operations we need to do just combine 0s and 1s. This is also the reason we use the binary system to represent numbers</a:t>
            </a:r>
            <a:r>
              <a:rPr lang="mr-IN" altLang="en-US" baseline="0" dirty="0" smtClean="0">
                <a:latin typeface="Times New Roman" charset="0"/>
              </a:rPr>
              <a:t>…</a:t>
            </a:r>
            <a:r>
              <a:rPr lang="en-US"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87270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 columns represents a power of 2.</a:t>
            </a:r>
            <a:r>
              <a:rPr lang="en-US" baseline="0" dirty="0" smtClean="0"/>
              <a:t> Just like in decimal each column represents a power of 10. Example...</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159812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different numbering system has</a:t>
            </a:r>
            <a:r>
              <a:rPr lang="en-US" baseline="0" dirty="0" smtClean="0"/>
              <a:t> been done before </a:t>
            </a:r>
            <a:r>
              <a:rPr lang="mr-IN" baseline="0" dirty="0" smtClean="0"/>
              <a:t>–</a:t>
            </a:r>
            <a:r>
              <a:rPr lang="en-US" baseline="0" dirty="0" smtClean="0"/>
              <a:t> Babylonians used a base-60 system, Mayans used a base-20 system.</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4</a:t>
            </a:fld>
            <a:endParaRPr lang="en-US" altLang="en-US"/>
          </a:p>
        </p:txBody>
      </p:sp>
    </p:spTree>
    <p:extLst>
      <p:ext uri="{BB962C8B-B14F-4D97-AF65-F5344CB8AC3E}">
        <p14:creationId xmlns:p14="http://schemas.microsoft.com/office/powerpoint/2010/main" val="164125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represent all our numbers in</a:t>
            </a:r>
            <a:r>
              <a:rPr lang="en-US" baseline="0" dirty="0" smtClean="0"/>
              <a:t> binary. And in fact we can represent everything we want in binary. AND we can perform any operations by just manipulating ones and zeros. We'll do it by building up blocks of logic functions.</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5</a:t>
            </a:fld>
            <a:endParaRPr lang="en-US" altLang="en-US"/>
          </a:p>
        </p:txBody>
      </p:sp>
    </p:spTree>
    <p:extLst>
      <p:ext uri="{BB962C8B-B14F-4D97-AF65-F5344CB8AC3E}">
        <p14:creationId xmlns:p14="http://schemas.microsoft.com/office/powerpoint/2010/main" val="70514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performs “logical” operations on </a:t>
            </a:r>
            <a:r>
              <a:rPr lang="en-US" dirty="0" err="1" smtClean="0"/>
              <a:t>boolean</a:t>
            </a:r>
            <a:r>
              <a:rPr lang="en-US" dirty="0" smtClean="0"/>
              <a:t> inputs. Everything</a:t>
            </a:r>
            <a:r>
              <a:rPr lang="en-US" baseline="0" dirty="0" smtClean="0"/>
              <a:t> we want to do can be built up from just a few logical operations</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6</a:t>
            </a:fld>
            <a:endParaRPr lang="en-US" altLang="en-US"/>
          </a:p>
        </p:txBody>
      </p:sp>
    </p:spTree>
    <p:extLst>
      <p:ext uri="{BB962C8B-B14F-4D97-AF65-F5344CB8AC3E}">
        <p14:creationId xmlns:p14="http://schemas.microsoft.com/office/powerpoint/2010/main" val="197191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can</a:t>
            </a:r>
            <a:r>
              <a:rPr lang="en-US" baseline="0" dirty="0" smtClean="0"/>
              <a:t> actually do a special type of algebra: Boolean algebra (named after George Boole, a 19</a:t>
            </a:r>
            <a:r>
              <a:rPr lang="en-US" baseline="30000" dirty="0" smtClean="0"/>
              <a:t>th</a:t>
            </a:r>
            <a:r>
              <a:rPr lang="en-US" baseline="0" dirty="0" smtClean="0"/>
              <a:t> century mathematician)</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7</a:t>
            </a:fld>
            <a:endParaRPr lang="en-US" altLang="en-US"/>
          </a:p>
        </p:txBody>
      </p:sp>
    </p:spTree>
    <p:extLst>
      <p:ext uri="{BB962C8B-B14F-4D97-AF65-F5344CB8AC3E}">
        <p14:creationId xmlns:p14="http://schemas.microsoft.com/office/powerpoint/2010/main" val="35873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AND before OR fits with using multiplication symbol for AND and plus for OR. But if you ever</a:t>
            </a:r>
            <a:r>
              <a:rPr lang="en-US" baseline="0" dirty="0" smtClean="0"/>
              <a:t> forget this and/or just want to make it clear, just use parentheses! It’s never wrong. This goes for basically any situation where precedence might not be clear, especially while programming.</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137967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Because a combinational logic block has no memory, we can</a:t>
            </a:r>
            <a:r>
              <a:rPr lang="en-US" baseline="0" dirty="0" smtClean="0"/>
              <a:t> specify it just by defining the values of the outputs for each set of input values.</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193124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smtClean="0"/>
              <a:t>Logic Design</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a:t>
            </a:r>
            <a:r>
              <a:rPr lang="en-US" altLang="en-US" sz="3600" dirty="0" smtClean="0"/>
              <a:t>Utterback</a:t>
            </a:r>
          </a:p>
          <a:p>
            <a:r>
              <a:rPr lang="en-US" altLang="en-US" sz="3600" dirty="0" smtClean="0"/>
              <a:t>Lecture 4</a:t>
            </a:r>
            <a:endParaRPr lang="en-US"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en-US"/>
              <a:t>Order of Precedence</a:t>
            </a:r>
          </a:p>
        </p:txBody>
      </p:sp>
      <p:sp>
        <p:nvSpPr>
          <p:cNvPr id="1028" name="Content Placeholder 2"/>
          <p:cNvSpPr>
            <a:spLocks noGrp="1"/>
          </p:cNvSpPr>
          <p:nvPr>
            <p:ph idx="1"/>
          </p:nvPr>
        </p:nvSpPr>
        <p:spPr/>
        <p:txBody>
          <a:bodyPr/>
          <a:lstStyle/>
          <a:p>
            <a:r>
              <a:rPr lang="en-US" altLang="en-US"/>
              <a:t>Precedence Rule</a:t>
            </a:r>
          </a:p>
          <a:p>
            <a:pPr lvl="1"/>
            <a:r>
              <a:rPr lang="en-US" altLang="en-US"/>
              <a:t>Parentheses (Highest)</a:t>
            </a:r>
          </a:p>
          <a:p>
            <a:pPr lvl="1"/>
            <a:r>
              <a:rPr lang="en-US" altLang="en-US"/>
              <a:t>NOT</a:t>
            </a:r>
          </a:p>
          <a:p>
            <a:pPr lvl="1"/>
            <a:r>
              <a:rPr lang="en-US" altLang="en-US"/>
              <a:t>AND</a:t>
            </a:r>
          </a:p>
          <a:p>
            <a:pPr lvl="1"/>
            <a:r>
              <a:rPr lang="en-US" altLang="en-US"/>
              <a:t>OR</a:t>
            </a:r>
          </a:p>
          <a:p>
            <a:r>
              <a:rPr lang="en-US" altLang="en-US"/>
              <a:t>Example</a:t>
            </a:r>
          </a:p>
          <a:p>
            <a:pPr lvl="1"/>
            <a:endParaRPr lang="en-US" altLang="en-US"/>
          </a:p>
          <a:p>
            <a:pPr lvl="1"/>
            <a:endParaRPr lang="en-US" altLang="en-US"/>
          </a:p>
          <a:p>
            <a:pPr lvl="1"/>
            <a:endParaRPr lang="en-US" altLang="en-US"/>
          </a:p>
        </p:txBody>
      </p:sp>
      <p:graphicFrame>
        <p:nvGraphicFramePr>
          <p:cNvPr id="1026" name="Object 2"/>
          <p:cNvGraphicFramePr>
            <a:graphicFrameLocks noChangeAspect="1"/>
          </p:cNvGraphicFramePr>
          <p:nvPr/>
        </p:nvGraphicFramePr>
        <p:xfrm>
          <a:off x="1908175" y="4508500"/>
          <a:ext cx="3609975" cy="649288"/>
        </p:xfrm>
        <a:graphic>
          <a:graphicData uri="http://schemas.openxmlformats.org/presentationml/2006/ole">
            <mc:AlternateContent xmlns:mc="http://schemas.openxmlformats.org/markup-compatibility/2006">
              <mc:Choice xmlns:v="urn:schemas-microsoft-com:vml" Requires="v">
                <p:oleObj spid="_x0000_s165969" name="Equation" r:id="rId4" imgW="1485255" imgH="266584" progId="Equation.3">
                  <p:embed/>
                </p:oleObj>
              </mc:Choice>
              <mc:Fallback>
                <p:oleObj name="Equation" r:id="rId4" imgW="1485255" imgH="26658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4508500"/>
                        <a:ext cx="36099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172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Boolean Logic</a:t>
            </a:r>
          </a:p>
        </p:txBody>
      </p:sp>
      <p:sp>
        <p:nvSpPr>
          <p:cNvPr id="14339" name="Content Placeholder 2"/>
          <p:cNvSpPr>
            <a:spLocks noGrp="1"/>
          </p:cNvSpPr>
          <p:nvPr>
            <p:ph idx="1"/>
          </p:nvPr>
        </p:nvSpPr>
        <p:spPr/>
        <p:txBody>
          <a:bodyPr/>
          <a:lstStyle/>
          <a:p>
            <a:r>
              <a:rPr lang="en-US" altLang="en-US"/>
              <a:t>Any Boolean Logic function can be implemented with only NOT, AND, OR functions</a:t>
            </a:r>
          </a:p>
          <a:p>
            <a:pPr lvl="1"/>
            <a:r>
              <a:rPr lang="en-US" altLang="en-US"/>
              <a:t>NOT, AND, OR functions are the basic logic functions</a:t>
            </a:r>
          </a:p>
          <a:p>
            <a:pPr lvl="1"/>
            <a:r>
              <a:rPr lang="en-US" altLang="en-US"/>
              <a:t>Others can be implemented by the basic logic functions NOT, AND, OR</a:t>
            </a:r>
          </a:p>
        </p:txBody>
      </p:sp>
    </p:spTree>
    <p:extLst>
      <p:ext uri="{BB962C8B-B14F-4D97-AF65-F5344CB8AC3E}">
        <p14:creationId xmlns:p14="http://schemas.microsoft.com/office/powerpoint/2010/main" val="1629279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Truth Table</a:t>
            </a:r>
          </a:p>
        </p:txBody>
      </p:sp>
      <p:sp>
        <p:nvSpPr>
          <p:cNvPr id="15363" name="Content Placeholder 2"/>
          <p:cNvSpPr>
            <a:spLocks noGrp="1"/>
          </p:cNvSpPr>
          <p:nvPr>
            <p:ph idx="1"/>
          </p:nvPr>
        </p:nvSpPr>
        <p:spPr/>
        <p:txBody>
          <a:bodyPr/>
          <a:lstStyle/>
          <a:p>
            <a:r>
              <a:rPr lang="en-US" altLang="en-US" dirty="0" smtClean="0"/>
              <a:t>Example: A logic functions with three inputs, A, B, and C, and three outputs, D, E, and F.</a:t>
            </a:r>
          </a:p>
          <a:p>
            <a:pPr lvl="1"/>
            <a:r>
              <a:rPr lang="en-US" altLang="en-US" dirty="0" smtClean="0"/>
              <a:t>D is true if at most two inputs are true</a:t>
            </a:r>
          </a:p>
          <a:p>
            <a:pPr lvl="1"/>
            <a:r>
              <a:rPr lang="en-US" altLang="en-US" dirty="0" smtClean="0"/>
              <a:t>E is true if exactly two inputs are true</a:t>
            </a:r>
          </a:p>
          <a:p>
            <a:pPr lvl="1"/>
            <a:r>
              <a:rPr lang="en-US" altLang="en-US" dirty="0" smtClean="0"/>
              <a:t>F is true only if all three inputs are false</a:t>
            </a:r>
          </a:p>
          <a:p>
            <a:pPr lvl="1"/>
            <a:endParaRPr lang="en-US" altLang="en-US" dirty="0" smtClean="0"/>
          </a:p>
        </p:txBody>
      </p:sp>
    </p:spTree>
    <p:extLst>
      <p:ext uri="{BB962C8B-B14F-4D97-AF65-F5344CB8AC3E}">
        <p14:creationId xmlns:p14="http://schemas.microsoft.com/office/powerpoint/2010/main" val="740573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Answer</a:t>
            </a:r>
          </a:p>
        </p:txBody>
      </p:sp>
      <p:graphicFrame>
        <p:nvGraphicFramePr>
          <p:cNvPr id="2" name="Table 1"/>
          <p:cNvGraphicFramePr>
            <a:graphicFrameLocks noGrp="1"/>
          </p:cNvGraphicFramePr>
          <p:nvPr>
            <p:extLst>
              <p:ext uri="{D42A27DB-BD31-4B8C-83A1-F6EECF244321}">
                <p14:modId xmlns:p14="http://schemas.microsoft.com/office/powerpoint/2010/main" val="853701141"/>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gridSpan="3">
                  <a:txBody>
                    <a:bodyPr/>
                    <a:lstStyle/>
                    <a:p>
                      <a:pPr algn="ctr"/>
                      <a:r>
                        <a:rPr lang="en-US" dirty="0" smtClean="0">
                          <a:solidFill>
                            <a:schemeClr val="tx1"/>
                          </a:solidFill>
                        </a:rPr>
                        <a:t>Inputs</a:t>
                      </a:r>
                      <a:endParaRPr lang="en-US" dirty="0">
                        <a:solidFill>
                          <a:schemeClr val="tx1"/>
                        </a:solidFill>
                      </a:endParaRP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solidFill>
                            <a:schemeClr val="tx1"/>
                          </a:solidFill>
                        </a:rPr>
                        <a:t>Outputs</a:t>
                      </a:r>
                      <a:endParaRPr lang="en-US" dirty="0">
                        <a:solidFill>
                          <a:schemeClr val="tx1"/>
                        </a:solidFill>
                      </a:endParaRPr>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b="1" dirty="0" smtClean="0">
                          <a:solidFill>
                            <a:schemeClr val="tx1"/>
                          </a:solidFill>
                        </a:rPr>
                        <a:t>A</a:t>
                      </a:r>
                      <a:endParaRPr lang="en-US" b="1" dirty="0">
                        <a:solidFill>
                          <a:schemeClr val="tx1"/>
                        </a:solidFill>
                      </a:endParaRPr>
                    </a:p>
                  </a:txBody>
                  <a:tcPr/>
                </a:tc>
                <a:tc>
                  <a:txBody>
                    <a:bodyPr/>
                    <a:lstStyle/>
                    <a:p>
                      <a:pPr algn="ctr"/>
                      <a:r>
                        <a:rPr lang="en-US" b="1" dirty="0" smtClean="0">
                          <a:solidFill>
                            <a:schemeClr val="tx1"/>
                          </a:solidFill>
                        </a:rPr>
                        <a:t>B</a:t>
                      </a:r>
                      <a:endParaRPr lang="en-US" b="1" dirty="0">
                        <a:solidFill>
                          <a:schemeClr val="tx1"/>
                        </a:solidFill>
                      </a:endParaRPr>
                    </a:p>
                  </a:txBody>
                  <a:tcPr/>
                </a:tc>
                <a:tc>
                  <a:txBody>
                    <a:bodyPr/>
                    <a:lstStyle/>
                    <a:p>
                      <a:pPr algn="ctr"/>
                      <a:r>
                        <a:rPr lang="en-US" b="1" dirty="0" smtClean="0">
                          <a:solidFill>
                            <a:schemeClr val="tx1"/>
                          </a:solidFill>
                        </a:rPr>
                        <a:t>C</a:t>
                      </a:r>
                      <a:endParaRPr lang="en-US" b="1" dirty="0">
                        <a:solidFill>
                          <a:schemeClr val="tx1"/>
                        </a:solidFill>
                      </a:endParaRPr>
                    </a:p>
                  </a:txBody>
                  <a:tcPr/>
                </a:tc>
                <a:tc>
                  <a:txBody>
                    <a:bodyPr/>
                    <a:lstStyle/>
                    <a:p>
                      <a:pPr algn="ctr"/>
                      <a:r>
                        <a:rPr lang="en-US" b="1" dirty="0" smtClean="0">
                          <a:solidFill>
                            <a:schemeClr val="tx1"/>
                          </a:solidFill>
                        </a:rPr>
                        <a:t>D</a:t>
                      </a:r>
                      <a:endParaRPr lang="en-US" b="1" dirty="0">
                        <a:solidFill>
                          <a:schemeClr val="tx1"/>
                        </a:solidFill>
                      </a:endParaRPr>
                    </a:p>
                  </a:txBody>
                  <a:tcPr/>
                </a:tc>
                <a:tc>
                  <a:txBody>
                    <a:bodyPr/>
                    <a:lstStyle/>
                    <a:p>
                      <a:pPr algn="ctr"/>
                      <a:r>
                        <a:rPr lang="en-US" b="1" dirty="0" smtClean="0">
                          <a:solidFill>
                            <a:schemeClr val="tx1"/>
                          </a:solidFill>
                        </a:rPr>
                        <a:t>E</a:t>
                      </a:r>
                      <a:endParaRPr lang="en-US" b="1" dirty="0">
                        <a:solidFill>
                          <a:schemeClr val="tx1"/>
                        </a:solidFill>
                      </a:endParaRPr>
                    </a:p>
                  </a:txBody>
                  <a:tcPr/>
                </a:tc>
                <a:tc>
                  <a:txBody>
                    <a:bodyPr/>
                    <a:lstStyle/>
                    <a:p>
                      <a:pPr algn="ctr"/>
                      <a:r>
                        <a:rPr lang="en-US" b="1" dirty="0" smtClean="0">
                          <a:solidFill>
                            <a:schemeClr val="tx1"/>
                          </a:solidFill>
                        </a:rPr>
                        <a:t>F</a:t>
                      </a:r>
                      <a:endParaRPr lang="en-US" b="1" dirty="0">
                        <a:solidFill>
                          <a:schemeClr val="tx1"/>
                        </a:solidFill>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643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Boolean Logic Laws</a:t>
            </a:r>
          </a:p>
        </p:txBody>
      </p:sp>
      <p:sp>
        <p:nvSpPr>
          <p:cNvPr id="17411" name="Content Placeholder 2"/>
          <p:cNvSpPr>
            <a:spLocks noGrp="1"/>
          </p:cNvSpPr>
          <p:nvPr>
            <p:ph idx="1"/>
          </p:nvPr>
        </p:nvSpPr>
        <p:spPr/>
        <p:txBody>
          <a:bodyPr/>
          <a:lstStyle/>
          <a:p>
            <a:r>
              <a:rPr lang="en-US" altLang="en-US"/>
              <a:t>Identity Law</a:t>
            </a:r>
          </a:p>
          <a:p>
            <a:endParaRPr lang="en-US" altLang="en-US"/>
          </a:p>
          <a:p>
            <a:r>
              <a:rPr lang="en-US" altLang="en-US"/>
              <a:t>Zero and One Law</a:t>
            </a:r>
          </a:p>
          <a:p>
            <a:endParaRPr lang="en-US" altLang="en-US"/>
          </a:p>
          <a:p>
            <a:r>
              <a:rPr lang="en-US" altLang="en-US"/>
              <a:t>Inverse Law</a:t>
            </a:r>
          </a:p>
          <a:p>
            <a:endParaRPr lang="en-US" altLang="en-US"/>
          </a:p>
          <a:p>
            <a:r>
              <a:rPr lang="en-US" altLang="en-US"/>
              <a:t>Commutative Law</a:t>
            </a:r>
          </a:p>
          <a:p>
            <a:endParaRPr lang="en-US" altLang="en-US"/>
          </a:p>
          <a:p>
            <a:endParaRPr lang="en-US" altLang="en-US"/>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557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413" y="1773238"/>
            <a:ext cx="1000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9718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2971800"/>
            <a:ext cx="971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438" y="4149725"/>
            <a:ext cx="1066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75" y="4117975"/>
            <a:ext cx="847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1975" y="4149725"/>
            <a:ext cx="200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6038" y="5256213"/>
            <a:ext cx="1600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8375" y="5256213"/>
            <a:ext cx="1390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308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Boolean Logic Laws (cont.)</a:t>
            </a:r>
          </a:p>
        </p:txBody>
      </p:sp>
      <p:sp>
        <p:nvSpPr>
          <p:cNvPr id="18435" name="Content Placeholder 2"/>
          <p:cNvSpPr>
            <a:spLocks noGrp="1"/>
          </p:cNvSpPr>
          <p:nvPr>
            <p:ph idx="1"/>
          </p:nvPr>
        </p:nvSpPr>
        <p:spPr/>
        <p:txBody>
          <a:bodyPr/>
          <a:lstStyle/>
          <a:p>
            <a:r>
              <a:rPr lang="en-US" altLang="en-US" dirty="0"/>
              <a:t>Associative Laws</a:t>
            </a:r>
          </a:p>
          <a:p>
            <a:endParaRPr lang="en-US" altLang="en-US" dirty="0"/>
          </a:p>
          <a:p>
            <a:r>
              <a:rPr lang="en-US" altLang="en-US" dirty="0"/>
              <a:t>Distributive Laws</a:t>
            </a:r>
          </a:p>
          <a:p>
            <a:endParaRPr lang="en-US" altLang="en-US" dirty="0"/>
          </a:p>
          <a:p>
            <a:r>
              <a:rPr lang="en-US" altLang="en-US" dirty="0"/>
              <a:t>De Morgan’s Laws</a:t>
            </a: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844675"/>
            <a:ext cx="32400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895475"/>
            <a:ext cx="2571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738" y="2997200"/>
            <a:ext cx="3352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008313"/>
            <a:ext cx="3448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149725"/>
            <a:ext cx="1476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4175125"/>
            <a:ext cx="1428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943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How to prove a logical law?</a:t>
            </a:r>
          </a:p>
        </p:txBody>
      </p:sp>
      <p:sp>
        <p:nvSpPr>
          <p:cNvPr id="19459" name="Content Placeholder 2"/>
          <p:cNvSpPr>
            <a:spLocks noGrp="1"/>
          </p:cNvSpPr>
          <p:nvPr>
            <p:ph idx="1"/>
          </p:nvPr>
        </p:nvSpPr>
        <p:spPr/>
        <p:txBody>
          <a:bodyPr/>
          <a:lstStyle/>
          <a:p>
            <a:r>
              <a:rPr lang="en-US" altLang="en-US"/>
              <a:t>One approach: Truth table</a:t>
            </a:r>
          </a:p>
          <a:p>
            <a:endParaRPr lang="en-US" altLang="en-US"/>
          </a:p>
          <a:p>
            <a:pPr>
              <a:buFont typeface="Wingdings" charset="2"/>
              <a:buNone/>
            </a:pPr>
            <a:r>
              <a:rPr lang="en-US" altLang="en-US"/>
              <a:t>Truth table for de Morgan Laws</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3025775"/>
            <a:ext cx="89439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16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Gates</a:t>
            </a:r>
          </a:p>
        </p:txBody>
      </p:sp>
      <p:sp>
        <p:nvSpPr>
          <p:cNvPr id="20483" name="Content Placeholder 2"/>
          <p:cNvSpPr>
            <a:spLocks noGrp="1"/>
          </p:cNvSpPr>
          <p:nvPr>
            <p:ph idx="1"/>
          </p:nvPr>
        </p:nvSpPr>
        <p:spPr>
          <a:xfrm>
            <a:off x="395288" y="1125538"/>
            <a:ext cx="8559800" cy="4823742"/>
          </a:xfrm>
        </p:spPr>
        <p:txBody>
          <a:bodyPr/>
          <a:lstStyle/>
          <a:p>
            <a:r>
              <a:rPr lang="en-US" altLang="en-US" dirty="0"/>
              <a:t>Gates</a:t>
            </a:r>
          </a:p>
          <a:p>
            <a:pPr lvl="1"/>
            <a:r>
              <a:rPr lang="en-US" altLang="en-US" dirty="0"/>
              <a:t>basic digital building blocks which correspond  to and perform the basic logical functions</a:t>
            </a:r>
          </a:p>
          <a:p>
            <a:r>
              <a:rPr lang="en-US" altLang="en-US" dirty="0"/>
              <a:t>AND</a:t>
            </a:r>
          </a:p>
          <a:p>
            <a:endParaRPr lang="en-US" altLang="en-US" sz="1400" dirty="0"/>
          </a:p>
          <a:p>
            <a:r>
              <a:rPr lang="en-US" altLang="en-US" dirty="0"/>
              <a:t>OR</a:t>
            </a:r>
          </a:p>
          <a:p>
            <a:endParaRPr lang="en-US" altLang="en-US" sz="1400" dirty="0"/>
          </a:p>
          <a:p>
            <a:r>
              <a:rPr lang="en-US" altLang="en-US" dirty="0"/>
              <a:t>NOT</a:t>
            </a:r>
          </a:p>
          <a:p>
            <a:r>
              <a:rPr lang="en-US" altLang="en-US" sz="2800" dirty="0">
                <a:ea typeface="Times New Roman" charset="0"/>
                <a:cs typeface="Times New Roman" charset="0"/>
              </a:rPr>
              <a:t>Complex digital functions that make up a computer are built from these basic digital building blocks</a:t>
            </a:r>
            <a:endParaRPr lang="en-US" altLang="en-US" sz="2800" dirty="0"/>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609850"/>
            <a:ext cx="1695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429000"/>
            <a:ext cx="1638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4221088"/>
            <a:ext cx="13335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06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Simplification of NOT Gate</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38475"/>
            <a:ext cx="5181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339975"/>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860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Exercise</a:t>
            </a:r>
            <a:endParaRPr lang="en-US" altLang="en-US" dirty="0"/>
          </a:p>
        </p:txBody>
      </p:sp>
      <p:sp>
        <p:nvSpPr>
          <p:cNvPr id="22531" name="Content Placeholder 2"/>
          <p:cNvSpPr>
            <a:spLocks noGrp="1"/>
          </p:cNvSpPr>
          <p:nvPr>
            <p:ph idx="1"/>
          </p:nvPr>
        </p:nvSpPr>
        <p:spPr/>
        <p:txBody>
          <a:bodyPr/>
          <a:lstStyle/>
          <a:p>
            <a:r>
              <a:rPr lang="en-US" altLang="en-US" dirty="0"/>
              <a:t>Design a Combinational Logic to implement the following logical </a:t>
            </a:r>
            <a:r>
              <a:rPr lang="en-US" altLang="en-US" dirty="0" smtClean="0"/>
              <a:t>expression</a:t>
            </a:r>
          </a:p>
          <a:p>
            <a:endParaRPr lang="en-US" altLang="en-US" dirty="0"/>
          </a:p>
          <a:p>
            <a:r>
              <a:rPr lang="en-US" altLang="en-US" dirty="0" smtClean="0"/>
              <a:t>Y = (A + B) + C </a:t>
            </a:r>
            <a:endParaRPr lang="en-US" altLang="en-US" dirty="0"/>
          </a:p>
        </p:txBody>
      </p:sp>
      <p:sp>
        <p:nvSpPr>
          <p:cNvPr id="2253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en-US" altLang="en-US"/>
          </a:p>
        </p:txBody>
      </p:sp>
      <p:sp>
        <p:nvSpPr>
          <p:cNvPr id="22533"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en-US" altLang="en-US"/>
          </a:p>
        </p:txBody>
      </p:sp>
    </p:spTree>
    <p:extLst>
      <p:ext uri="{BB962C8B-B14F-4D97-AF65-F5344CB8AC3E}">
        <p14:creationId xmlns:p14="http://schemas.microsoft.com/office/powerpoint/2010/main" val="1794368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200025"/>
            <a:ext cx="8259762" cy="708025"/>
          </a:xfrm>
        </p:spPr>
        <p:txBody>
          <a:bodyPr/>
          <a:lstStyle/>
          <a:p>
            <a:pPr eaLnBrk="1" hangingPunct="1"/>
            <a:r>
              <a:rPr lang="en-US" altLang="en-US" sz="4000"/>
              <a:t>0s and 1s</a:t>
            </a:r>
            <a:endParaRPr lang="en-AU" altLang="en-US" sz="4000"/>
          </a:p>
        </p:txBody>
      </p:sp>
      <p:sp>
        <p:nvSpPr>
          <p:cNvPr id="5123" name="Rectangle 3"/>
          <p:cNvSpPr>
            <a:spLocks noGrp="1" noChangeArrowheads="1"/>
          </p:cNvSpPr>
          <p:nvPr>
            <p:ph type="body" idx="1"/>
          </p:nvPr>
        </p:nvSpPr>
        <p:spPr/>
        <p:txBody>
          <a:bodyPr/>
          <a:lstStyle/>
          <a:p>
            <a:pPr eaLnBrk="1" hangingPunct="1"/>
            <a:r>
              <a:rPr lang="en-AU" altLang="en-US" sz="2000" dirty="0"/>
              <a:t>Modern Computers are Digital</a:t>
            </a:r>
          </a:p>
          <a:p>
            <a:pPr eaLnBrk="1" hangingPunct="1"/>
            <a:r>
              <a:rPr lang="en-AU" altLang="en-US" sz="2000" dirty="0"/>
              <a:t>1</a:t>
            </a:r>
          </a:p>
          <a:p>
            <a:pPr lvl="1" eaLnBrk="1" hangingPunct="1"/>
            <a:r>
              <a:rPr lang="en-AU" altLang="en-US" sz="1800" dirty="0"/>
              <a:t>Corresponding to a high voltage</a:t>
            </a:r>
          </a:p>
          <a:p>
            <a:pPr lvl="1" eaLnBrk="1" hangingPunct="1"/>
            <a:r>
              <a:rPr lang="en-AU" altLang="en-US" sz="1800" dirty="0" smtClean="0"/>
              <a:t>Signal </a:t>
            </a:r>
            <a:r>
              <a:rPr lang="en-AU" altLang="en-US" sz="1800" i="1" dirty="0" smtClean="0"/>
              <a:t>asserted</a:t>
            </a:r>
            <a:endParaRPr lang="en-AU" altLang="en-US" sz="1800" i="1" dirty="0"/>
          </a:p>
          <a:p>
            <a:pPr lvl="1" eaLnBrk="1" hangingPunct="1"/>
            <a:r>
              <a:rPr lang="en-AU" altLang="en-US" sz="1800" dirty="0" smtClean="0"/>
              <a:t>Logical </a:t>
            </a:r>
            <a:r>
              <a:rPr lang="en-AU" altLang="en-US" sz="1600" i="1" dirty="0" smtClean="0"/>
              <a:t>True</a:t>
            </a:r>
            <a:endParaRPr lang="en-AU" altLang="en-US" sz="1600" i="1" dirty="0"/>
          </a:p>
          <a:p>
            <a:pPr eaLnBrk="1" hangingPunct="1"/>
            <a:r>
              <a:rPr lang="en-AU" altLang="en-US" sz="2400" dirty="0"/>
              <a:t>0</a:t>
            </a:r>
          </a:p>
          <a:p>
            <a:pPr lvl="1" eaLnBrk="1" hangingPunct="1"/>
            <a:r>
              <a:rPr lang="en-AU" altLang="en-US" sz="1800" dirty="0"/>
              <a:t>Corresponding to low voltage</a:t>
            </a:r>
          </a:p>
          <a:p>
            <a:pPr lvl="1" eaLnBrk="1" hangingPunct="1"/>
            <a:r>
              <a:rPr lang="en-AU" altLang="en-US" sz="1800" dirty="0" smtClean="0"/>
              <a:t>Signal </a:t>
            </a:r>
            <a:r>
              <a:rPr lang="en-AU" altLang="en-US" sz="1800" i="1" dirty="0" err="1" smtClean="0"/>
              <a:t>deasserted</a:t>
            </a:r>
            <a:endParaRPr lang="en-AU" altLang="en-US" sz="1800" i="1" dirty="0"/>
          </a:p>
          <a:p>
            <a:pPr lvl="1" eaLnBrk="1" hangingPunct="1"/>
            <a:r>
              <a:rPr lang="en-AU" altLang="en-US" sz="1800" dirty="0" smtClean="0"/>
              <a:t>Logical </a:t>
            </a:r>
            <a:r>
              <a:rPr lang="en-AU" altLang="en-US" sz="1800" i="1" dirty="0" smtClean="0"/>
              <a:t>False</a:t>
            </a:r>
            <a:endParaRPr lang="en-AU" altLang="en-US" sz="1800" i="1" dirty="0"/>
          </a:p>
          <a:p>
            <a:pPr eaLnBrk="1" hangingPunct="1"/>
            <a:r>
              <a:rPr lang="en-AU" altLang="en-US" sz="2400" dirty="0"/>
              <a:t>0s and 1s are complimentary</a:t>
            </a:r>
          </a:p>
          <a:p>
            <a:pPr lvl="1" eaLnBrk="1" hangingPunct="1"/>
            <a:r>
              <a:rPr lang="en-AU" altLang="en-US" sz="2000" dirty="0"/>
              <a:t>0’s inverse is 1</a:t>
            </a:r>
          </a:p>
          <a:p>
            <a:pPr lvl="1" eaLnBrk="1" hangingPunct="1"/>
            <a:r>
              <a:rPr lang="en-AU" altLang="en-US" sz="2000" dirty="0"/>
              <a:t>1’s inverse is 0</a:t>
            </a:r>
          </a:p>
          <a:p>
            <a:pPr lvl="2" eaLnBrk="1" hangingPunct="1"/>
            <a:endParaRPr lang="en-AU" altLang="en-US" sz="2000" dirty="0"/>
          </a:p>
        </p:txBody>
      </p:sp>
    </p:spTree>
    <p:extLst>
      <p:ext uri="{BB962C8B-B14F-4D97-AF65-F5344CB8AC3E}">
        <p14:creationId xmlns:p14="http://schemas.microsoft.com/office/powerpoint/2010/main" val="458885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Exercise</a:t>
            </a:r>
            <a:endParaRPr lang="en-US" altLang="en-US" dirty="0"/>
          </a:p>
        </p:txBody>
      </p:sp>
      <p:sp>
        <p:nvSpPr>
          <p:cNvPr id="23555" name="Content Placeholder 2"/>
          <p:cNvSpPr>
            <a:spLocks noGrp="1"/>
          </p:cNvSpPr>
          <p:nvPr>
            <p:ph idx="1"/>
          </p:nvPr>
        </p:nvSpPr>
        <p:spPr/>
        <p:txBody>
          <a:bodyPr/>
          <a:lstStyle/>
          <a:p>
            <a:r>
              <a:rPr lang="en-US" altLang="en-US" dirty="0"/>
              <a:t>Design a Combinational Logic to </a:t>
            </a:r>
            <a:r>
              <a:rPr lang="en-US" altLang="en-US" dirty="0" smtClean="0"/>
              <a:t>implement </a:t>
            </a:r>
            <a:r>
              <a:rPr lang="en-US" altLang="en-US" dirty="0"/>
              <a:t>the following logical </a:t>
            </a:r>
            <a:r>
              <a:rPr lang="en-US" altLang="en-US" dirty="0" smtClean="0"/>
              <a:t>expression</a:t>
            </a:r>
          </a:p>
          <a:p>
            <a:endParaRPr lang="en-US" altLang="en-US" dirty="0"/>
          </a:p>
          <a:p>
            <a:r>
              <a:rPr lang="en-US" altLang="en-US" dirty="0" smtClean="0"/>
              <a:t>Y = (A + B) · (C + A) </a:t>
            </a:r>
            <a:endParaRPr lang="en-US" altLang="en-US" dirty="0"/>
          </a:p>
        </p:txBody>
      </p:sp>
      <p:sp>
        <p:nvSpPr>
          <p:cNvPr id="2355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en-US" altLang="en-US"/>
          </a:p>
        </p:txBody>
      </p:sp>
      <p:sp>
        <p:nvSpPr>
          <p:cNvPr id="23557"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en-US" altLang="en-US"/>
          </a:p>
        </p:txBody>
      </p:sp>
      <p:sp>
        <p:nvSpPr>
          <p:cNvPr id="23558"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endParaRPr lang="en-US" altLang="en-US"/>
          </a:p>
        </p:txBody>
      </p:sp>
    </p:spTree>
    <p:extLst>
      <p:ext uri="{BB962C8B-B14F-4D97-AF65-F5344CB8AC3E}">
        <p14:creationId xmlns:p14="http://schemas.microsoft.com/office/powerpoint/2010/main" val="831213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NAND</a:t>
            </a:r>
          </a:p>
        </p:txBody>
      </p:sp>
      <p:sp>
        <p:nvSpPr>
          <p:cNvPr id="24579" name="Content Placeholder 2"/>
          <p:cNvSpPr>
            <a:spLocks noGrp="1"/>
          </p:cNvSpPr>
          <p:nvPr>
            <p:ph idx="1"/>
          </p:nvPr>
        </p:nvSpPr>
        <p:spPr/>
        <p:txBody>
          <a:bodyPr/>
          <a:lstStyle/>
          <a:p>
            <a:r>
              <a:rPr lang="en-US" altLang="en-US" dirty="0"/>
              <a:t>NAND</a:t>
            </a:r>
          </a:p>
          <a:p>
            <a:pPr lvl="1"/>
            <a:r>
              <a:rPr lang="en-US" altLang="en-US" dirty="0">
                <a:ea typeface="Times New Roman" charset="0"/>
                <a:cs typeface="Times New Roman" charset="0"/>
              </a:rPr>
              <a:t>Its output = 1, only if both inputs are </a:t>
            </a:r>
            <a:r>
              <a:rPr lang="en-US" altLang="en-US" u="sng" dirty="0">
                <a:ea typeface="Times New Roman" charset="0"/>
                <a:cs typeface="Times New Roman" charset="0"/>
              </a:rPr>
              <a:t>not</a:t>
            </a:r>
            <a:r>
              <a:rPr lang="en-US" altLang="en-US" dirty="0">
                <a:ea typeface="Times New Roman" charset="0"/>
                <a:cs typeface="Times New Roman" charset="0"/>
              </a:rPr>
              <a:t> 1</a:t>
            </a:r>
          </a:p>
          <a:p>
            <a:pPr lvl="1"/>
            <a:endParaRPr lang="en-US" altLang="en-US" dirty="0">
              <a:ea typeface="Times New Roman" charset="0"/>
              <a:cs typeface="Times New Roman" charset="0"/>
            </a:endParaRPr>
          </a:p>
          <a:p>
            <a:pPr lvl="1"/>
            <a:r>
              <a:rPr lang="en-US" altLang="en-US" dirty="0">
                <a:ea typeface="Times New Roman" charset="0"/>
                <a:cs typeface="Times New Roman" charset="0"/>
              </a:rPr>
              <a:t>Boolean Expression:  </a:t>
            </a:r>
            <a:r>
              <a:rPr lang="en-US" altLang="en-US" b="1" dirty="0">
                <a:ea typeface="Times New Roman" charset="0"/>
                <a:cs typeface="Times New Roman" charset="0"/>
              </a:rPr>
              <a:t>A • B</a:t>
            </a:r>
          </a:p>
          <a:p>
            <a:pPr lvl="1"/>
            <a:r>
              <a:rPr lang="en-US" altLang="en-US" dirty="0">
                <a:ea typeface="Times New Roman" charset="0"/>
                <a:cs typeface="Times New Roman" charset="0"/>
              </a:rPr>
              <a:t>Truth Table</a:t>
            </a:r>
          </a:p>
          <a:p>
            <a:pPr lvl="1"/>
            <a:endParaRPr lang="en-US" altLang="en-US" dirty="0">
              <a:ea typeface="Times New Roman" charset="0"/>
              <a:cs typeface="Times New Roman" charset="0"/>
            </a:endParaRPr>
          </a:p>
          <a:p>
            <a:pPr lvl="1"/>
            <a:endParaRPr lang="en-US" altLang="en-US" dirty="0">
              <a:ea typeface="Times New Roman" charset="0"/>
              <a:cs typeface="Times New Roman" charset="0"/>
            </a:endParaRPr>
          </a:p>
          <a:p>
            <a:pPr lvl="1"/>
            <a:endParaRPr lang="en-US" altLang="en-US" dirty="0">
              <a:ea typeface="Times New Roman" charset="0"/>
              <a:cs typeface="Times New Roman" charset="0"/>
            </a:endParaRPr>
          </a:p>
          <a:p>
            <a:pPr lvl="1"/>
            <a:r>
              <a:rPr lang="en-US" altLang="en-US" sz="2400" dirty="0">
                <a:ea typeface="Times New Roman" charset="0"/>
                <a:cs typeface="Times New Roman" charset="0"/>
              </a:rPr>
              <a:t>The NAND functions has traditionally been the </a:t>
            </a:r>
            <a:r>
              <a:rPr lang="en-US" altLang="en-US" sz="2400" i="1" u="sng" dirty="0">
                <a:ea typeface="Times New Roman" charset="0"/>
                <a:cs typeface="Times New Roman" charset="0"/>
              </a:rPr>
              <a:t>universal gate</a:t>
            </a:r>
            <a:r>
              <a:rPr lang="en-US" altLang="en-US" sz="2400" dirty="0">
                <a:ea typeface="Times New Roman" charset="0"/>
                <a:cs typeface="Times New Roman" charset="0"/>
              </a:rPr>
              <a:t> in digital circuits. It is simple to implement in hardware and can be used to construct the other gates.</a:t>
            </a:r>
            <a:endParaRPr lang="en-US" altLang="en-US" sz="2400" dirty="0"/>
          </a:p>
          <a:p>
            <a:endParaRPr lang="en-US" altLang="en-US" dirty="0"/>
          </a:p>
          <a:p>
            <a:endParaRPr lang="en-US" altLang="en-US" dirty="0"/>
          </a:p>
        </p:txBody>
      </p:sp>
      <p:grpSp>
        <p:nvGrpSpPr>
          <p:cNvPr id="24580" name="Group 48"/>
          <p:cNvGrpSpPr>
            <a:grpSpLocks/>
          </p:cNvGrpSpPr>
          <p:nvPr/>
        </p:nvGrpSpPr>
        <p:grpSpPr bwMode="auto">
          <a:xfrm>
            <a:off x="1817688" y="2239963"/>
            <a:ext cx="1128712" cy="468312"/>
            <a:chOff x="2464" y="3064"/>
            <a:chExt cx="1193" cy="498"/>
          </a:xfrm>
        </p:grpSpPr>
        <p:sp>
          <p:nvSpPr>
            <p:cNvPr id="24608" name="Line 49"/>
            <p:cNvSpPr>
              <a:spLocks noChangeShapeType="1"/>
            </p:cNvSpPr>
            <p:nvPr/>
          </p:nvSpPr>
          <p:spPr bwMode="auto">
            <a:xfrm flipV="1">
              <a:off x="3477" y="3325"/>
              <a:ext cx="1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609" name="Group 50"/>
            <p:cNvGrpSpPr>
              <a:grpSpLocks/>
            </p:cNvGrpSpPr>
            <p:nvPr/>
          </p:nvGrpSpPr>
          <p:grpSpPr bwMode="auto">
            <a:xfrm>
              <a:off x="2464" y="3064"/>
              <a:ext cx="1007" cy="498"/>
              <a:chOff x="2464" y="3064"/>
              <a:chExt cx="1007" cy="498"/>
            </a:xfrm>
          </p:grpSpPr>
          <p:grpSp>
            <p:nvGrpSpPr>
              <p:cNvPr id="24610" name="Group 51"/>
              <p:cNvGrpSpPr>
                <a:grpSpLocks/>
              </p:cNvGrpSpPr>
              <p:nvPr/>
            </p:nvGrpSpPr>
            <p:grpSpPr bwMode="auto">
              <a:xfrm>
                <a:off x="2464" y="3064"/>
                <a:ext cx="1007" cy="498"/>
                <a:chOff x="2464" y="3064"/>
                <a:chExt cx="1007" cy="498"/>
              </a:xfrm>
            </p:grpSpPr>
            <p:sp>
              <p:nvSpPr>
                <p:cNvPr id="24612" name="Line 52"/>
                <p:cNvSpPr>
                  <a:spLocks noChangeShapeType="1"/>
                </p:cNvSpPr>
                <p:nvPr/>
              </p:nvSpPr>
              <p:spPr bwMode="auto">
                <a:xfrm>
                  <a:off x="2464" y="3216"/>
                  <a:ext cx="21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3" name="Line 53"/>
                <p:cNvSpPr>
                  <a:spLocks noChangeShapeType="1"/>
                </p:cNvSpPr>
                <p:nvPr/>
              </p:nvSpPr>
              <p:spPr bwMode="auto">
                <a:xfrm>
                  <a:off x="2464" y="3427"/>
                  <a:ext cx="21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4" name="Line 54"/>
                <p:cNvSpPr>
                  <a:spLocks noChangeShapeType="1"/>
                </p:cNvSpPr>
                <p:nvPr/>
              </p:nvSpPr>
              <p:spPr bwMode="auto">
                <a:xfrm>
                  <a:off x="2673" y="3065"/>
                  <a:ext cx="49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5" name="Line 55"/>
                <p:cNvSpPr>
                  <a:spLocks noChangeShapeType="1"/>
                </p:cNvSpPr>
                <p:nvPr/>
              </p:nvSpPr>
              <p:spPr bwMode="auto">
                <a:xfrm>
                  <a:off x="2676" y="3080"/>
                  <a:ext cx="1" cy="4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6" name="Oval 56"/>
                <p:cNvSpPr>
                  <a:spLocks noChangeArrowheads="1"/>
                </p:cNvSpPr>
                <p:nvPr/>
              </p:nvSpPr>
              <p:spPr bwMode="auto">
                <a:xfrm>
                  <a:off x="3380" y="3291"/>
                  <a:ext cx="91" cy="7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endParaRPr lang="en-US" altLang="en-US"/>
                </a:p>
              </p:txBody>
            </p:sp>
            <p:sp>
              <p:nvSpPr>
                <p:cNvPr id="24617" name="Arc 57"/>
                <p:cNvSpPr>
                  <a:spLocks/>
                </p:cNvSpPr>
                <p:nvPr/>
              </p:nvSpPr>
              <p:spPr bwMode="auto">
                <a:xfrm>
                  <a:off x="3137" y="3064"/>
                  <a:ext cx="235" cy="271"/>
                </a:xfrm>
                <a:custGeom>
                  <a:avLst/>
                  <a:gdLst>
                    <a:gd name="T0" fmla="*/ 0 w 21600"/>
                    <a:gd name="T1" fmla="*/ 0 h 22856"/>
                    <a:gd name="T2" fmla="*/ 0 w 21600"/>
                    <a:gd name="T3" fmla="*/ 0 h 22856"/>
                    <a:gd name="T4" fmla="*/ 0 w 21600"/>
                    <a:gd name="T5" fmla="*/ 0 h 22856"/>
                    <a:gd name="T6" fmla="*/ 0 60000 65536"/>
                    <a:gd name="T7" fmla="*/ 0 60000 65536"/>
                    <a:gd name="T8" fmla="*/ 0 60000 65536"/>
                    <a:gd name="T9" fmla="*/ 0 w 21600"/>
                    <a:gd name="T10" fmla="*/ 0 h 22856"/>
                    <a:gd name="T11" fmla="*/ 21600 w 21600"/>
                    <a:gd name="T12" fmla="*/ 22856 h 22856"/>
                  </a:gdLst>
                  <a:ahLst/>
                  <a:cxnLst>
                    <a:cxn ang="T6">
                      <a:pos x="T0" y="T1"/>
                    </a:cxn>
                    <a:cxn ang="T7">
                      <a:pos x="T2" y="T3"/>
                    </a:cxn>
                    <a:cxn ang="T8">
                      <a:pos x="T4" y="T5"/>
                    </a:cxn>
                  </a:cxnLst>
                  <a:rect l="T9" t="T10" r="T11" b="T12"/>
                  <a:pathLst>
                    <a:path w="21600" h="22856" fill="none" extrusionOk="0">
                      <a:moveTo>
                        <a:pt x="644" y="-1"/>
                      </a:moveTo>
                      <a:cubicBezTo>
                        <a:pt x="12317" y="347"/>
                        <a:pt x="21600" y="9911"/>
                        <a:pt x="21600" y="21590"/>
                      </a:cubicBezTo>
                      <a:cubicBezTo>
                        <a:pt x="21600" y="22012"/>
                        <a:pt x="21587" y="22434"/>
                        <a:pt x="21562" y="22855"/>
                      </a:cubicBezTo>
                    </a:path>
                    <a:path w="21600" h="22856" stroke="0" extrusionOk="0">
                      <a:moveTo>
                        <a:pt x="644" y="-1"/>
                      </a:moveTo>
                      <a:cubicBezTo>
                        <a:pt x="12317" y="347"/>
                        <a:pt x="21600" y="9911"/>
                        <a:pt x="21600" y="21590"/>
                      </a:cubicBezTo>
                      <a:cubicBezTo>
                        <a:pt x="21600" y="22012"/>
                        <a:pt x="21587" y="22434"/>
                        <a:pt x="21562" y="22855"/>
                      </a:cubicBezTo>
                      <a:lnTo>
                        <a:pt x="0" y="21590"/>
                      </a:lnTo>
                      <a:lnTo>
                        <a:pt x="644"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8" name="Arc 58"/>
                <p:cNvSpPr>
                  <a:spLocks/>
                </p:cNvSpPr>
                <p:nvPr/>
              </p:nvSpPr>
              <p:spPr bwMode="auto">
                <a:xfrm>
                  <a:off x="3137" y="3314"/>
                  <a:ext cx="234" cy="248"/>
                </a:xfrm>
                <a:custGeom>
                  <a:avLst/>
                  <a:gdLst>
                    <a:gd name="T0" fmla="*/ 0 w 21591"/>
                    <a:gd name="T1" fmla="*/ 0 h 21590"/>
                    <a:gd name="T2" fmla="*/ 0 w 21591"/>
                    <a:gd name="T3" fmla="*/ 0 h 21590"/>
                    <a:gd name="T4" fmla="*/ 0 w 21591"/>
                    <a:gd name="T5" fmla="*/ 0 h 21590"/>
                    <a:gd name="T6" fmla="*/ 0 60000 65536"/>
                    <a:gd name="T7" fmla="*/ 0 60000 65536"/>
                    <a:gd name="T8" fmla="*/ 0 60000 65536"/>
                    <a:gd name="T9" fmla="*/ 0 w 21591"/>
                    <a:gd name="T10" fmla="*/ 0 h 21590"/>
                    <a:gd name="T11" fmla="*/ 21591 w 21591"/>
                    <a:gd name="T12" fmla="*/ 21590 h 21590"/>
                  </a:gdLst>
                  <a:ahLst/>
                  <a:cxnLst>
                    <a:cxn ang="T6">
                      <a:pos x="T0" y="T1"/>
                    </a:cxn>
                    <a:cxn ang="T7">
                      <a:pos x="T2" y="T3"/>
                    </a:cxn>
                    <a:cxn ang="T8">
                      <a:pos x="T4" y="T5"/>
                    </a:cxn>
                  </a:cxnLst>
                  <a:rect l="T9" t="T10" r="T11" b="T12"/>
                  <a:pathLst>
                    <a:path w="21591" h="21590" fill="none" extrusionOk="0">
                      <a:moveTo>
                        <a:pt x="21591" y="610"/>
                      </a:moveTo>
                      <a:cubicBezTo>
                        <a:pt x="21268" y="12047"/>
                        <a:pt x="12082" y="21248"/>
                        <a:pt x="646" y="21590"/>
                      </a:cubicBezTo>
                    </a:path>
                    <a:path w="21591" h="21590" stroke="0" extrusionOk="0">
                      <a:moveTo>
                        <a:pt x="21591" y="610"/>
                      </a:moveTo>
                      <a:cubicBezTo>
                        <a:pt x="21268" y="12047"/>
                        <a:pt x="12082" y="21248"/>
                        <a:pt x="646" y="21590"/>
                      </a:cubicBezTo>
                      <a:lnTo>
                        <a:pt x="0" y="0"/>
                      </a:lnTo>
                      <a:lnTo>
                        <a:pt x="21591" y="61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611" name="Line 59"/>
              <p:cNvSpPr>
                <a:spLocks noChangeShapeType="1"/>
              </p:cNvSpPr>
              <p:nvPr/>
            </p:nvSpPr>
            <p:spPr bwMode="auto">
              <a:xfrm>
                <a:off x="2673" y="3561"/>
                <a:ext cx="49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24581" name="Straight Connector 16"/>
          <p:cNvCxnSpPr>
            <a:cxnSpLocks noChangeShapeType="1"/>
          </p:cNvCxnSpPr>
          <p:nvPr/>
        </p:nvCxnSpPr>
        <p:spPr bwMode="auto">
          <a:xfrm>
            <a:off x="4932363" y="2708275"/>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aphicFrame>
        <p:nvGraphicFramePr>
          <p:cNvPr id="18" name="Group 17"/>
          <p:cNvGraphicFramePr>
            <a:graphicFrameLocks noGrp="1"/>
          </p:cNvGraphicFramePr>
          <p:nvPr/>
        </p:nvGraphicFramePr>
        <p:xfrm>
          <a:off x="3657600" y="3789363"/>
          <a:ext cx="914400" cy="1373187"/>
        </p:xfrm>
        <a:graphic>
          <a:graphicData uri="http://schemas.openxmlformats.org/drawingml/2006/table">
            <a:tbl>
              <a:tblPr/>
              <a:tblGrid>
                <a:gridCol w="304800"/>
                <a:gridCol w="304800"/>
                <a:gridCol w="304800"/>
              </a:tblGrid>
              <a:tr h="274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B</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7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26422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NOR</a:t>
            </a:r>
          </a:p>
        </p:txBody>
      </p:sp>
      <p:sp>
        <p:nvSpPr>
          <p:cNvPr id="25603" name="Content Placeholder 2"/>
          <p:cNvSpPr>
            <a:spLocks noGrp="1"/>
          </p:cNvSpPr>
          <p:nvPr>
            <p:ph idx="1"/>
          </p:nvPr>
        </p:nvSpPr>
        <p:spPr/>
        <p:txBody>
          <a:bodyPr/>
          <a:lstStyle/>
          <a:p>
            <a:r>
              <a:rPr lang="en-US" altLang="en-US"/>
              <a:t>NOR</a:t>
            </a:r>
          </a:p>
          <a:p>
            <a:pPr lvl="1"/>
            <a:r>
              <a:rPr lang="en-US" altLang="en-US">
                <a:ea typeface="Times New Roman" charset="0"/>
                <a:cs typeface="Times New Roman" charset="0"/>
              </a:rPr>
              <a:t>Its output = 1, only if no inputs are </a:t>
            </a:r>
            <a:r>
              <a:rPr lang="en-US" altLang="en-US" u="sng">
                <a:ea typeface="Times New Roman" charset="0"/>
                <a:cs typeface="Times New Roman" charset="0"/>
              </a:rPr>
              <a:t>not</a:t>
            </a:r>
            <a:r>
              <a:rPr lang="en-US" altLang="en-US">
                <a:ea typeface="Times New Roman" charset="0"/>
                <a:cs typeface="Times New Roman" charset="0"/>
              </a:rPr>
              <a:t> 1</a:t>
            </a:r>
          </a:p>
          <a:p>
            <a:pPr lvl="1"/>
            <a:endParaRPr lang="en-US" altLang="en-US">
              <a:ea typeface="Times New Roman" charset="0"/>
              <a:cs typeface="Times New Roman" charset="0"/>
            </a:endParaRPr>
          </a:p>
          <a:p>
            <a:pPr lvl="1"/>
            <a:r>
              <a:rPr lang="en-US" altLang="en-US">
                <a:ea typeface="Times New Roman" charset="0"/>
                <a:cs typeface="Times New Roman" charset="0"/>
              </a:rPr>
              <a:t>Boolean Expression:  </a:t>
            </a:r>
            <a:r>
              <a:rPr lang="en-US" altLang="en-US" b="1">
                <a:ea typeface="Times New Roman" charset="0"/>
                <a:cs typeface="Times New Roman" charset="0"/>
              </a:rPr>
              <a:t>A + B</a:t>
            </a:r>
          </a:p>
          <a:p>
            <a:pPr lvl="1"/>
            <a:r>
              <a:rPr lang="en-US" altLang="en-US">
                <a:ea typeface="Times New Roman" charset="0"/>
                <a:cs typeface="Times New Roman" charset="0"/>
              </a:rPr>
              <a:t>Truth Table</a:t>
            </a:r>
          </a:p>
          <a:p>
            <a:pPr lvl="1"/>
            <a:endParaRPr lang="en-US" altLang="en-US">
              <a:ea typeface="Times New Roman" charset="0"/>
              <a:cs typeface="Times New Roman" charset="0"/>
            </a:endParaRPr>
          </a:p>
          <a:p>
            <a:pPr lvl="1"/>
            <a:endParaRPr lang="en-US" altLang="en-US">
              <a:ea typeface="Times New Roman" charset="0"/>
              <a:cs typeface="Times New Roman" charset="0"/>
            </a:endParaRPr>
          </a:p>
          <a:p>
            <a:pPr>
              <a:buFont typeface="Wingdings" charset="2"/>
              <a:buNone/>
            </a:pPr>
            <a:endParaRPr lang="en-US" altLang="en-US"/>
          </a:p>
          <a:p>
            <a:endParaRPr lang="en-US" altLang="en-US"/>
          </a:p>
        </p:txBody>
      </p:sp>
      <p:cxnSp>
        <p:nvCxnSpPr>
          <p:cNvPr id="25604" name="Straight Connector 16"/>
          <p:cNvCxnSpPr>
            <a:cxnSpLocks noChangeShapeType="1"/>
          </p:cNvCxnSpPr>
          <p:nvPr/>
        </p:nvCxnSpPr>
        <p:spPr bwMode="auto">
          <a:xfrm>
            <a:off x="5003800" y="2781300"/>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5605" name="Group 47"/>
          <p:cNvGrpSpPr>
            <a:grpSpLocks/>
          </p:cNvGrpSpPr>
          <p:nvPr/>
        </p:nvGrpSpPr>
        <p:grpSpPr bwMode="auto">
          <a:xfrm>
            <a:off x="2517775" y="2205038"/>
            <a:ext cx="974725" cy="508000"/>
            <a:chOff x="5559" y="2451"/>
            <a:chExt cx="1091" cy="441"/>
          </a:xfrm>
        </p:grpSpPr>
        <p:sp>
          <p:nvSpPr>
            <p:cNvPr id="25632" name="Line 48"/>
            <p:cNvSpPr>
              <a:spLocks noChangeShapeType="1"/>
            </p:cNvSpPr>
            <p:nvPr/>
          </p:nvSpPr>
          <p:spPr bwMode="auto">
            <a:xfrm>
              <a:off x="5559" y="2768"/>
              <a:ext cx="19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33" name="Group 49"/>
            <p:cNvGrpSpPr>
              <a:grpSpLocks/>
            </p:cNvGrpSpPr>
            <p:nvPr/>
          </p:nvGrpSpPr>
          <p:grpSpPr bwMode="auto">
            <a:xfrm>
              <a:off x="5559" y="2451"/>
              <a:ext cx="1091" cy="441"/>
              <a:chOff x="5559" y="2451"/>
              <a:chExt cx="1091" cy="441"/>
            </a:xfrm>
          </p:grpSpPr>
          <p:grpSp>
            <p:nvGrpSpPr>
              <p:cNvPr id="25634" name="Group 50"/>
              <p:cNvGrpSpPr>
                <a:grpSpLocks/>
              </p:cNvGrpSpPr>
              <p:nvPr/>
            </p:nvGrpSpPr>
            <p:grpSpPr bwMode="auto">
              <a:xfrm>
                <a:off x="5559" y="2451"/>
                <a:ext cx="883" cy="441"/>
                <a:chOff x="5559" y="2451"/>
                <a:chExt cx="883" cy="441"/>
              </a:xfrm>
            </p:grpSpPr>
            <p:sp>
              <p:nvSpPr>
                <p:cNvPr id="25636" name="Line 51"/>
                <p:cNvSpPr>
                  <a:spLocks noChangeShapeType="1"/>
                </p:cNvSpPr>
                <p:nvPr/>
              </p:nvSpPr>
              <p:spPr bwMode="auto">
                <a:xfrm>
                  <a:off x="5559" y="2572"/>
                  <a:ext cx="19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Arc 52"/>
                <p:cNvSpPr>
                  <a:spLocks/>
                </p:cNvSpPr>
                <p:nvPr/>
              </p:nvSpPr>
              <p:spPr bwMode="auto">
                <a:xfrm>
                  <a:off x="5649" y="2659"/>
                  <a:ext cx="128" cy="233"/>
                </a:xfrm>
                <a:custGeom>
                  <a:avLst/>
                  <a:gdLst>
                    <a:gd name="T0" fmla="*/ 0 w 21590"/>
                    <a:gd name="T1" fmla="*/ 0 h 21568"/>
                    <a:gd name="T2" fmla="*/ 0 w 21590"/>
                    <a:gd name="T3" fmla="*/ 0 h 21568"/>
                    <a:gd name="T4" fmla="*/ 0 w 21590"/>
                    <a:gd name="T5" fmla="*/ 0 h 21568"/>
                    <a:gd name="T6" fmla="*/ 0 60000 65536"/>
                    <a:gd name="T7" fmla="*/ 0 60000 65536"/>
                    <a:gd name="T8" fmla="*/ 0 60000 65536"/>
                    <a:gd name="T9" fmla="*/ 0 w 21590"/>
                    <a:gd name="T10" fmla="*/ 0 h 21568"/>
                    <a:gd name="T11" fmla="*/ 21590 w 21590"/>
                    <a:gd name="T12" fmla="*/ 21568 h 21568"/>
                  </a:gdLst>
                  <a:ahLst/>
                  <a:cxnLst>
                    <a:cxn ang="T6">
                      <a:pos x="T0" y="T1"/>
                    </a:cxn>
                    <a:cxn ang="T7">
                      <a:pos x="T2" y="T3"/>
                    </a:cxn>
                    <a:cxn ang="T8">
                      <a:pos x="T4" y="T5"/>
                    </a:cxn>
                  </a:cxnLst>
                  <a:rect l="T9" t="T10" r="T11" b="T12"/>
                  <a:pathLst>
                    <a:path w="21590" h="21568" fill="none" extrusionOk="0">
                      <a:moveTo>
                        <a:pt x="21590" y="650"/>
                      </a:moveTo>
                      <a:cubicBezTo>
                        <a:pt x="21252" y="11866"/>
                        <a:pt x="12382" y="20956"/>
                        <a:pt x="1176" y="21567"/>
                      </a:cubicBezTo>
                    </a:path>
                    <a:path w="21590" h="21568" stroke="0" extrusionOk="0">
                      <a:moveTo>
                        <a:pt x="21590" y="650"/>
                      </a:moveTo>
                      <a:cubicBezTo>
                        <a:pt x="21252" y="11866"/>
                        <a:pt x="12382" y="20956"/>
                        <a:pt x="1176" y="21567"/>
                      </a:cubicBezTo>
                      <a:lnTo>
                        <a:pt x="0" y="0"/>
                      </a:lnTo>
                      <a:lnTo>
                        <a:pt x="21590" y="65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8" name="Arc 53"/>
                <p:cNvSpPr>
                  <a:spLocks/>
                </p:cNvSpPr>
                <p:nvPr/>
              </p:nvSpPr>
              <p:spPr bwMode="auto">
                <a:xfrm>
                  <a:off x="5652" y="2677"/>
                  <a:ext cx="709" cy="211"/>
                </a:xfrm>
                <a:custGeom>
                  <a:avLst/>
                  <a:gdLst>
                    <a:gd name="T0" fmla="*/ 0 w 21546"/>
                    <a:gd name="T1" fmla="*/ 0 h 21596"/>
                    <a:gd name="T2" fmla="*/ 0 w 21546"/>
                    <a:gd name="T3" fmla="*/ 0 h 21596"/>
                    <a:gd name="T4" fmla="*/ 0 w 21546"/>
                    <a:gd name="T5" fmla="*/ 0 h 21596"/>
                    <a:gd name="T6" fmla="*/ 0 60000 65536"/>
                    <a:gd name="T7" fmla="*/ 0 60000 65536"/>
                    <a:gd name="T8" fmla="*/ 0 60000 65536"/>
                    <a:gd name="T9" fmla="*/ 0 w 21546"/>
                    <a:gd name="T10" fmla="*/ 0 h 21596"/>
                    <a:gd name="T11" fmla="*/ 21546 w 21546"/>
                    <a:gd name="T12" fmla="*/ 21596 h 21596"/>
                  </a:gdLst>
                  <a:ahLst/>
                  <a:cxnLst>
                    <a:cxn ang="T6">
                      <a:pos x="T0" y="T1"/>
                    </a:cxn>
                    <a:cxn ang="T7">
                      <a:pos x="T2" y="T3"/>
                    </a:cxn>
                    <a:cxn ang="T8">
                      <a:pos x="T4" y="T5"/>
                    </a:cxn>
                  </a:cxnLst>
                  <a:rect l="T9" t="T10" r="T11" b="T12"/>
                  <a:pathLst>
                    <a:path w="21546" h="21596" fill="none" extrusionOk="0">
                      <a:moveTo>
                        <a:pt x="21545" y="1532"/>
                      </a:moveTo>
                      <a:cubicBezTo>
                        <a:pt x="20752" y="12675"/>
                        <a:pt x="11594" y="21375"/>
                        <a:pt x="425" y="21595"/>
                      </a:cubicBezTo>
                    </a:path>
                    <a:path w="21546" h="21596" stroke="0" extrusionOk="0">
                      <a:moveTo>
                        <a:pt x="21545" y="1532"/>
                      </a:moveTo>
                      <a:cubicBezTo>
                        <a:pt x="20752" y="12675"/>
                        <a:pt x="11594" y="21375"/>
                        <a:pt x="425" y="21595"/>
                      </a:cubicBezTo>
                      <a:lnTo>
                        <a:pt x="0" y="0"/>
                      </a:lnTo>
                      <a:lnTo>
                        <a:pt x="21545" y="1532"/>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9" name="Arc 54"/>
                <p:cNvSpPr>
                  <a:spLocks/>
                </p:cNvSpPr>
                <p:nvPr/>
              </p:nvSpPr>
              <p:spPr bwMode="auto">
                <a:xfrm>
                  <a:off x="5649" y="2451"/>
                  <a:ext cx="129" cy="241"/>
                </a:xfrm>
                <a:custGeom>
                  <a:avLst/>
                  <a:gdLst>
                    <a:gd name="T0" fmla="*/ 0 w 21600"/>
                    <a:gd name="T1" fmla="*/ 0 h 23004"/>
                    <a:gd name="T2" fmla="*/ 0 w 21600"/>
                    <a:gd name="T3" fmla="*/ 0 h 23004"/>
                    <a:gd name="T4" fmla="*/ 0 w 21600"/>
                    <a:gd name="T5" fmla="*/ 0 h 23004"/>
                    <a:gd name="T6" fmla="*/ 0 60000 65536"/>
                    <a:gd name="T7" fmla="*/ 0 60000 65536"/>
                    <a:gd name="T8" fmla="*/ 0 60000 65536"/>
                    <a:gd name="T9" fmla="*/ 0 w 21600"/>
                    <a:gd name="T10" fmla="*/ 0 h 23004"/>
                    <a:gd name="T11" fmla="*/ 21600 w 21600"/>
                    <a:gd name="T12" fmla="*/ 23004 h 23004"/>
                  </a:gdLst>
                  <a:ahLst/>
                  <a:cxnLst>
                    <a:cxn ang="T6">
                      <a:pos x="T0" y="T1"/>
                    </a:cxn>
                    <a:cxn ang="T7">
                      <a:pos x="T2" y="T3"/>
                    </a:cxn>
                    <a:cxn ang="T8">
                      <a:pos x="T4" y="T5"/>
                    </a:cxn>
                  </a:cxnLst>
                  <a:rect l="T9" t="T10" r="T11" b="T12"/>
                  <a:pathLst>
                    <a:path w="21600" h="23004" fill="none" extrusionOk="0">
                      <a:moveTo>
                        <a:pt x="1175" y="-1"/>
                      </a:moveTo>
                      <a:cubicBezTo>
                        <a:pt x="12630" y="624"/>
                        <a:pt x="21600" y="10095"/>
                        <a:pt x="21600" y="21568"/>
                      </a:cubicBezTo>
                      <a:cubicBezTo>
                        <a:pt x="21600" y="22047"/>
                        <a:pt x="21584" y="22526"/>
                        <a:pt x="21552" y="23004"/>
                      </a:cubicBezTo>
                    </a:path>
                    <a:path w="21600" h="23004" stroke="0" extrusionOk="0">
                      <a:moveTo>
                        <a:pt x="1175" y="-1"/>
                      </a:moveTo>
                      <a:cubicBezTo>
                        <a:pt x="12630" y="624"/>
                        <a:pt x="21600" y="10095"/>
                        <a:pt x="21600" y="21568"/>
                      </a:cubicBezTo>
                      <a:cubicBezTo>
                        <a:pt x="21600" y="22047"/>
                        <a:pt x="21584" y="22526"/>
                        <a:pt x="21552" y="23004"/>
                      </a:cubicBezTo>
                      <a:lnTo>
                        <a:pt x="0" y="21568"/>
                      </a:lnTo>
                      <a:lnTo>
                        <a:pt x="1175"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0" name="Arc 55"/>
                <p:cNvSpPr>
                  <a:spLocks/>
                </p:cNvSpPr>
                <p:nvPr/>
              </p:nvSpPr>
              <p:spPr bwMode="auto">
                <a:xfrm>
                  <a:off x="5655" y="2452"/>
                  <a:ext cx="711" cy="226"/>
                </a:xfrm>
                <a:custGeom>
                  <a:avLst/>
                  <a:gdLst>
                    <a:gd name="T0" fmla="*/ 0 w 21600"/>
                    <a:gd name="T1" fmla="*/ 0 h 23129"/>
                    <a:gd name="T2" fmla="*/ 0 w 21600"/>
                    <a:gd name="T3" fmla="*/ 0 h 23129"/>
                    <a:gd name="T4" fmla="*/ 0 w 21600"/>
                    <a:gd name="T5" fmla="*/ 0 h 23129"/>
                    <a:gd name="T6" fmla="*/ 0 60000 65536"/>
                    <a:gd name="T7" fmla="*/ 0 60000 65536"/>
                    <a:gd name="T8" fmla="*/ 0 60000 65536"/>
                    <a:gd name="T9" fmla="*/ 0 w 21600"/>
                    <a:gd name="T10" fmla="*/ 0 h 23129"/>
                    <a:gd name="T11" fmla="*/ 21600 w 21600"/>
                    <a:gd name="T12" fmla="*/ 23129 h 23129"/>
                  </a:gdLst>
                  <a:ahLst/>
                  <a:cxnLst>
                    <a:cxn ang="T6">
                      <a:pos x="T0" y="T1"/>
                    </a:cxn>
                    <a:cxn ang="T7">
                      <a:pos x="T2" y="T3"/>
                    </a:cxn>
                    <a:cxn ang="T8">
                      <a:pos x="T4" y="T5"/>
                    </a:cxn>
                  </a:cxnLst>
                  <a:rect l="T9" t="T10" r="T11" b="T12"/>
                  <a:pathLst>
                    <a:path w="21600" h="23129" fill="none" extrusionOk="0">
                      <a:moveTo>
                        <a:pt x="425" y="0"/>
                      </a:moveTo>
                      <a:cubicBezTo>
                        <a:pt x="12187" y="232"/>
                        <a:pt x="21600" y="9832"/>
                        <a:pt x="21600" y="21596"/>
                      </a:cubicBezTo>
                      <a:cubicBezTo>
                        <a:pt x="21600" y="22107"/>
                        <a:pt x="21581" y="22618"/>
                        <a:pt x="21545" y="23128"/>
                      </a:cubicBezTo>
                    </a:path>
                    <a:path w="21600" h="23129" stroke="0" extrusionOk="0">
                      <a:moveTo>
                        <a:pt x="425" y="0"/>
                      </a:moveTo>
                      <a:cubicBezTo>
                        <a:pt x="12187" y="232"/>
                        <a:pt x="21600" y="9832"/>
                        <a:pt x="21600" y="21596"/>
                      </a:cubicBezTo>
                      <a:cubicBezTo>
                        <a:pt x="21600" y="22107"/>
                        <a:pt x="21581" y="22618"/>
                        <a:pt x="21545" y="23128"/>
                      </a:cubicBezTo>
                      <a:lnTo>
                        <a:pt x="0" y="21596"/>
                      </a:lnTo>
                      <a:lnTo>
                        <a:pt x="425"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1" name="Oval 56"/>
                <p:cNvSpPr>
                  <a:spLocks noChangeArrowheads="1"/>
                </p:cNvSpPr>
                <p:nvPr/>
              </p:nvSpPr>
              <p:spPr bwMode="auto">
                <a:xfrm>
                  <a:off x="6367" y="2626"/>
                  <a:ext cx="75" cy="7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endParaRPr lang="en-US" altLang="en-US"/>
                </a:p>
              </p:txBody>
            </p:sp>
          </p:grpSp>
          <p:sp>
            <p:nvSpPr>
              <p:cNvPr id="25635" name="Line 57"/>
              <p:cNvSpPr>
                <a:spLocks noChangeShapeType="1"/>
              </p:cNvSpPr>
              <p:nvPr/>
            </p:nvSpPr>
            <p:spPr bwMode="auto">
              <a:xfrm>
                <a:off x="6438" y="2662"/>
                <a:ext cx="21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30" name="Group 16"/>
          <p:cNvGraphicFramePr>
            <a:graphicFrameLocks noGrp="1"/>
          </p:cNvGraphicFramePr>
          <p:nvPr/>
        </p:nvGraphicFramePr>
        <p:xfrm>
          <a:off x="3657600" y="3933825"/>
          <a:ext cx="990600" cy="1371600"/>
        </p:xfrm>
        <a:graphic>
          <a:graphicData uri="http://schemas.openxmlformats.org/drawingml/2006/table">
            <a:tbl>
              <a:tblPr/>
              <a:tblGrid>
                <a:gridCol w="352425"/>
                <a:gridCol w="333375"/>
                <a:gridCol w="3048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12985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XOR</a:t>
            </a:r>
          </a:p>
        </p:txBody>
      </p:sp>
      <p:sp>
        <p:nvSpPr>
          <p:cNvPr id="26627" name="Content Placeholder 2"/>
          <p:cNvSpPr>
            <a:spLocks noGrp="1"/>
          </p:cNvSpPr>
          <p:nvPr>
            <p:ph idx="1"/>
          </p:nvPr>
        </p:nvSpPr>
        <p:spPr/>
        <p:txBody>
          <a:bodyPr/>
          <a:lstStyle/>
          <a:p>
            <a:r>
              <a:rPr lang="en-US" altLang="en-US">
                <a:ea typeface="Times New Roman" charset="0"/>
                <a:cs typeface="Times New Roman" charset="0"/>
              </a:rPr>
              <a:t>XOR is </a:t>
            </a:r>
            <a:r>
              <a:rPr lang="en-US" altLang="en-US" i="1" u="sng">
                <a:ea typeface="Times New Roman" charset="0"/>
                <a:cs typeface="Times New Roman" charset="0"/>
              </a:rPr>
              <a:t>EXCLUSIVE-OR</a:t>
            </a:r>
            <a:endParaRPr lang="en-US" altLang="en-US">
              <a:ea typeface="Times New Roman" charset="0"/>
              <a:cs typeface="Times New Roman" charset="0"/>
            </a:endParaRPr>
          </a:p>
          <a:p>
            <a:pPr lvl="1"/>
            <a:r>
              <a:rPr lang="en-US" altLang="en-US">
                <a:ea typeface="Times New Roman" charset="0"/>
                <a:cs typeface="Times New Roman" charset="0"/>
              </a:rPr>
              <a:t>Its output = 1 if the inputs are different  and  equal 0 if all are the same. </a:t>
            </a:r>
            <a:br>
              <a:rPr lang="en-US" altLang="en-US">
                <a:ea typeface="Times New Roman" charset="0"/>
                <a:cs typeface="Times New Roman" charset="0"/>
              </a:rPr>
            </a:br>
            <a:r>
              <a:rPr lang="en-US" altLang="en-US">
                <a:ea typeface="Times New Roman" charset="0"/>
                <a:cs typeface="Times New Roman" charset="0"/>
              </a:rPr>
              <a:t>Boolean Expression:  A </a:t>
            </a:r>
            <a:r>
              <a:rPr lang="en-US" altLang="en-US">
                <a:latin typeface="Symbol" charset="2"/>
                <a:ea typeface="Times New Roman" charset="0"/>
                <a:cs typeface="Times New Roman" charset="0"/>
              </a:rPr>
              <a:t>Å </a:t>
            </a:r>
            <a:r>
              <a:rPr lang="en-US" altLang="en-US">
                <a:ea typeface="Times New Roman" charset="0"/>
                <a:cs typeface="Times New Roman" charset="0"/>
              </a:rPr>
              <a:t>B</a:t>
            </a:r>
          </a:p>
          <a:p>
            <a:pPr lvl="1"/>
            <a:endParaRPr lang="en-US" altLang="en-US">
              <a:ea typeface="Times New Roman" charset="0"/>
              <a:cs typeface="Times New Roman" charset="0"/>
            </a:endParaRPr>
          </a:p>
          <a:p>
            <a:pPr lvl="1"/>
            <a:endParaRPr lang="en-US" altLang="en-US">
              <a:ea typeface="Times New Roman" charset="0"/>
              <a:cs typeface="Times New Roman" charset="0"/>
            </a:endParaRPr>
          </a:p>
          <a:p>
            <a:pPr lvl="1"/>
            <a:r>
              <a:rPr lang="en-US" altLang="en-US">
                <a:ea typeface="Times New Roman" charset="0"/>
                <a:cs typeface="Times New Roman" charset="0"/>
              </a:rPr>
              <a:t>Truth Table</a:t>
            </a:r>
          </a:p>
          <a:p>
            <a:pPr lvl="1"/>
            <a:endParaRPr lang="en-US" altLang="en-US">
              <a:ea typeface="Times New Roman" charset="0"/>
              <a:cs typeface="Times New Roman" charset="0"/>
            </a:endParaRPr>
          </a:p>
          <a:p>
            <a:pPr lvl="1"/>
            <a:endParaRPr lang="en-US" altLang="en-US">
              <a:ea typeface="Times New Roman" charset="0"/>
              <a:cs typeface="Times New Roman" charset="0"/>
            </a:endParaRPr>
          </a:p>
          <a:p>
            <a:pPr lvl="1">
              <a:buFont typeface="Wingdings" charset="2"/>
              <a:buNone/>
            </a:pPr>
            <a:r>
              <a:rPr lang="en-US" altLang="en-US">
                <a:ea typeface="Times New Roman" charset="0"/>
                <a:cs typeface="Times New Roman" charset="0"/>
              </a:rPr>
              <a:t>Equivalent to </a:t>
            </a:r>
            <a:r>
              <a:rPr lang="en-US" altLang="en-US" b="1">
                <a:ea typeface="Times New Roman" charset="0"/>
                <a:cs typeface="Times New Roman" charset="0"/>
              </a:rPr>
              <a:t>(A•B) + (A•B)     =   C</a:t>
            </a:r>
            <a:endParaRPr lang="en-US" altLang="en-US"/>
          </a:p>
        </p:txBody>
      </p:sp>
      <p:grpSp>
        <p:nvGrpSpPr>
          <p:cNvPr id="26628" name="Group 67"/>
          <p:cNvGrpSpPr>
            <a:grpSpLocks/>
          </p:cNvGrpSpPr>
          <p:nvPr/>
        </p:nvGrpSpPr>
        <p:grpSpPr bwMode="auto">
          <a:xfrm>
            <a:off x="3521075" y="3189288"/>
            <a:ext cx="1793875" cy="606425"/>
            <a:chOff x="2054" y="2054"/>
            <a:chExt cx="1130" cy="381"/>
          </a:xfrm>
        </p:grpSpPr>
        <p:grpSp>
          <p:nvGrpSpPr>
            <p:cNvPr id="26657" name="Group 59"/>
            <p:cNvGrpSpPr>
              <a:grpSpLocks/>
            </p:cNvGrpSpPr>
            <p:nvPr/>
          </p:nvGrpSpPr>
          <p:grpSpPr bwMode="auto">
            <a:xfrm>
              <a:off x="2304" y="2112"/>
              <a:ext cx="627" cy="296"/>
              <a:chOff x="3561" y="2784"/>
              <a:chExt cx="627" cy="296"/>
            </a:xfrm>
          </p:grpSpPr>
          <p:sp>
            <p:nvSpPr>
              <p:cNvPr id="26662" name="Line 44"/>
              <p:cNvSpPr>
                <a:spLocks noChangeShapeType="1"/>
              </p:cNvSpPr>
              <p:nvPr/>
            </p:nvSpPr>
            <p:spPr bwMode="auto">
              <a:xfrm>
                <a:off x="3561" y="2866"/>
                <a:ext cx="1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45"/>
              <p:cNvSpPr>
                <a:spLocks noChangeShapeType="1"/>
              </p:cNvSpPr>
              <p:nvPr/>
            </p:nvSpPr>
            <p:spPr bwMode="auto">
              <a:xfrm>
                <a:off x="3561" y="2999"/>
                <a:ext cx="10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6"/>
              <p:cNvSpPr>
                <a:spLocks noChangeShapeType="1"/>
              </p:cNvSpPr>
              <p:nvPr/>
            </p:nvSpPr>
            <p:spPr bwMode="auto">
              <a:xfrm>
                <a:off x="4079" y="2927"/>
                <a:ext cx="10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Arc 47"/>
              <p:cNvSpPr>
                <a:spLocks/>
              </p:cNvSpPr>
              <p:nvPr/>
            </p:nvSpPr>
            <p:spPr bwMode="auto">
              <a:xfrm>
                <a:off x="3620" y="2784"/>
                <a:ext cx="67" cy="163"/>
              </a:xfrm>
              <a:custGeom>
                <a:avLst/>
                <a:gdLst>
                  <a:gd name="T0" fmla="*/ 0 w 21600"/>
                  <a:gd name="T1" fmla="*/ 0 h 23004"/>
                  <a:gd name="T2" fmla="*/ 0 w 21600"/>
                  <a:gd name="T3" fmla="*/ 0 h 23004"/>
                  <a:gd name="T4" fmla="*/ 0 w 21600"/>
                  <a:gd name="T5" fmla="*/ 0 h 23004"/>
                  <a:gd name="T6" fmla="*/ 0 60000 65536"/>
                  <a:gd name="T7" fmla="*/ 0 60000 65536"/>
                  <a:gd name="T8" fmla="*/ 0 60000 65536"/>
                  <a:gd name="T9" fmla="*/ 0 w 21600"/>
                  <a:gd name="T10" fmla="*/ 0 h 23004"/>
                  <a:gd name="T11" fmla="*/ 21600 w 21600"/>
                  <a:gd name="T12" fmla="*/ 23004 h 23004"/>
                </a:gdLst>
                <a:ahLst/>
                <a:cxnLst>
                  <a:cxn ang="T6">
                    <a:pos x="T0" y="T1"/>
                  </a:cxn>
                  <a:cxn ang="T7">
                    <a:pos x="T2" y="T3"/>
                  </a:cxn>
                  <a:cxn ang="T8">
                    <a:pos x="T4" y="T5"/>
                  </a:cxn>
                </a:cxnLst>
                <a:rect l="T9" t="T10" r="T11" b="T12"/>
                <a:pathLst>
                  <a:path w="21600" h="23004" fill="none" extrusionOk="0">
                    <a:moveTo>
                      <a:pt x="1175" y="-1"/>
                    </a:moveTo>
                    <a:cubicBezTo>
                      <a:pt x="12630" y="624"/>
                      <a:pt x="21600" y="10095"/>
                      <a:pt x="21600" y="21568"/>
                    </a:cubicBezTo>
                    <a:cubicBezTo>
                      <a:pt x="21600" y="22047"/>
                      <a:pt x="21584" y="22526"/>
                      <a:pt x="21552" y="23004"/>
                    </a:cubicBezTo>
                  </a:path>
                  <a:path w="21600" h="23004" stroke="0" extrusionOk="0">
                    <a:moveTo>
                      <a:pt x="1175" y="-1"/>
                    </a:moveTo>
                    <a:cubicBezTo>
                      <a:pt x="12630" y="624"/>
                      <a:pt x="21600" y="10095"/>
                      <a:pt x="21600" y="21568"/>
                    </a:cubicBezTo>
                    <a:cubicBezTo>
                      <a:pt x="21600" y="22047"/>
                      <a:pt x="21584" y="22526"/>
                      <a:pt x="21552" y="23004"/>
                    </a:cubicBezTo>
                    <a:lnTo>
                      <a:pt x="0" y="21568"/>
                    </a:lnTo>
                    <a:lnTo>
                      <a:pt x="1175"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6" name="Arc 48"/>
              <p:cNvSpPr>
                <a:spLocks/>
              </p:cNvSpPr>
              <p:nvPr/>
            </p:nvSpPr>
            <p:spPr bwMode="auto">
              <a:xfrm>
                <a:off x="3620" y="2922"/>
                <a:ext cx="67" cy="158"/>
              </a:xfrm>
              <a:custGeom>
                <a:avLst/>
                <a:gdLst>
                  <a:gd name="T0" fmla="*/ 0 w 21590"/>
                  <a:gd name="T1" fmla="*/ 0 h 21568"/>
                  <a:gd name="T2" fmla="*/ 0 w 21590"/>
                  <a:gd name="T3" fmla="*/ 0 h 21568"/>
                  <a:gd name="T4" fmla="*/ 0 w 21590"/>
                  <a:gd name="T5" fmla="*/ 0 h 21568"/>
                  <a:gd name="T6" fmla="*/ 0 60000 65536"/>
                  <a:gd name="T7" fmla="*/ 0 60000 65536"/>
                  <a:gd name="T8" fmla="*/ 0 60000 65536"/>
                  <a:gd name="T9" fmla="*/ 0 w 21590"/>
                  <a:gd name="T10" fmla="*/ 0 h 21568"/>
                  <a:gd name="T11" fmla="*/ 21590 w 21590"/>
                  <a:gd name="T12" fmla="*/ 21568 h 21568"/>
                </a:gdLst>
                <a:ahLst/>
                <a:cxnLst>
                  <a:cxn ang="T6">
                    <a:pos x="T0" y="T1"/>
                  </a:cxn>
                  <a:cxn ang="T7">
                    <a:pos x="T2" y="T3"/>
                  </a:cxn>
                  <a:cxn ang="T8">
                    <a:pos x="T4" y="T5"/>
                  </a:cxn>
                </a:cxnLst>
                <a:rect l="T9" t="T10" r="T11" b="T12"/>
                <a:pathLst>
                  <a:path w="21590" h="21568" fill="none" extrusionOk="0">
                    <a:moveTo>
                      <a:pt x="21590" y="650"/>
                    </a:moveTo>
                    <a:cubicBezTo>
                      <a:pt x="21252" y="11866"/>
                      <a:pt x="12382" y="20956"/>
                      <a:pt x="1176" y="21567"/>
                    </a:cubicBezTo>
                  </a:path>
                  <a:path w="21590" h="21568" stroke="0" extrusionOk="0">
                    <a:moveTo>
                      <a:pt x="21590" y="650"/>
                    </a:moveTo>
                    <a:cubicBezTo>
                      <a:pt x="21252" y="11866"/>
                      <a:pt x="12382" y="20956"/>
                      <a:pt x="1176" y="21567"/>
                    </a:cubicBezTo>
                    <a:lnTo>
                      <a:pt x="0" y="0"/>
                    </a:lnTo>
                    <a:lnTo>
                      <a:pt x="21590" y="65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7" name="Line 49"/>
              <p:cNvSpPr>
                <a:spLocks noChangeShapeType="1"/>
              </p:cNvSpPr>
              <p:nvPr/>
            </p:nvSpPr>
            <p:spPr bwMode="auto">
              <a:xfrm>
                <a:off x="3639" y="2866"/>
                <a:ext cx="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50"/>
              <p:cNvSpPr>
                <a:spLocks noChangeShapeType="1"/>
              </p:cNvSpPr>
              <p:nvPr/>
            </p:nvSpPr>
            <p:spPr bwMode="auto">
              <a:xfrm>
                <a:off x="3639" y="2999"/>
                <a:ext cx="3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Arc 51"/>
              <p:cNvSpPr>
                <a:spLocks/>
              </p:cNvSpPr>
              <p:nvPr/>
            </p:nvSpPr>
            <p:spPr bwMode="auto">
              <a:xfrm>
                <a:off x="3671" y="2785"/>
                <a:ext cx="70" cy="162"/>
              </a:xfrm>
              <a:custGeom>
                <a:avLst/>
                <a:gdLst>
                  <a:gd name="T0" fmla="*/ 0 w 21600"/>
                  <a:gd name="T1" fmla="*/ 0 h 22900"/>
                  <a:gd name="T2" fmla="*/ 0 w 21600"/>
                  <a:gd name="T3" fmla="*/ 0 h 22900"/>
                  <a:gd name="T4" fmla="*/ 0 w 21600"/>
                  <a:gd name="T5" fmla="*/ 0 h 22900"/>
                  <a:gd name="T6" fmla="*/ 0 60000 65536"/>
                  <a:gd name="T7" fmla="*/ 0 60000 65536"/>
                  <a:gd name="T8" fmla="*/ 0 60000 65536"/>
                  <a:gd name="T9" fmla="*/ 0 w 21600"/>
                  <a:gd name="T10" fmla="*/ 0 h 22900"/>
                  <a:gd name="T11" fmla="*/ 21600 w 21600"/>
                  <a:gd name="T12" fmla="*/ 22900 h 22900"/>
                </a:gdLst>
                <a:ahLst/>
                <a:cxnLst>
                  <a:cxn ang="T6">
                    <a:pos x="T0" y="T1"/>
                  </a:cxn>
                  <a:cxn ang="T7">
                    <a:pos x="T2" y="T3"/>
                  </a:cxn>
                  <a:cxn ang="T8">
                    <a:pos x="T4" y="T5"/>
                  </a:cxn>
                </a:cxnLst>
                <a:rect l="T9" t="T10" r="T11" b="T12"/>
                <a:pathLst>
                  <a:path w="21600" h="22900" fill="none" extrusionOk="0">
                    <a:moveTo>
                      <a:pt x="2367" y="0"/>
                    </a:moveTo>
                    <a:cubicBezTo>
                      <a:pt x="13314" y="1207"/>
                      <a:pt x="21600" y="10457"/>
                      <a:pt x="21600" y="21470"/>
                    </a:cubicBezTo>
                    <a:cubicBezTo>
                      <a:pt x="21600" y="21947"/>
                      <a:pt x="21584" y="22423"/>
                      <a:pt x="21552" y="22899"/>
                    </a:cubicBezTo>
                  </a:path>
                  <a:path w="21600" h="22900" stroke="0" extrusionOk="0">
                    <a:moveTo>
                      <a:pt x="2367" y="0"/>
                    </a:moveTo>
                    <a:cubicBezTo>
                      <a:pt x="13314" y="1207"/>
                      <a:pt x="21600" y="10457"/>
                      <a:pt x="21600" y="21470"/>
                    </a:cubicBezTo>
                    <a:cubicBezTo>
                      <a:pt x="21600" y="21947"/>
                      <a:pt x="21584" y="22423"/>
                      <a:pt x="21552" y="22899"/>
                    </a:cubicBezTo>
                    <a:lnTo>
                      <a:pt x="0" y="21470"/>
                    </a:lnTo>
                    <a:lnTo>
                      <a:pt x="2367"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70" name="Arc 52"/>
              <p:cNvSpPr>
                <a:spLocks/>
              </p:cNvSpPr>
              <p:nvPr/>
            </p:nvSpPr>
            <p:spPr bwMode="auto">
              <a:xfrm>
                <a:off x="3671" y="2922"/>
                <a:ext cx="70" cy="157"/>
              </a:xfrm>
              <a:custGeom>
                <a:avLst/>
                <a:gdLst>
                  <a:gd name="T0" fmla="*/ 0 w 21590"/>
                  <a:gd name="T1" fmla="*/ 0 h 21469"/>
                  <a:gd name="T2" fmla="*/ 0 w 21590"/>
                  <a:gd name="T3" fmla="*/ 0 h 21469"/>
                  <a:gd name="T4" fmla="*/ 0 w 21590"/>
                  <a:gd name="T5" fmla="*/ 0 h 21469"/>
                  <a:gd name="T6" fmla="*/ 0 60000 65536"/>
                  <a:gd name="T7" fmla="*/ 0 60000 65536"/>
                  <a:gd name="T8" fmla="*/ 0 60000 65536"/>
                  <a:gd name="T9" fmla="*/ 0 w 21590"/>
                  <a:gd name="T10" fmla="*/ 0 h 21469"/>
                  <a:gd name="T11" fmla="*/ 21590 w 21590"/>
                  <a:gd name="T12" fmla="*/ 21469 h 21469"/>
                </a:gdLst>
                <a:ahLst/>
                <a:cxnLst>
                  <a:cxn ang="T6">
                    <a:pos x="T0" y="T1"/>
                  </a:cxn>
                  <a:cxn ang="T7">
                    <a:pos x="T2" y="T3"/>
                  </a:cxn>
                  <a:cxn ang="T8">
                    <a:pos x="T4" y="T5"/>
                  </a:cxn>
                </a:cxnLst>
                <a:rect l="T9" t="T10" r="T11" b="T12"/>
                <a:pathLst>
                  <a:path w="21590" h="21469" fill="none" extrusionOk="0">
                    <a:moveTo>
                      <a:pt x="21590" y="647"/>
                    </a:moveTo>
                    <a:cubicBezTo>
                      <a:pt x="21267" y="11406"/>
                      <a:pt x="13072" y="20286"/>
                      <a:pt x="2373" y="21469"/>
                    </a:cubicBezTo>
                  </a:path>
                  <a:path w="21590" h="21469" stroke="0" extrusionOk="0">
                    <a:moveTo>
                      <a:pt x="21590" y="647"/>
                    </a:moveTo>
                    <a:cubicBezTo>
                      <a:pt x="21267" y="11406"/>
                      <a:pt x="13072" y="20286"/>
                      <a:pt x="2373" y="21469"/>
                    </a:cubicBezTo>
                    <a:lnTo>
                      <a:pt x="0" y="0"/>
                    </a:lnTo>
                    <a:lnTo>
                      <a:pt x="21590" y="647"/>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71" name="Arc 53"/>
              <p:cNvSpPr>
                <a:spLocks/>
              </p:cNvSpPr>
              <p:nvPr/>
            </p:nvSpPr>
            <p:spPr bwMode="auto">
              <a:xfrm>
                <a:off x="3691" y="2937"/>
                <a:ext cx="371" cy="143"/>
              </a:xfrm>
              <a:custGeom>
                <a:avLst/>
                <a:gdLst>
                  <a:gd name="T0" fmla="*/ 0 w 21546"/>
                  <a:gd name="T1" fmla="*/ 0 h 21590"/>
                  <a:gd name="T2" fmla="*/ 0 w 21546"/>
                  <a:gd name="T3" fmla="*/ 0 h 21590"/>
                  <a:gd name="T4" fmla="*/ 0 w 21546"/>
                  <a:gd name="T5" fmla="*/ 0 h 21590"/>
                  <a:gd name="T6" fmla="*/ 0 60000 65536"/>
                  <a:gd name="T7" fmla="*/ 0 60000 65536"/>
                  <a:gd name="T8" fmla="*/ 0 60000 65536"/>
                  <a:gd name="T9" fmla="*/ 0 w 21546"/>
                  <a:gd name="T10" fmla="*/ 0 h 21590"/>
                  <a:gd name="T11" fmla="*/ 21546 w 21546"/>
                  <a:gd name="T12" fmla="*/ 21590 h 21590"/>
                </a:gdLst>
                <a:ahLst/>
                <a:cxnLst>
                  <a:cxn ang="T6">
                    <a:pos x="T0" y="T1"/>
                  </a:cxn>
                  <a:cxn ang="T7">
                    <a:pos x="T2" y="T3"/>
                  </a:cxn>
                  <a:cxn ang="T8">
                    <a:pos x="T4" y="T5"/>
                  </a:cxn>
                </a:cxnLst>
                <a:rect l="T9" t="T10" r="T11" b="T12"/>
                <a:pathLst>
                  <a:path w="21546" h="21590" fill="none" extrusionOk="0">
                    <a:moveTo>
                      <a:pt x="21545" y="1532"/>
                    </a:moveTo>
                    <a:cubicBezTo>
                      <a:pt x="20759" y="12585"/>
                      <a:pt x="11737" y="21250"/>
                      <a:pt x="661" y="21589"/>
                    </a:cubicBezTo>
                  </a:path>
                  <a:path w="21546" h="21590" stroke="0" extrusionOk="0">
                    <a:moveTo>
                      <a:pt x="21545" y="1532"/>
                    </a:moveTo>
                    <a:cubicBezTo>
                      <a:pt x="20759" y="12585"/>
                      <a:pt x="11737" y="21250"/>
                      <a:pt x="661" y="21589"/>
                    </a:cubicBezTo>
                    <a:lnTo>
                      <a:pt x="0" y="0"/>
                    </a:lnTo>
                    <a:lnTo>
                      <a:pt x="21545" y="1532"/>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72" name="Arc 54"/>
              <p:cNvSpPr>
                <a:spLocks/>
              </p:cNvSpPr>
              <p:nvPr/>
            </p:nvSpPr>
            <p:spPr bwMode="auto">
              <a:xfrm>
                <a:off x="3691" y="2784"/>
                <a:ext cx="372" cy="153"/>
              </a:xfrm>
              <a:custGeom>
                <a:avLst/>
                <a:gdLst>
                  <a:gd name="T0" fmla="*/ 0 w 21600"/>
                  <a:gd name="T1" fmla="*/ 0 h 23123"/>
                  <a:gd name="T2" fmla="*/ 0 w 21600"/>
                  <a:gd name="T3" fmla="*/ 0 h 23123"/>
                  <a:gd name="T4" fmla="*/ 0 w 21600"/>
                  <a:gd name="T5" fmla="*/ 0 h 23123"/>
                  <a:gd name="T6" fmla="*/ 0 60000 65536"/>
                  <a:gd name="T7" fmla="*/ 0 60000 65536"/>
                  <a:gd name="T8" fmla="*/ 0 60000 65536"/>
                  <a:gd name="T9" fmla="*/ 0 w 21600"/>
                  <a:gd name="T10" fmla="*/ 0 h 23123"/>
                  <a:gd name="T11" fmla="*/ 21600 w 21600"/>
                  <a:gd name="T12" fmla="*/ 23123 h 23123"/>
                </a:gdLst>
                <a:ahLst/>
                <a:cxnLst>
                  <a:cxn ang="T6">
                    <a:pos x="T0" y="T1"/>
                  </a:cxn>
                  <a:cxn ang="T7">
                    <a:pos x="T2" y="T3"/>
                  </a:cxn>
                  <a:cxn ang="T8">
                    <a:pos x="T4" y="T5"/>
                  </a:cxn>
                </a:cxnLst>
                <a:rect l="T9" t="T10" r="T11" b="T12"/>
                <a:pathLst>
                  <a:path w="21600" h="23123" fill="none" extrusionOk="0">
                    <a:moveTo>
                      <a:pt x="661" y="0"/>
                    </a:moveTo>
                    <a:cubicBezTo>
                      <a:pt x="12328" y="357"/>
                      <a:pt x="21600" y="9918"/>
                      <a:pt x="21600" y="21590"/>
                    </a:cubicBezTo>
                    <a:cubicBezTo>
                      <a:pt x="21600" y="22101"/>
                      <a:pt x="21581" y="22612"/>
                      <a:pt x="21545" y="23122"/>
                    </a:cubicBezTo>
                  </a:path>
                  <a:path w="21600" h="23123" stroke="0" extrusionOk="0">
                    <a:moveTo>
                      <a:pt x="661" y="0"/>
                    </a:moveTo>
                    <a:cubicBezTo>
                      <a:pt x="12328" y="357"/>
                      <a:pt x="21600" y="9918"/>
                      <a:pt x="21600" y="21590"/>
                    </a:cubicBezTo>
                    <a:cubicBezTo>
                      <a:pt x="21600" y="22101"/>
                      <a:pt x="21581" y="22612"/>
                      <a:pt x="21545" y="23122"/>
                    </a:cubicBezTo>
                    <a:lnTo>
                      <a:pt x="0" y="21590"/>
                    </a:lnTo>
                    <a:lnTo>
                      <a:pt x="66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6658" name="Group 66"/>
            <p:cNvGrpSpPr>
              <a:grpSpLocks/>
            </p:cNvGrpSpPr>
            <p:nvPr/>
          </p:nvGrpSpPr>
          <p:grpSpPr bwMode="auto">
            <a:xfrm>
              <a:off x="2054" y="2054"/>
              <a:ext cx="1130" cy="381"/>
              <a:chOff x="2054" y="2054"/>
              <a:chExt cx="1130" cy="381"/>
            </a:xfrm>
          </p:grpSpPr>
          <p:sp>
            <p:nvSpPr>
              <p:cNvPr id="26659" name="Text Box 63"/>
              <p:cNvSpPr txBox="1">
                <a:spLocks noChangeArrowheads="1"/>
              </p:cNvSpPr>
              <p:nvPr/>
            </p:nvSpPr>
            <p:spPr bwMode="auto">
              <a:xfrm>
                <a:off x="2054" y="2054"/>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en-US" b="1"/>
                  <a:t>A</a:t>
                </a:r>
              </a:p>
            </p:txBody>
          </p:sp>
          <p:sp>
            <p:nvSpPr>
              <p:cNvPr id="26660" name="Text Box 64"/>
              <p:cNvSpPr txBox="1">
                <a:spLocks noChangeArrowheads="1"/>
              </p:cNvSpPr>
              <p:nvPr/>
            </p:nvSpPr>
            <p:spPr bwMode="auto">
              <a:xfrm>
                <a:off x="2976" y="214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en-US" b="1"/>
                  <a:t>C</a:t>
                </a:r>
              </a:p>
            </p:txBody>
          </p:sp>
          <p:sp>
            <p:nvSpPr>
              <p:cNvPr id="26661" name="Text Box 65"/>
              <p:cNvSpPr txBox="1">
                <a:spLocks noChangeArrowheads="1"/>
              </p:cNvSpPr>
              <p:nvPr/>
            </p:nvSpPr>
            <p:spPr bwMode="auto">
              <a:xfrm>
                <a:off x="2064" y="222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a:r>
                  <a:rPr lang="en-US" altLang="en-US" b="1"/>
                  <a:t>B</a:t>
                </a:r>
              </a:p>
            </p:txBody>
          </p:sp>
        </p:grpSp>
      </p:grpSp>
      <p:graphicFrame>
        <p:nvGraphicFramePr>
          <p:cNvPr id="21" name="Group 16"/>
          <p:cNvGraphicFramePr>
            <a:graphicFrameLocks noGrp="1"/>
          </p:cNvGraphicFramePr>
          <p:nvPr/>
        </p:nvGraphicFramePr>
        <p:xfrm>
          <a:off x="3851275" y="4149725"/>
          <a:ext cx="990600" cy="1371600"/>
        </p:xfrm>
        <a:graphic>
          <a:graphicData uri="http://schemas.openxmlformats.org/drawingml/2006/table">
            <a:tbl>
              <a:tblPr/>
              <a:tblGrid>
                <a:gridCol w="352425"/>
                <a:gridCol w="333375"/>
                <a:gridCol w="3048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26655" name="Straight Connector 21"/>
          <p:cNvCxnSpPr>
            <a:cxnSpLocks noChangeShapeType="1"/>
          </p:cNvCxnSpPr>
          <p:nvPr/>
        </p:nvCxnSpPr>
        <p:spPr bwMode="auto">
          <a:xfrm>
            <a:off x="5219700" y="5661025"/>
            <a:ext cx="166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656" name="Straight Connector 23"/>
          <p:cNvCxnSpPr>
            <a:cxnSpLocks noChangeShapeType="1"/>
          </p:cNvCxnSpPr>
          <p:nvPr/>
        </p:nvCxnSpPr>
        <p:spPr bwMode="auto">
          <a:xfrm>
            <a:off x="3563938" y="5661025"/>
            <a:ext cx="166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70829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Summary</a:t>
            </a:r>
          </a:p>
        </p:txBody>
      </p:sp>
      <p:sp>
        <p:nvSpPr>
          <p:cNvPr id="27651" name="Content Placeholder 2"/>
          <p:cNvSpPr>
            <a:spLocks noGrp="1"/>
          </p:cNvSpPr>
          <p:nvPr>
            <p:ph idx="1"/>
          </p:nvPr>
        </p:nvSpPr>
        <p:spPr/>
        <p:txBody>
          <a:bodyPr/>
          <a:lstStyle/>
          <a:p>
            <a:r>
              <a:rPr lang="en-US" altLang="en-US"/>
              <a:t>0s and 1s in Computer</a:t>
            </a:r>
          </a:p>
          <a:p>
            <a:r>
              <a:rPr lang="en-US" altLang="en-US"/>
              <a:t>Binary</a:t>
            </a:r>
          </a:p>
          <a:p>
            <a:r>
              <a:rPr lang="en-US" altLang="en-US"/>
              <a:t>Boolean Logic</a:t>
            </a:r>
          </a:p>
          <a:p>
            <a:pPr lvl="1"/>
            <a:r>
              <a:rPr lang="en-US" altLang="en-US" sz="2400"/>
              <a:t>NOT, AND, OR</a:t>
            </a:r>
          </a:p>
          <a:p>
            <a:pPr lvl="1"/>
            <a:r>
              <a:rPr lang="en-US" altLang="en-US" sz="2400"/>
              <a:t>Boolean Logic Laws</a:t>
            </a:r>
          </a:p>
          <a:p>
            <a:r>
              <a:rPr lang="en-US" altLang="en-US"/>
              <a:t>Truth Table</a:t>
            </a:r>
          </a:p>
          <a:p>
            <a:r>
              <a:rPr lang="en-US" altLang="en-US"/>
              <a:t>Gates</a:t>
            </a:r>
          </a:p>
          <a:p>
            <a:pPr lvl="1"/>
            <a:r>
              <a:rPr lang="en-US" altLang="en-US" sz="2400"/>
              <a:t>Basic Gates</a:t>
            </a:r>
          </a:p>
          <a:p>
            <a:pPr lvl="2"/>
            <a:r>
              <a:rPr lang="en-US" altLang="en-US" sz="2000"/>
              <a:t>NOT, AND, OR</a:t>
            </a:r>
          </a:p>
          <a:p>
            <a:pPr lvl="1"/>
            <a:r>
              <a:rPr lang="en-US" altLang="en-US" sz="2400"/>
              <a:t>Other Gates</a:t>
            </a:r>
          </a:p>
          <a:p>
            <a:pPr lvl="2"/>
            <a:r>
              <a:rPr lang="en-US" altLang="en-US" sz="2000"/>
              <a:t>NAND, NOR, XOR</a:t>
            </a:r>
          </a:p>
          <a:p>
            <a:pPr lvl="1"/>
            <a:endParaRPr lang="en-US" altLang="en-US"/>
          </a:p>
          <a:p>
            <a:endParaRPr lang="en-US" altLang="en-US"/>
          </a:p>
        </p:txBody>
      </p:sp>
    </p:spTree>
    <p:extLst>
      <p:ext uri="{BB962C8B-B14F-4D97-AF65-F5344CB8AC3E}">
        <p14:creationId xmlns:p14="http://schemas.microsoft.com/office/powerpoint/2010/main" val="1912698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7171" name="Content Placeholder 2"/>
          <p:cNvSpPr>
            <a:spLocks noGrp="1"/>
          </p:cNvSpPr>
          <p:nvPr>
            <p:ph idx="1"/>
          </p:nvPr>
        </p:nvSpPr>
        <p:spPr>
          <a:xfrm>
            <a:off x="684213" y="1125538"/>
            <a:ext cx="3455987" cy="5111750"/>
          </a:xfrm>
        </p:spPr>
        <p:txBody>
          <a:bodyPr/>
          <a:lstStyle/>
          <a:p>
            <a:r>
              <a:rPr lang="en-US" altLang="en-US"/>
              <a:t>0 :  0000 0000</a:t>
            </a:r>
          </a:p>
          <a:p>
            <a:r>
              <a:rPr lang="en-US" altLang="en-US"/>
              <a:t>1 :  0000 0001</a:t>
            </a:r>
          </a:p>
          <a:p>
            <a:r>
              <a:rPr lang="en-US" altLang="en-US"/>
              <a:t>2 :  0000 0010</a:t>
            </a:r>
          </a:p>
          <a:p>
            <a:r>
              <a:rPr lang="en-US" altLang="en-US"/>
              <a:t>3 :  0000 0011</a:t>
            </a:r>
          </a:p>
          <a:p>
            <a:r>
              <a:rPr lang="en-US" altLang="en-US"/>
              <a:t>4 :  0000 0100</a:t>
            </a:r>
          </a:p>
          <a:p>
            <a:r>
              <a:rPr lang="en-US" altLang="en-US"/>
              <a:t>5 :  0000 0101</a:t>
            </a:r>
          </a:p>
          <a:p>
            <a:r>
              <a:rPr lang="en-US" altLang="en-US"/>
              <a:t>6 :  0000 0110</a:t>
            </a:r>
          </a:p>
          <a:p>
            <a:r>
              <a:rPr lang="en-US" altLang="en-US"/>
              <a:t>7 :  0000 1111</a:t>
            </a:r>
          </a:p>
        </p:txBody>
      </p:sp>
      <p:sp>
        <p:nvSpPr>
          <p:cNvPr id="5" name="Content Placeholder 2"/>
          <p:cNvSpPr txBox="1">
            <a:spLocks/>
          </p:cNvSpPr>
          <p:nvPr/>
        </p:nvSpPr>
        <p:spPr bwMode="auto">
          <a:xfrm>
            <a:off x="4292600" y="1125538"/>
            <a:ext cx="3455988" cy="51117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3200" kern="0" dirty="0">
                <a:latin typeface="+mn-lt"/>
              </a:rPr>
              <a:t>8  : 0000 1000</a:t>
            </a:r>
          </a:p>
          <a:p>
            <a:pPr marL="342900" indent="-342900">
              <a:spcBef>
                <a:spcPct val="20000"/>
              </a:spcBef>
              <a:buClr>
                <a:schemeClr val="folHlink"/>
              </a:buClr>
              <a:buSzPct val="60000"/>
              <a:buFont typeface="Wingdings" pitchFamily="2" charset="2"/>
              <a:buChar char="n"/>
              <a:defRPr/>
            </a:pPr>
            <a:r>
              <a:rPr lang="en-US" sz="3200" kern="0" dirty="0">
                <a:latin typeface="+mn-lt"/>
              </a:rPr>
              <a:t>16: 0001 0000</a:t>
            </a:r>
          </a:p>
          <a:p>
            <a:pPr marL="342900" indent="-342900">
              <a:spcBef>
                <a:spcPct val="20000"/>
              </a:spcBef>
              <a:buClr>
                <a:schemeClr val="folHlink"/>
              </a:buClr>
              <a:buSzPct val="60000"/>
              <a:buFont typeface="Wingdings" pitchFamily="2" charset="2"/>
              <a:buChar char="n"/>
              <a:defRPr/>
            </a:pPr>
            <a:r>
              <a:rPr lang="en-US" sz="3200" kern="0" dirty="0">
                <a:latin typeface="+mn-lt"/>
              </a:rPr>
              <a:t>32: 0010 0000</a:t>
            </a:r>
          </a:p>
          <a:p>
            <a:pPr marL="342900" indent="-342900">
              <a:spcBef>
                <a:spcPct val="20000"/>
              </a:spcBef>
              <a:buClr>
                <a:schemeClr val="folHlink"/>
              </a:buClr>
              <a:buSzPct val="60000"/>
              <a:buFont typeface="Wingdings" pitchFamily="2" charset="2"/>
              <a:buChar char="n"/>
              <a:defRPr/>
            </a:pPr>
            <a:r>
              <a:rPr lang="en-US" sz="3200" kern="0" dirty="0">
                <a:latin typeface="+mn-lt"/>
              </a:rPr>
              <a:t>64: 0100 0000</a:t>
            </a:r>
          </a:p>
          <a:p>
            <a:pPr marL="342900" indent="-342900">
              <a:spcBef>
                <a:spcPct val="20000"/>
              </a:spcBef>
              <a:buClr>
                <a:schemeClr val="folHlink"/>
              </a:buClr>
              <a:buSzPct val="60000"/>
              <a:buFont typeface="Wingdings" pitchFamily="2" charset="2"/>
              <a:buChar char="n"/>
              <a:defRPr/>
            </a:pPr>
            <a:r>
              <a:rPr lang="en-US" sz="3200" kern="0" dirty="0">
                <a:latin typeface="+mn-lt"/>
              </a:rPr>
              <a:t>128:1000 0000</a:t>
            </a:r>
          </a:p>
        </p:txBody>
      </p:sp>
    </p:spTree>
    <p:extLst>
      <p:ext uri="{BB962C8B-B14F-4D97-AF65-F5344CB8AC3E}">
        <p14:creationId xmlns:p14="http://schemas.microsoft.com/office/powerpoint/2010/main" val="72772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8195" name="Content Placeholder 2"/>
          <p:cNvSpPr>
            <a:spLocks noGrp="1"/>
          </p:cNvSpPr>
          <p:nvPr>
            <p:ph idx="1"/>
          </p:nvPr>
        </p:nvSpPr>
        <p:spPr/>
        <p:txBody>
          <a:bodyPr/>
          <a:lstStyle/>
          <a:p>
            <a:r>
              <a:rPr lang="en-US" altLang="en-US"/>
              <a:t>100</a:t>
            </a:r>
          </a:p>
          <a:p>
            <a:r>
              <a:rPr lang="en-US" altLang="en-US"/>
              <a:t>100 = 64 + 32 + 4 </a:t>
            </a:r>
          </a:p>
          <a:p>
            <a:endParaRPr lang="en-US" altLang="en-US"/>
          </a:p>
          <a:p>
            <a:r>
              <a:rPr lang="en-US" altLang="en-US"/>
              <a:t>   0      1      1      0        0       1     0       0</a:t>
            </a:r>
          </a:p>
          <a:p>
            <a:endParaRPr lang="en-US" altLang="en-US"/>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3357563"/>
            <a:ext cx="86137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193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9219" name="Content Placeholder 2"/>
          <p:cNvSpPr>
            <a:spLocks noGrp="1"/>
          </p:cNvSpPr>
          <p:nvPr>
            <p:ph idx="1"/>
          </p:nvPr>
        </p:nvSpPr>
        <p:spPr/>
        <p:txBody>
          <a:bodyPr/>
          <a:lstStyle/>
          <a:p>
            <a:r>
              <a:rPr lang="en-US" altLang="en-US" dirty="0"/>
              <a:t>45</a:t>
            </a:r>
          </a:p>
          <a:p>
            <a:r>
              <a:rPr lang="en-US" altLang="en-US" dirty="0"/>
              <a:t>45 = 32 + 8 + 4 + 1</a:t>
            </a:r>
          </a:p>
          <a:p>
            <a:endParaRPr lang="en-US" altLang="en-US" dirty="0"/>
          </a:p>
          <a:p>
            <a:r>
              <a:rPr lang="en-US" altLang="en-US" dirty="0"/>
              <a:t>   0      0      1      0        1       1     0       1</a:t>
            </a:r>
          </a:p>
          <a:p>
            <a:endParaRPr lang="en-US" altLang="en-US" dirty="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3357563"/>
            <a:ext cx="86137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9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23850"/>
            <a:ext cx="8548688" cy="584200"/>
          </a:xfrm>
        </p:spPr>
        <p:txBody>
          <a:bodyPr/>
          <a:lstStyle/>
          <a:p>
            <a:r>
              <a:rPr lang="en-US" altLang="en-US" sz="3200"/>
              <a:t>Combinational Logic and Sequential Logic</a:t>
            </a:r>
          </a:p>
        </p:txBody>
      </p:sp>
      <p:sp>
        <p:nvSpPr>
          <p:cNvPr id="3" name="Content Placeholder 2"/>
          <p:cNvSpPr>
            <a:spLocks noGrp="1"/>
          </p:cNvSpPr>
          <p:nvPr>
            <p:ph idx="1"/>
          </p:nvPr>
        </p:nvSpPr>
        <p:spPr/>
        <p:txBody>
          <a:bodyPr/>
          <a:lstStyle/>
          <a:p>
            <a:pPr>
              <a:buFont typeface="Wingdings" pitchFamily="2" charset="2"/>
              <a:buChar char="n"/>
              <a:defRPr/>
            </a:pPr>
            <a:r>
              <a:rPr lang="en-US" dirty="0" smtClean="0"/>
              <a:t>Combinational Logic</a:t>
            </a:r>
          </a:p>
          <a:p>
            <a:pPr lvl="1">
              <a:buFont typeface="Wingdings" pitchFamily="2" charset="2"/>
              <a:buChar char="n"/>
              <a:defRPr/>
            </a:pPr>
            <a:r>
              <a:rPr lang="en-US" dirty="0" smtClean="0">
                <a:ea typeface="+mn-ea"/>
                <a:cs typeface="+mn-cs"/>
              </a:rPr>
              <a:t>A logic system without (changeable) memory</a:t>
            </a:r>
          </a:p>
          <a:p>
            <a:pPr lvl="1">
              <a:buFont typeface="Wingdings" pitchFamily="2" charset="2"/>
              <a:buChar char="n"/>
              <a:defRPr/>
            </a:pPr>
            <a:r>
              <a:rPr lang="en-US" dirty="0" smtClean="0">
                <a:ea typeface="+mn-ea"/>
                <a:cs typeface="+mn-cs"/>
              </a:rPr>
              <a:t>Computes the same output given the same input</a:t>
            </a:r>
            <a:endParaRPr lang="en-US" dirty="0" smtClean="0"/>
          </a:p>
          <a:p>
            <a:pPr>
              <a:buFont typeface="Wingdings" pitchFamily="2" charset="2"/>
              <a:buChar char="n"/>
              <a:defRPr/>
            </a:pPr>
            <a:r>
              <a:rPr lang="en-US" dirty="0" smtClean="0"/>
              <a:t>Sequential Logic</a:t>
            </a:r>
          </a:p>
          <a:p>
            <a:pPr lvl="1">
              <a:buFont typeface="Wingdings" pitchFamily="2" charset="2"/>
              <a:buChar char="n"/>
              <a:defRPr/>
            </a:pPr>
            <a:r>
              <a:rPr lang="en-US" dirty="0" smtClean="0">
                <a:ea typeface="+mn-ea"/>
                <a:cs typeface="+mn-cs"/>
              </a:rPr>
              <a:t>A group of logic elements that contain memory </a:t>
            </a:r>
          </a:p>
          <a:p>
            <a:pPr lvl="1">
              <a:buFont typeface="Wingdings" pitchFamily="2" charset="2"/>
              <a:buChar char="n"/>
              <a:defRPr/>
            </a:pPr>
            <a:r>
              <a:rPr lang="en-US" dirty="0">
                <a:ea typeface="+mn-ea"/>
                <a:cs typeface="+mn-cs"/>
              </a:rPr>
              <a:t>V</a:t>
            </a:r>
            <a:r>
              <a:rPr lang="en-US" dirty="0" smtClean="0">
                <a:ea typeface="+mn-ea"/>
                <a:cs typeface="+mn-cs"/>
              </a:rPr>
              <a:t>alue depends on the inputs as well as the current contents of the memory</a:t>
            </a:r>
            <a:endParaRPr lang="en-US" dirty="0"/>
          </a:p>
        </p:txBody>
      </p:sp>
    </p:spTree>
    <p:extLst>
      <p:ext uri="{BB962C8B-B14F-4D97-AF65-F5344CB8AC3E}">
        <p14:creationId xmlns:p14="http://schemas.microsoft.com/office/powerpoint/2010/main" val="1815486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Boolean Logic -- AND</a:t>
            </a:r>
          </a:p>
        </p:txBody>
      </p:sp>
      <p:sp>
        <p:nvSpPr>
          <p:cNvPr id="11267" name="Content Placeholder 2"/>
          <p:cNvSpPr>
            <a:spLocks noGrp="1"/>
          </p:cNvSpPr>
          <p:nvPr>
            <p:ph idx="1"/>
          </p:nvPr>
        </p:nvSpPr>
        <p:spPr/>
        <p:txBody>
          <a:bodyPr/>
          <a:lstStyle/>
          <a:p>
            <a:r>
              <a:rPr lang="en-US" altLang="en-US"/>
              <a:t>AND (Logical Product)</a:t>
            </a:r>
          </a:p>
          <a:p>
            <a:endParaRPr lang="en-US" altLang="en-US"/>
          </a:p>
          <a:p>
            <a:pPr lvl="1"/>
            <a:r>
              <a:rPr lang="en-US" altLang="en-US">
                <a:ea typeface="Times New Roman" charset="0"/>
                <a:cs typeface="Times New Roman" charset="0"/>
              </a:rPr>
              <a:t>Its output = 1, only if both inputs are 1</a:t>
            </a:r>
          </a:p>
          <a:p>
            <a:pPr lvl="1"/>
            <a:r>
              <a:rPr lang="en-US" altLang="en-US">
                <a:ea typeface="Times New Roman" charset="0"/>
                <a:cs typeface="Times New Roman" charset="0"/>
              </a:rPr>
              <a:t>Truth table</a:t>
            </a:r>
          </a:p>
          <a:p>
            <a:pPr lvl="1">
              <a:buFont typeface="Wingdings" charset="2"/>
              <a:buNone/>
            </a:pPr>
            <a:r>
              <a:rPr lang="en-US" altLang="en-US">
                <a:ea typeface="Times New Roman" charset="0"/>
                <a:cs typeface="Times New Roman" charset="0"/>
              </a:rPr>
              <a:t>			</a:t>
            </a:r>
            <a:endParaRPr lang="en-US" altLang="en-US"/>
          </a:p>
        </p:txBody>
      </p:sp>
      <p:graphicFrame>
        <p:nvGraphicFramePr>
          <p:cNvPr id="7" name="Group 129"/>
          <p:cNvGraphicFramePr>
            <a:graphicFrameLocks noGrp="1"/>
          </p:cNvGraphicFramePr>
          <p:nvPr/>
        </p:nvGraphicFramePr>
        <p:xfrm>
          <a:off x="2627313" y="3933825"/>
          <a:ext cx="1419225" cy="1373190"/>
        </p:xfrm>
        <a:graphic>
          <a:graphicData uri="http://schemas.openxmlformats.org/drawingml/2006/table">
            <a:tbl>
              <a:tblPr/>
              <a:tblGrid>
                <a:gridCol w="473075"/>
                <a:gridCol w="473075"/>
                <a:gridCol w="473075"/>
              </a:tblGrid>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A</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ea typeface="Times New Roman" charset="0"/>
                          <a:cs typeface="Times New Roman" charset="0"/>
                        </a:rPr>
                        <a:t>A·B</a:t>
                      </a:r>
                      <a:endParaRPr kumimoji="0" lang="en-US" altLang="en-US" sz="12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773238"/>
            <a:ext cx="5715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150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Boolean Logic -- OR</a:t>
            </a:r>
          </a:p>
        </p:txBody>
      </p:sp>
      <p:sp>
        <p:nvSpPr>
          <p:cNvPr id="12291" name="Content Placeholder 2"/>
          <p:cNvSpPr>
            <a:spLocks noGrp="1"/>
          </p:cNvSpPr>
          <p:nvPr>
            <p:ph idx="1"/>
          </p:nvPr>
        </p:nvSpPr>
        <p:spPr/>
        <p:txBody>
          <a:bodyPr/>
          <a:lstStyle/>
          <a:p>
            <a:r>
              <a:rPr lang="en-US" altLang="en-US"/>
              <a:t>OR (Logical Sum)</a:t>
            </a:r>
          </a:p>
          <a:p>
            <a:pPr lvl="1"/>
            <a:endParaRPr lang="en-US" altLang="en-US"/>
          </a:p>
          <a:p>
            <a:pPr lvl="1"/>
            <a:r>
              <a:rPr lang="en-US" altLang="en-US">
                <a:ea typeface="Times New Roman" charset="0"/>
                <a:cs typeface="Times New Roman" charset="0"/>
              </a:rPr>
              <a:t>Its output = 1 if either input = 1</a:t>
            </a:r>
          </a:p>
          <a:p>
            <a:pPr lvl="1"/>
            <a:r>
              <a:rPr lang="en-US" altLang="en-US">
                <a:ea typeface="Times New Roman" charset="0"/>
                <a:cs typeface="Times New Roman" charset="0"/>
              </a:rPr>
              <a:t>Truth table</a:t>
            </a:r>
            <a:endParaRPr lang="en-US" altLang="en-US"/>
          </a:p>
        </p:txBody>
      </p:sp>
      <p:pic>
        <p:nvPicPr>
          <p:cNvPr id="12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170021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99"/>
          <p:cNvGraphicFramePr>
            <a:graphicFrameLocks noGrp="1"/>
          </p:cNvGraphicFramePr>
          <p:nvPr/>
        </p:nvGraphicFramePr>
        <p:xfrm>
          <a:off x="2667000" y="3500438"/>
          <a:ext cx="1617663" cy="1371600"/>
        </p:xfrm>
        <a:graphic>
          <a:graphicData uri="http://schemas.openxmlformats.org/drawingml/2006/table">
            <a:tbl>
              <a:tblPr/>
              <a:tblGrid>
                <a:gridCol w="574675"/>
                <a:gridCol w="544513"/>
                <a:gridCol w="498475"/>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03182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Boolean Logic -- NOT</a:t>
            </a:r>
          </a:p>
        </p:txBody>
      </p:sp>
      <p:sp>
        <p:nvSpPr>
          <p:cNvPr id="13315" name="Content Placeholder 2"/>
          <p:cNvSpPr>
            <a:spLocks noGrp="1"/>
          </p:cNvSpPr>
          <p:nvPr>
            <p:ph idx="1"/>
          </p:nvPr>
        </p:nvSpPr>
        <p:spPr/>
        <p:txBody>
          <a:bodyPr/>
          <a:lstStyle/>
          <a:p>
            <a:r>
              <a:rPr lang="en-US" altLang="en-US"/>
              <a:t>NOT (Logical Inversion)</a:t>
            </a:r>
          </a:p>
          <a:p>
            <a:pPr lvl="3">
              <a:buFont typeface="Wingdings" charset="2"/>
              <a:buNone/>
            </a:pPr>
            <a:r>
              <a:rPr lang="en-US" altLang="en-US"/>
              <a:t>or  ~A</a:t>
            </a:r>
          </a:p>
          <a:p>
            <a:pPr lvl="1"/>
            <a:r>
              <a:rPr lang="en-US" altLang="en-US"/>
              <a:t>The output is the opposite of the input</a:t>
            </a:r>
          </a:p>
          <a:p>
            <a:pPr lvl="1"/>
            <a:r>
              <a:rPr lang="en-US" altLang="en-US"/>
              <a:t>Truth Table</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00213"/>
            <a:ext cx="228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05"/>
          <p:cNvGraphicFramePr>
            <a:graphicFrameLocks noGrp="1"/>
          </p:cNvGraphicFramePr>
          <p:nvPr/>
        </p:nvGraphicFramePr>
        <p:xfrm>
          <a:off x="3924300" y="3213100"/>
          <a:ext cx="838200" cy="854075"/>
        </p:xfrm>
        <a:graphic>
          <a:graphicData uri="http://schemas.openxmlformats.org/drawingml/2006/table">
            <a:tbl>
              <a:tblPr/>
              <a:tblGrid>
                <a:gridCol w="381000"/>
                <a:gridCol w="457200"/>
              </a:tblGrid>
              <a:tr h="305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0</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1</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0</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09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11770</TotalTime>
  <Words>1381</Words>
  <Application>Microsoft Macintosh PowerPoint</Application>
  <PresentationFormat>On-screen Show (4:3)</PresentationFormat>
  <Paragraphs>371</Paragraphs>
  <Slides>24</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Arial Black</vt:lpstr>
      <vt:lpstr>Corbel</vt:lpstr>
      <vt:lpstr>Mangal</vt:lpstr>
      <vt:lpstr>Symbol</vt:lpstr>
      <vt:lpstr>Times New Roman</vt:lpstr>
      <vt:lpstr>Wingdings</vt:lpstr>
      <vt:lpstr>Arial</vt:lpstr>
      <vt:lpstr>2_Blends</vt:lpstr>
      <vt:lpstr>Equation</vt:lpstr>
      <vt:lpstr>Logic Design</vt:lpstr>
      <vt:lpstr>0s and 1s</vt:lpstr>
      <vt:lpstr>Binary Representation of Positive Integers</vt:lpstr>
      <vt:lpstr>Binary Representation of Positive Integers</vt:lpstr>
      <vt:lpstr>Binary Representation of Positive Integers</vt:lpstr>
      <vt:lpstr>Combinational Logic and Sequential Logic</vt:lpstr>
      <vt:lpstr>Boolean Logic -- AND</vt:lpstr>
      <vt:lpstr>Boolean Logic -- OR</vt:lpstr>
      <vt:lpstr>Boolean Logic -- NOT</vt:lpstr>
      <vt:lpstr>Order of Precedence</vt:lpstr>
      <vt:lpstr>Boolean Logic</vt:lpstr>
      <vt:lpstr>Truth Table</vt:lpstr>
      <vt:lpstr>Answer</vt:lpstr>
      <vt:lpstr>Boolean Logic Laws</vt:lpstr>
      <vt:lpstr>Boolean Logic Laws (cont.)</vt:lpstr>
      <vt:lpstr>How to prove a logical law?</vt:lpstr>
      <vt:lpstr>Gates</vt:lpstr>
      <vt:lpstr>Simplification of NOT Gate</vt:lpstr>
      <vt:lpstr>Exercise</vt:lpstr>
      <vt:lpstr>Exercise</vt:lpstr>
      <vt:lpstr>NAND</vt:lpstr>
      <vt:lpstr>NOR</vt:lpstr>
      <vt:lpstr>XOR</vt:lpstr>
      <vt:lpstr>Summary</vt:lpstr>
    </vt:vector>
  </TitlesOfParts>
  <Company>Ashenden Designs Pty Ltd</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304</cp:revision>
  <dcterms:created xsi:type="dcterms:W3CDTF">2001-07-25T06:45:25Z</dcterms:created>
  <dcterms:modified xsi:type="dcterms:W3CDTF">2017-08-28T18:38:20Z</dcterms:modified>
</cp:coreProperties>
</file>