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6"/>
  </p:notesMasterIdLst>
  <p:handoutMasterIdLst>
    <p:handoutMasterId r:id="rId17"/>
  </p:handoutMasterIdLst>
  <p:sldIdLst>
    <p:sldId id="330" r:id="rId2"/>
    <p:sldId id="394" r:id="rId3"/>
    <p:sldId id="395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3" r:id="rId12"/>
    <p:sldId id="384" r:id="rId13"/>
    <p:sldId id="385" r:id="rId14"/>
    <p:sldId id="386" r:id="rId15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4" autoAdjust="0"/>
    <p:restoredTop sz="83480" autoAdjust="0"/>
  </p:normalViewPr>
  <p:slideViewPr>
    <p:cSldViewPr>
      <p:cViewPr varScale="1">
        <p:scale>
          <a:sx n="132" d="100"/>
          <a:sy n="132" d="100"/>
        </p:scale>
        <p:origin x="24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August 29,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August 29, 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lecture you’re going to learn a lot of new things: the basic building blocks of a computer. We’ll slowly combine these to learn how many components of a computer are built up.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29,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things make PLAs efficient: </a:t>
            </a:r>
          </a:p>
          <a:p>
            <a:r>
              <a:rPr lang="en-US" dirty="0" smtClean="0"/>
              <a:t>(1) only truth table entries that produce a true value for at least one output need any logic</a:t>
            </a:r>
            <a:r>
              <a:rPr lang="en-US" baseline="0" dirty="0" smtClean="0"/>
              <a:t> gates!</a:t>
            </a:r>
          </a:p>
          <a:p>
            <a:r>
              <a:rPr lang="en-US" dirty="0" smtClean="0"/>
              <a:t>(2) Each different product term will have</a:t>
            </a:r>
            <a:r>
              <a:rPr lang="en-US" baseline="0" dirty="0" smtClean="0"/>
              <a:t> only one entry in the PLA, even if the product term is used in multiple outputs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29,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230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29,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269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bit input -&gt; 2^N permutations. You’ll see this relationship everywhere,</a:t>
            </a:r>
            <a:r>
              <a:rPr lang="en-US" baseline="0" dirty="0" smtClean="0"/>
              <a:t> so I want to make it a little clearer for you. 2 choices for the first bit, 2 for the second, etc.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29,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582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also such thing as an “encoder” to go in the other direction: n separate</a:t>
            </a:r>
            <a:r>
              <a:rPr lang="en-US" baseline="0" dirty="0" smtClean="0"/>
              <a:t> choices to a </a:t>
            </a:r>
            <a:r>
              <a:rPr lang="en-US" baseline="0" dirty="0" err="1" smtClean="0"/>
              <a:t>log_n</a:t>
            </a:r>
            <a:r>
              <a:rPr lang="en-US" baseline="0" dirty="0" smtClean="0"/>
              <a:t> bit number.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see in just a second an example of why you might need a decoder.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29,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756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have n inputs, log n</a:t>
            </a:r>
            <a:r>
              <a:rPr lang="en-US" baseline="0" dirty="0" smtClean="0"/>
              <a:t> is enough, since we only need to select one at a time. x bits gives us 2^x permutations, hence log n gives us a way to select one input from n.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29,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724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fact, we can say something even stronger. The</a:t>
            </a:r>
            <a:r>
              <a:rPr lang="en-US" baseline="0" dirty="0" smtClean="0"/>
              <a:t> textbook uses Sum of Products.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29,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390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Hint: draw</a:t>
            </a:r>
            <a:r>
              <a:rPr lang="en-US" baseline="0" dirty="0" smtClean="0"/>
              <a:t> a truth table. When the final result is one, just add another product group to the sum.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29,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199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 logic implementation called PLA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29,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073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 particular output, look at each 1 value. Then AND</a:t>
            </a:r>
            <a:r>
              <a:rPr lang="en-US" baseline="0" dirty="0" smtClean="0"/>
              <a:t> together the inputs. OR together everything that produces a 1 value in this column. Notice that we don’t need to represent 0s at all, e.g. the first row.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29,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951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Combinational Logic (B.3)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</a:t>
            </a:r>
            <a:r>
              <a:rPr lang="en-US" altLang="en-US" sz="3600" dirty="0" smtClean="0"/>
              <a:t>Utterback</a:t>
            </a:r>
          </a:p>
          <a:p>
            <a:r>
              <a:rPr lang="en-US" altLang="en-US" sz="3600" dirty="0" smtClean="0"/>
              <a:t>Lecture 5</a:t>
            </a: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125538"/>
                <a:ext cx="8270875" cy="5111750"/>
              </a:xfrm>
            </p:spPr>
            <p:txBody>
              <a:bodyPr/>
              <a:lstStyle/>
              <a:p>
                <a:r>
                  <a:rPr lang="en-US" altLang="en-US" dirty="0" smtClean="0"/>
                  <a:t>Consider the following: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</a:rPr>
                      <m:t>𝐷</m:t>
                    </m:r>
                    <m:r>
                      <a:rPr lang="en-US" altLang="en-US" i="1">
                        <a:latin typeface="Cambria Math" charset="0"/>
                      </a:rPr>
                      <m:t>=(</m:t>
                    </m:r>
                    <m:d>
                      <m:d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charset="0"/>
                          </a:rPr>
                          <m:t>𝐴</m:t>
                        </m:r>
                        <m:r>
                          <a:rPr lang="en-US" altLang="en-US" i="1">
                            <a:latin typeface="Cambria Math" charset="0"/>
                          </a:rPr>
                          <m:t>∙</m:t>
                        </m:r>
                        <m:r>
                          <a:rPr lang="en-US" altLang="en-US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altLang="en-US" i="1">
                        <a:latin typeface="Cambria Math" charset="0"/>
                      </a:rPr>
                      <m:t>+(</m:t>
                    </m:r>
                    <m:r>
                      <a:rPr lang="en-US" altLang="en-US" i="1">
                        <a:latin typeface="Cambria Math" charset="0"/>
                      </a:rPr>
                      <m:t>𝐴</m:t>
                    </m:r>
                    <m:r>
                      <a:rPr lang="en-US" altLang="en-US" i="1">
                        <a:latin typeface="Cambria Math" charset="0"/>
                      </a:rPr>
                      <m:t>∙</m:t>
                    </m:r>
                  </m:oMath>
                </a14:m>
                <a:r>
                  <a:rPr lang="en-US" altLang="en-US" i="1" dirty="0">
                    <a:latin typeface="Cambria Math" charset="0"/>
                  </a:rPr>
                  <a:t>C)+(B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</a:rPr>
                      <m:t>∙</m:t>
                    </m:r>
                  </m:oMath>
                </a14:m>
                <a:r>
                  <a:rPr lang="en-US" altLang="en-US" i="1" dirty="0">
                    <a:latin typeface="Cambria Math" charset="0"/>
                  </a:rPr>
                  <a:t>C))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</a:rPr>
                      <m:t>∙</m:t>
                    </m:r>
                  </m:oMath>
                </a14:m>
                <a:r>
                  <a:rPr lang="en-US" altLang="en-US" i="1" dirty="0">
                    <a:latin typeface="Cambria Math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en-US" i="1" dirty="0">
                            <a:latin typeface="Cambria Math" charset="0"/>
                          </a:rPr>
                          <m:t>𝐴</m:t>
                        </m:r>
                        <m:r>
                          <a:rPr lang="en-US" altLang="en-US" i="1">
                            <a:latin typeface="Cambria Math" charset="0"/>
                          </a:rPr>
                          <m:t>∙</m:t>
                        </m:r>
                        <m:r>
                          <a:rPr lang="en-US" altLang="en-US" i="1">
                            <a:latin typeface="Cambria Math" charset="0"/>
                          </a:rPr>
                          <m:t>𝐵</m:t>
                        </m:r>
                        <m:r>
                          <a:rPr lang="en-US" altLang="en-US" i="1">
                            <a:latin typeface="Cambria Math" charset="0"/>
                          </a:rPr>
                          <m:t>∙</m:t>
                        </m:r>
                        <m:r>
                          <a:rPr lang="en-US" altLang="en-US" i="1">
                            <a:latin typeface="Cambria Math" charset="0"/>
                          </a:rPr>
                          <m:t>𝐶</m:t>
                        </m:r>
                      </m:e>
                    </m:acc>
                    <m:r>
                      <a:rPr lang="en-US" altLang="en-US" i="1" dirty="0">
                        <a:latin typeface="Cambria Math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 smtClean="0"/>
                  <a:t>Convert to sum of products form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</a:rPr>
                      <m:t>𝐷</m:t>
                    </m:r>
                    <m:r>
                      <a:rPr lang="en-US" altLang="en-US" i="1">
                        <a:latin typeface="Cambria Math" charset="0"/>
                      </a:rPr>
                      <m:t>=(</m:t>
                    </m:r>
                    <m:r>
                      <a:rPr lang="en-US" altLang="en-US" i="1">
                        <a:latin typeface="Cambria Math" charset="0"/>
                      </a:rPr>
                      <m:t>𝐴</m:t>
                    </m:r>
                    <m:r>
                      <a:rPr lang="en-US" altLang="en-US" i="1">
                        <a:latin typeface="Cambria Math" charset="0"/>
                      </a:rPr>
                      <m:t>∙</m:t>
                    </m:r>
                  </m:oMath>
                </a14:m>
                <a:r>
                  <a:rPr lang="en-US" altLang="en-US" i="1" dirty="0">
                    <a:latin typeface="Cambria Math" charset="0"/>
                  </a:rPr>
                  <a:t>B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charset="0"/>
                          </a:rPr>
                          <m:t>𝐶</m:t>
                        </m:r>
                      </m:e>
                    </m:acc>
                    <m:r>
                      <a:rPr lang="en-US" altLang="en-US" b="0" i="1" smtClean="0">
                        <a:latin typeface="Cambria Math" charset="0"/>
                      </a:rPr>
                      <m:t>)+(</m:t>
                    </m:r>
                    <m:r>
                      <a:rPr lang="en-US" altLang="en-US" b="0" i="1" smtClean="0">
                        <a:latin typeface="Cambria Math" charset="0"/>
                      </a:rPr>
                      <m:t>𝐴</m:t>
                    </m:r>
                    <m:r>
                      <a:rPr lang="en-US" altLang="en-US" i="1">
                        <a:latin typeface="Cambria Math" charset="0"/>
                      </a:rPr>
                      <m:t>∙</m:t>
                    </m:r>
                    <m:r>
                      <a:rPr lang="en-US" altLang="en-US" b="0" i="1" smtClean="0">
                        <a:latin typeface="Cambria Math" charset="0"/>
                      </a:rPr>
                      <m:t>𝐶</m:t>
                    </m:r>
                    <m:r>
                      <a:rPr lang="en-US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acc>
                    <m:r>
                      <a:rPr lang="en-US" altLang="en-US" b="0" i="1" smtClean="0">
                        <a:latin typeface="Cambria Math" charset="0"/>
                      </a:rPr>
                      <m:t>)+(</m:t>
                    </m:r>
                    <m:r>
                      <a:rPr lang="en-US" altLang="en-US" b="0" i="1" smtClean="0">
                        <a:latin typeface="Cambria Math" charset="0"/>
                      </a:rPr>
                      <m:t>𝐵</m:t>
                    </m:r>
                    <m:r>
                      <a:rPr lang="en-US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lang="en-US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  <m:r>
                      <a:rPr lang="en-US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acc>
                    <m:r>
                      <a:rPr lang="en-US" alt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altLang="en-US" i="1" dirty="0">
                  <a:latin typeface="Cambria Math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126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125538"/>
                <a:ext cx="8270875" cy="5111750"/>
              </a:xfrm>
              <a:blipFill rotWithShape="0">
                <a:blip r:embed="rId3"/>
                <a:stretch>
                  <a:fillRect l="-516" t="-1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3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Programmable Logic Array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Programmable Logic Array (PLA)</a:t>
            </a:r>
          </a:p>
          <a:p>
            <a:pPr lvl="1"/>
            <a:r>
              <a:rPr lang="en-US" altLang="en-US"/>
              <a:t>Two stages of logic</a:t>
            </a:r>
          </a:p>
          <a:p>
            <a:pPr lvl="2"/>
            <a:r>
              <a:rPr lang="en-US" altLang="en-US"/>
              <a:t>An array of AND gates (product terms)</a:t>
            </a:r>
          </a:p>
          <a:p>
            <a:pPr lvl="2"/>
            <a:r>
              <a:rPr lang="en-US" altLang="en-US"/>
              <a:t>An array of OR gates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3076575"/>
            <a:ext cx="47720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7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PLA 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Considering the following table, implement the PLA for D, E, F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924175"/>
            <a:ext cx="69913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9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PLA Representation</a:t>
            </a:r>
            <a:endParaRPr lang="en-US" alt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125538"/>
            <a:ext cx="76771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0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PLA Representation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4768850" cy="5111750"/>
          </a:xfrm>
        </p:spPr>
        <p:txBody>
          <a:bodyPr/>
          <a:lstStyle/>
          <a:p>
            <a:r>
              <a:rPr lang="en-US" altLang="en-US"/>
              <a:t>Dot in the AND plane</a:t>
            </a:r>
          </a:p>
          <a:p>
            <a:pPr lvl="1"/>
            <a:r>
              <a:rPr lang="en-US" altLang="en-US"/>
              <a:t>Input, or its inverse, occurs in the product term</a:t>
            </a:r>
          </a:p>
          <a:p>
            <a:r>
              <a:rPr lang="en-US" altLang="en-US"/>
              <a:t>Dot in the OR plane</a:t>
            </a:r>
          </a:p>
          <a:p>
            <a:pPr lvl="1"/>
            <a:r>
              <a:rPr lang="en-US" altLang="en-US"/>
              <a:t>Corresponding product term appears in the corresponding output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88840"/>
            <a:ext cx="4078498" cy="344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35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Implement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charset="0"/>
                      </a:rPr>
                      <m:t>𝑌</m:t>
                    </m:r>
                    <m:r>
                      <a:rPr lang="en-US" altLang="en-US" b="0" i="1" smtClean="0">
                        <a:latin typeface="Cambria Math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altLang="en-US" i="1">
                                <a:latin typeface="Cambria Math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alt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>
                                    <a:latin typeface="Cambria Math" charset="0"/>
                                  </a:rPr>
                                  <m:t>𝐴</m:t>
                                </m:r>
                                <m:r>
                                  <a:rPr lang="en-US" altLang="en-US" i="1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altLang="en-US" i="1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acc>
                        <m:r>
                          <a:rPr lang="en-US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r>
                          <a:rPr lang="en-US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  <m:r>
                          <a:rPr lang="en-US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e>
                    </m:acc>
                  </m:oMath>
                </a14:m>
                <a:endParaRPr lang="en-US" alt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5729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how to build AND, OR, and NOT functions from (two-input) NAND gates.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538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Decoder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Decoder</a:t>
            </a:r>
          </a:p>
          <a:p>
            <a:pPr lvl="1"/>
            <a:r>
              <a:rPr lang="en-US" altLang="en-US"/>
              <a:t>A logic block that has n-bit input and 2</a:t>
            </a:r>
            <a:r>
              <a:rPr lang="en-US" altLang="en-US" baseline="30000"/>
              <a:t>n</a:t>
            </a:r>
            <a:r>
              <a:rPr lang="en-US" altLang="en-US"/>
              <a:t> outputs, where only one output is asserted for each input combination</a:t>
            </a:r>
          </a:p>
          <a:p>
            <a:pPr lvl="1"/>
            <a:r>
              <a:rPr lang="en-US" altLang="en-US"/>
              <a:t>If the input is i (in binary), </a:t>
            </a:r>
          </a:p>
          <a:p>
            <a:pPr lvl="2"/>
            <a:r>
              <a:rPr lang="en-US" altLang="en-US"/>
              <a:t>then output i is 1</a:t>
            </a:r>
          </a:p>
          <a:p>
            <a:pPr lvl="2"/>
            <a:r>
              <a:rPr lang="en-US" altLang="en-US"/>
              <a:t>others are 0</a:t>
            </a:r>
          </a:p>
        </p:txBody>
      </p:sp>
    </p:spTree>
    <p:extLst>
      <p:ext uri="{BB962C8B-B14F-4D97-AF65-F5344CB8AC3E}">
        <p14:creationId xmlns:p14="http://schemas.microsoft.com/office/powerpoint/2010/main" val="6835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Decoder Example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3-8 Decoder</a:t>
            </a: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9144000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43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Multiplexor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73100" y="1125538"/>
            <a:ext cx="8270875" cy="5111750"/>
          </a:xfrm>
        </p:spPr>
        <p:txBody>
          <a:bodyPr/>
          <a:lstStyle/>
          <a:p>
            <a:r>
              <a:rPr lang="en-US" altLang="en-US"/>
              <a:t>Multiplexor</a:t>
            </a:r>
          </a:p>
          <a:p>
            <a:pPr lvl="1"/>
            <a:r>
              <a:rPr lang="en-US" altLang="en-US"/>
              <a:t>A selector</a:t>
            </a:r>
          </a:p>
          <a:p>
            <a:pPr lvl="2"/>
            <a:r>
              <a:rPr lang="en-US" altLang="en-US"/>
              <a:t>The output is selected by an input control</a:t>
            </a:r>
          </a:p>
          <a:p>
            <a:pPr lvl="1"/>
            <a:endParaRPr lang="en-US" altLang="en-US"/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2773363"/>
            <a:ext cx="21431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3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en-US" sz="4000"/>
              <a:t>Implementation of a Multiplexor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5516563"/>
            <a:ext cx="2171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492375"/>
            <a:ext cx="3578225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3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n-input Multiplexor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Multiplexor can have n-inputs</a:t>
            </a:r>
          </a:p>
          <a:p>
            <a:pPr lvl="1"/>
            <a:r>
              <a:rPr lang="en-US" altLang="en-US" dirty="0"/>
              <a:t>Require           selective inputs </a:t>
            </a:r>
          </a:p>
          <a:p>
            <a:r>
              <a:rPr lang="en-US" altLang="en-US" dirty="0"/>
              <a:t>Implementation of an n-input </a:t>
            </a:r>
            <a:r>
              <a:rPr lang="en-US" altLang="en-US" dirty="0" smtClean="0"/>
              <a:t>Multiplexor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 smtClean="0"/>
              <a:t>Decoder generates </a:t>
            </a:r>
            <a:r>
              <a:rPr lang="en-US" altLang="en-US" i="1" dirty="0" smtClean="0"/>
              <a:t>n </a:t>
            </a:r>
            <a:r>
              <a:rPr lang="en-US" altLang="en-US" dirty="0" smtClean="0"/>
              <a:t>signals. Each indicates different input value.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 smtClean="0"/>
              <a:t>Array of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AND gates. Each combines one input with decoder signal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 smtClean="0"/>
              <a:t>3. Single large OR gate taking all outputs of AND gates.</a:t>
            </a:r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773238"/>
            <a:ext cx="8858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78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Two-level Logic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Remember</a:t>
            </a:r>
            <a:r>
              <a:rPr lang="en-US" altLang="en-US" dirty="0"/>
              <a:t>: Any Boolean Logic function can be implemented with only NOT, AND, OR functions</a:t>
            </a:r>
          </a:p>
          <a:p>
            <a:r>
              <a:rPr lang="en-US" altLang="en-US" dirty="0"/>
              <a:t>We can also find that all logic functions can be written in a canonical form</a:t>
            </a:r>
          </a:p>
          <a:p>
            <a:pPr lvl="1"/>
            <a:r>
              <a:rPr lang="en-US" altLang="en-US" dirty="0"/>
              <a:t>Sum of </a:t>
            </a:r>
            <a:r>
              <a:rPr lang="en-US" altLang="en-US" dirty="0" smtClean="0"/>
              <a:t>Products</a:t>
            </a:r>
            <a:endParaRPr lang="en-US" altLang="en-US" dirty="0"/>
          </a:p>
          <a:p>
            <a:pPr lvl="2"/>
            <a:r>
              <a:rPr lang="en-US" altLang="en-US" dirty="0"/>
              <a:t>Logical Sum (OR) of terms joined by Product (AND)</a:t>
            </a:r>
          </a:p>
          <a:p>
            <a:pPr lvl="1"/>
            <a:r>
              <a:rPr lang="en-US" altLang="en-US" dirty="0"/>
              <a:t>Product of </a:t>
            </a:r>
            <a:r>
              <a:rPr lang="en-US" altLang="en-US" dirty="0" smtClean="0"/>
              <a:t>Sums</a:t>
            </a:r>
            <a:endParaRPr lang="en-US" altLang="en-US" dirty="0"/>
          </a:p>
          <a:p>
            <a:pPr lvl="2"/>
            <a:r>
              <a:rPr lang="en-US" altLang="en-US" dirty="0"/>
              <a:t>Logical Product (AND) of terms joined by Sum (OR)</a:t>
            </a:r>
          </a:p>
        </p:txBody>
      </p:sp>
    </p:spTree>
    <p:extLst>
      <p:ext uri="{BB962C8B-B14F-4D97-AF65-F5344CB8AC3E}">
        <p14:creationId xmlns:p14="http://schemas.microsoft.com/office/powerpoint/2010/main" val="132578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12227</TotalTime>
  <Words>796</Words>
  <Application>Microsoft Macintosh PowerPoint</Application>
  <PresentationFormat>On-screen Show (4:3)</PresentationFormat>
  <Paragraphs>107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 Black</vt:lpstr>
      <vt:lpstr>Cambria Math</vt:lpstr>
      <vt:lpstr>Corbel</vt:lpstr>
      <vt:lpstr>Arial</vt:lpstr>
      <vt:lpstr>Times New Roman</vt:lpstr>
      <vt:lpstr>Wingdings</vt:lpstr>
      <vt:lpstr>2_Blends</vt:lpstr>
      <vt:lpstr>Combinational Logic (B.3)</vt:lpstr>
      <vt:lpstr>Review</vt:lpstr>
      <vt:lpstr>Exercise</vt:lpstr>
      <vt:lpstr>Decoder</vt:lpstr>
      <vt:lpstr>Decoder Example</vt:lpstr>
      <vt:lpstr>Multiplexor</vt:lpstr>
      <vt:lpstr>Implementation of a Multiplexor</vt:lpstr>
      <vt:lpstr>n-input Multiplexor</vt:lpstr>
      <vt:lpstr>Two-level Logic</vt:lpstr>
      <vt:lpstr>Example</vt:lpstr>
      <vt:lpstr>Programmable Logic Array</vt:lpstr>
      <vt:lpstr>PLA Example</vt:lpstr>
      <vt:lpstr>PLA Representation</vt:lpstr>
      <vt:lpstr>Another PLA Representation</vt:lpstr>
    </vt:vector>
  </TitlesOfParts>
  <Company>Ashenden Designs Pty Ltd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322</cp:revision>
  <dcterms:created xsi:type="dcterms:W3CDTF">2001-07-25T06:45:25Z</dcterms:created>
  <dcterms:modified xsi:type="dcterms:W3CDTF">2017-08-29T18:40:40Z</dcterms:modified>
</cp:coreProperties>
</file>