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30" r:id="rId2"/>
    <p:sldId id="428" r:id="rId3"/>
    <p:sldId id="432" r:id="rId4"/>
    <p:sldId id="433" r:id="rId5"/>
    <p:sldId id="434" r:id="rId6"/>
    <p:sldId id="542" r:id="rId7"/>
    <p:sldId id="543" r:id="rId8"/>
    <p:sldId id="435" r:id="rId9"/>
    <p:sldId id="436" r:id="rId10"/>
    <p:sldId id="437" r:id="rId11"/>
    <p:sldId id="438" r:id="rId12"/>
    <p:sldId id="439" r:id="rId13"/>
    <p:sldId id="440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5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3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30,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30,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Try to come up with as much of the data path diagram as we can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0FD4C0-1866-C640-8C87-620485E963BE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54144-C47F-084E-9CCD-4D760D4A056E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What’s the speedup</a:t>
            </a:r>
            <a:r>
              <a:rPr lang="en-US" altLang="en-US" baseline="0" dirty="0" smtClean="0">
                <a:latin typeface="Times New Roman" charset="0"/>
              </a:rPr>
              <a:t> here?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1CBA44-C3A3-7944-B0A5-F4C494F09745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C0E1C8-286C-5D48-8F1B-56D6709FC18D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Time between instructions is really talking</a:t>
            </a:r>
            <a:r>
              <a:rPr lang="en-US" altLang="en-US" baseline="0" dirty="0" smtClean="0">
                <a:latin typeface="Times New Roman" charset="0"/>
              </a:rPr>
              <a:t> about the cycle time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1A3C2C-04F9-C647-BB4F-9EA26915F696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ECD92-3997-0C4E-8018-A8240537790E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15D0E35-2A4C-8246-BDF6-AD906685408F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D8D28-3E9F-414D-AD90-627B3C24542C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We’ve implemented</a:t>
            </a:r>
            <a:r>
              <a:rPr lang="en-US" altLang="en-US" baseline="0" dirty="0" smtClean="0">
                <a:latin typeface="Times New Roman" charset="0"/>
              </a:rPr>
              <a:t> all but jump instructions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What does a jump instruction look like (machine format)</a:t>
            </a:r>
          </a:p>
          <a:p>
            <a:r>
              <a:rPr lang="en-US" altLang="en-US" baseline="0" dirty="0" smtClean="0">
                <a:latin typeface="Times New Roman" charset="0"/>
              </a:rPr>
              <a:t>And what does it need to do exactly?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0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449284-017A-2049-A012-F875B99B9FA4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51F4DA-B3D9-6B49-BC87-081AD145F64A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Why the 00?</a:t>
            </a:r>
          </a:p>
          <a:p>
            <a:r>
              <a:rPr lang="en-US" altLang="en-US" dirty="0" smtClean="0">
                <a:latin typeface="Times New Roman" charset="0"/>
              </a:rPr>
              <a:t>Let’s see if we can add this to our diagram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5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9B881D-56F1-214C-8B9F-1830964C1D6D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F45DB6-7B02-804B-A1D4-22F3A61EBCAB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how EVERYTHING is happening in parallel, at the same</a:t>
            </a:r>
            <a:r>
              <a:rPr lang="en-US" altLang="en-US" baseline="0" dirty="0" smtClean="0">
                <a:latin typeface="Times New Roman" charset="0"/>
              </a:rPr>
              <a:t> time. For example, the 0-25 instruction bits get shifted and concatenated as if they were a jump address even when they were not. It’s the multiplexors that choose whether or not that value is actually used.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8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C8675-271A-8F48-AE3D-F5BA86DDEF8E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0F04B5-B868-E74B-A6BD-31700ACA1CCD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CPI is 1 here, but clock period is long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Before we go on, exercise: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me through the process of doing</a:t>
            </a:r>
            <a:r>
              <a:rPr lang="en-US" baseline="0" dirty="0" smtClean="0"/>
              <a:t> laundry.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2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46A5B0-134B-E04B-BA7D-ADCA7A9235E6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E551D-FCA6-DB44-8F86-4ABE2D206EED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0.5*4*n / (1.5 + 0.5n)</a:t>
            </a:r>
          </a:p>
          <a:p>
            <a:r>
              <a:rPr lang="en-US" altLang="en-US" dirty="0" smtClean="0">
                <a:latin typeface="Times New Roman" charset="0"/>
              </a:rPr>
              <a:t>Not exactly 4 b/c of “startup”, pipeline is not full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0E850B-0E93-EC4A-ADC2-6BE7AA6FFFFD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D654A5-63D1-004C-B7A8-152089922280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3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EBEE74-2FC5-5F4F-95C3-D74CEE400930}" type="datetime3">
              <a:rPr lang="en-AU" altLang="en-US" sz="1300">
                <a:latin typeface="Times New Roman" charset="0"/>
              </a:rPr>
              <a:pPr/>
              <a:t>30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BC6E466-B444-9245-B399-9B2675590AF9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6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DataPath</a:t>
            </a:r>
            <a:r>
              <a:rPr lang="en-US" dirty="0" smtClean="0"/>
              <a:t> Implementation (4.4)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37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BB49612-C43C-F840-B541-6C4B32C8CF2D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time for stages is</a:t>
            </a:r>
          </a:p>
          <a:p>
            <a:pPr lvl="1" eaLnBrk="1" hangingPunct="1"/>
            <a:r>
              <a:rPr lang="en-US" altLang="en-US" sz="2400"/>
              <a:t>100ps for register read or write</a:t>
            </a:r>
          </a:p>
          <a:p>
            <a:pPr lvl="1" eaLnBrk="1" hangingPunct="1"/>
            <a:r>
              <a:rPr lang="en-US" altLang="en-US" sz="2400"/>
              <a:t>200ps for other stages</a:t>
            </a:r>
          </a:p>
          <a:p>
            <a:pPr eaLnBrk="1" hangingPunct="1"/>
            <a:r>
              <a:rPr lang="en-US" altLang="en-US" sz="2800"/>
              <a:t>Compare pipelined datapath with single-cycle datapath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3846513"/>
          <a:ext cx="8353425" cy="2246615"/>
        </p:xfrm>
        <a:graphic>
          <a:graphicData uri="http://schemas.openxmlformats.org/drawingml/2006/table">
            <a:tbl>
              <a:tblPr/>
              <a:tblGrid>
                <a:gridCol w="1193800"/>
                <a:gridCol w="1192212"/>
                <a:gridCol w="1195388"/>
                <a:gridCol w="1190625"/>
                <a:gridCol w="1195387"/>
                <a:gridCol w="1192213"/>
                <a:gridCol w="1193800"/>
              </a:tblGrid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82E88BF-0EAF-314D-8333-159E25122E33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629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6CCE997-E7FE-4C47-B22A-3485BA89F71B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stages are balanced</a:t>
            </a:r>
          </a:p>
          <a:p>
            <a:pPr lvl="1" eaLnBrk="1" hangingPunct="1"/>
            <a:r>
              <a:rPr lang="en-US" altLang="en-US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Time between instructions</a:t>
            </a:r>
            <a:r>
              <a:rPr lang="en-US" altLang="en-US" baseline="-25000"/>
              <a:t>pipelined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= Time between instructions</a:t>
            </a:r>
            <a:r>
              <a:rPr lang="en-US" altLang="en-US" baseline="-25000"/>
              <a:t>nonpipelined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Number of stages</a:t>
            </a:r>
          </a:p>
          <a:p>
            <a:pPr eaLnBrk="1" hangingPunct="1"/>
            <a:r>
              <a:rPr lang="en-US" altLang="en-US"/>
              <a:t>If not balanced, speedup is less</a:t>
            </a:r>
          </a:p>
          <a:p>
            <a:pPr eaLnBrk="1" hangingPunct="1"/>
            <a:r>
              <a:rPr lang="en-US" altLang="en-US"/>
              <a:t>Speedup due to increased throughput</a:t>
            </a:r>
          </a:p>
          <a:p>
            <a:pPr lvl="1" eaLnBrk="1" hangingPunct="1"/>
            <a:r>
              <a:rPr lang="en-US" altLang="en-US"/>
              <a:t>Latency (time for each instruction) does not decrease</a:t>
            </a:r>
            <a:endParaRPr lang="en-AU" alt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1835150" y="3284538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13D032E-113E-9943-8059-E4FC05EA75F9}" type="slidenum">
              <a:rPr lang="en-AU" altLang="en-US" sz="1400"/>
              <a:pPr/>
              <a:t>13</a:t>
            </a:fld>
            <a:endParaRPr lang="en-AU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MIPS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calculate address in 3</a:t>
            </a:r>
            <a:r>
              <a:rPr lang="en-US" altLang="en-US" baseline="30000"/>
              <a:t>rd</a:t>
            </a:r>
            <a:r>
              <a:rPr lang="en-US" altLang="en-US"/>
              <a:t> stage, access memory in 4</a:t>
            </a:r>
            <a:r>
              <a:rPr lang="en-US" altLang="en-US" baseline="30000"/>
              <a:t>th</a:t>
            </a:r>
            <a:r>
              <a:rPr lang="en-US" altLang="en-US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access takes only one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68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5BB464A-CEAE-214D-9CFF-FE432E28E4F4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10300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92DE93F-61D1-184D-A61D-2D3875F54831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Implementing Jumps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/>
            <a:r>
              <a:rPr lang="en-AU" altLang="en-US"/>
              <a:t>Jump uses word address</a:t>
            </a:r>
          </a:p>
          <a:p>
            <a:pPr eaLnBrk="1" hangingPunct="1"/>
            <a:r>
              <a:rPr lang="en-AU" altLang="en-US"/>
              <a:t>Update PC with concatenation of</a:t>
            </a:r>
          </a:p>
          <a:p>
            <a:pPr lvl="1" eaLnBrk="1" hangingPunct="1"/>
            <a:r>
              <a:rPr lang="en-AU" altLang="en-US"/>
              <a:t>Top 4 bits of old PC</a:t>
            </a:r>
          </a:p>
          <a:p>
            <a:pPr lvl="1" eaLnBrk="1" hangingPunct="1"/>
            <a:r>
              <a:rPr lang="en-AU" altLang="en-US"/>
              <a:t>26-bit jump address</a:t>
            </a:r>
          </a:p>
          <a:p>
            <a:pPr lvl="1" eaLnBrk="1" hangingPunct="1"/>
            <a:r>
              <a:rPr lang="en-AU" altLang="en-US"/>
              <a:t>00</a:t>
            </a:r>
          </a:p>
          <a:p>
            <a:pPr eaLnBrk="1" hangingPunct="1"/>
            <a:r>
              <a:rPr lang="en-AU" altLang="en-US"/>
              <a:t>Need an extra control signal decoded from opcode</a:t>
            </a:r>
          </a:p>
        </p:txBody>
      </p:sp>
      <p:grpSp>
        <p:nvGrpSpPr>
          <p:cNvPr id="30725" name="Group 14"/>
          <p:cNvGrpSpPr>
            <a:grpSpLocks/>
          </p:cNvGrpSpPr>
          <p:nvPr/>
        </p:nvGrpSpPr>
        <p:grpSpPr bwMode="auto">
          <a:xfrm>
            <a:off x="1835150" y="1412875"/>
            <a:ext cx="6913563" cy="773113"/>
            <a:chOff x="1156" y="890"/>
            <a:chExt cx="4355" cy="487"/>
          </a:xfrm>
        </p:grpSpPr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25:0</a:t>
              </a:r>
              <a:endParaRPr lang="en-AU" altLang="en-US"/>
            </a:p>
          </p:txBody>
        </p:sp>
      </p:grp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811213" y="14890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Jump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906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776BE79-1DC1-354D-B3C8-B81C8461B2EB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pic>
        <p:nvPicPr>
          <p:cNvPr id="31747" name="Picture 6" descr="f04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680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Jumps Added</a:t>
            </a:r>
          </a:p>
        </p:txBody>
      </p:sp>
    </p:spTree>
    <p:extLst>
      <p:ext uri="{BB962C8B-B14F-4D97-AF65-F5344CB8AC3E}">
        <p14:creationId xmlns:p14="http://schemas.microsoft.com/office/powerpoint/2010/main" val="511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0D27D60-27E0-8A4F-B8A0-3372AE6475E8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11096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instruction: </a:t>
            </a:r>
            <a:r>
              <a:rPr lang="en-US" dirty="0" err="1" smtClean="0"/>
              <a:t>lwi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Meaning: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 = Mem[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rd</a:t>
            </a:r>
            <a:r>
              <a:rPr lang="en-US" dirty="0" smtClean="0"/>
              <a:t>] +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]]</a:t>
            </a:r>
          </a:p>
          <a:p>
            <a:r>
              <a:rPr lang="en-US" dirty="0" smtClean="0"/>
              <a:t>How to implement this?</a:t>
            </a:r>
          </a:p>
          <a:p>
            <a:pPr lvl="1"/>
            <a:r>
              <a:rPr lang="en-US" dirty="0" smtClean="0"/>
              <a:t>What </a:t>
            </a:r>
            <a:r>
              <a:rPr lang="en-US" dirty="0" err="1" smtClean="0"/>
              <a:t>datapath</a:t>
            </a:r>
            <a:r>
              <a:rPr lang="en-US" dirty="0" smtClean="0"/>
              <a:t> blocks are used?</a:t>
            </a:r>
          </a:p>
          <a:p>
            <a:pPr lvl="1"/>
            <a:r>
              <a:rPr lang="en-US" dirty="0" smtClean="0"/>
              <a:t>What new blocks?</a:t>
            </a:r>
          </a:p>
          <a:p>
            <a:pPr lvl="1"/>
            <a:r>
              <a:rPr lang="en-US" dirty="0" smtClean="0"/>
              <a:t>What new control signals?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6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Pipelining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404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774B01E-0821-6E48-98F5-F130C7B4DA2F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Non-stop: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2n</a:t>
            </a:r>
            <a:r>
              <a:rPr lang="en-US" altLang="en-US" sz="2400" dirty="0" smtClean="0"/>
              <a:t>/(0.5n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1.5) </a:t>
            </a:r>
            <a:r>
              <a:rPr lang="en-US" altLang="en-US" sz="2400" dirty="0"/>
              <a:t>≈ 4</a:t>
            </a:r>
            <a:br>
              <a:rPr lang="en-US" altLang="en-US" sz="2400" dirty="0"/>
            </a:br>
            <a:r>
              <a:rPr lang="en-US" altLang="en-US" sz="2400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4508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908F89C-29B1-7F4D-BF0B-CBE1822C2EB5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3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25564</TotalTime>
  <Words>744</Words>
  <Application>Microsoft Macintosh PowerPoint</Application>
  <PresentationFormat>On-screen Show (4:3)</PresentationFormat>
  <Paragraphs>180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Mangal</vt:lpstr>
      <vt:lpstr>Arial</vt:lpstr>
      <vt:lpstr>Arial Black</vt:lpstr>
      <vt:lpstr>Corbel</vt:lpstr>
      <vt:lpstr>Symbol</vt:lpstr>
      <vt:lpstr>Times New Roman</vt:lpstr>
      <vt:lpstr>Wingdings</vt:lpstr>
      <vt:lpstr>2_Blends</vt:lpstr>
      <vt:lpstr>Simple DataPath Implementation (4.4)</vt:lpstr>
      <vt:lpstr>Datapath With Control</vt:lpstr>
      <vt:lpstr>Implementing Jumps</vt:lpstr>
      <vt:lpstr>Datapath With Jumps Added</vt:lpstr>
      <vt:lpstr>Performance Issues</vt:lpstr>
      <vt:lpstr>Exercise</vt:lpstr>
      <vt:lpstr>Pipelining Overview</vt:lpstr>
      <vt:lpstr>Pipelining Analogy</vt:lpstr>
      <vt:lpstr>MIPS Pipeline</vt:lpstr>
      <vt:lpstr>Pipeline Performance</vt:lpstr>
      <vt:lpstr>Pipeline Performance</vt:lpstr>
      <vt:lpstr>Pipeline Speedup</vt:lpstr>
      <vt:lpstr>Pipelining and ISA Design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781</cp:revision>
  <dcterms:created xsi:type="dcterms:W3CDTF">2001-07-25T06:45:25Z</dcterms:created>
  <dcterms:modified xsi:type="dcterms:W3CDTF">2017-10-30T18:53:42Z</dcterms:modified>
</cp:coreProperties>
</file>