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9"/>
  </p:notesMasterIdLst>
  <p:handoutMasterIdLst>
    <p:handoutMasterId r:id="rId20"/>
  </p:handoutMasterIdLst>
  <p:sldIdLst>
    <p:sldId id="330" r:id="rId2"/>
    <p:sldId id="435" r:id="rId3"/>
    <p:sldId id="436" r:id="rId4"/>
    <p:sldId id="438" r:id="rId5"/>
    <p:sldId id="441" r:id="rId6"/>
    <p:sldId id="442" r:id="rId7"/>
    <p:sldId id="443" r:id="rId8"/>
    <p:sldId id="444" r:id="rId9"/>
    <p:sldId id="445" r:id="rId10"/>
    <p:sldId id="544" r:id="rId11"/>
    <p:sldId id="446" r:id="rId12"/>
    <p:sldId id="447" r:id="rId13"/>
    <p:sldId id="448" r:id="rId14"/>
    <p:sldId id="449" r:id="rId15"/>
    <p:sldId id="450" r:id="rId16"/>
    <p:sldId id="451" r:id="rId17"/>
    <p:sldId id="452" r:id="rId1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8" autoAdjust="0"/>
    <p:restoredTop sz="70604" autoAdjust="0"/>
  </p:normalViewPr>
  <p:slideViewPr>
    <p:cSldViewPr>
      <p:cViewPr varScale="1">
        <p:scale>
          <a:sx n="87" d="100"/>
          <a:sy n="87" d="100"/>
        </p:scale>
        <p:origin x="24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31,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31,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on page 280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918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252520C-3259-4C43-816F-1C8AA220A5D3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DCC41C8-9BDE-A148-875F-79120F4FC9E4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1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C6B6F08-F895-A745-9B3B-855DE2E2F3D5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87F52F-F021-C841-9A84-5CBF3746C82A}" type="slidenum">
              <a:rPr lang="en-AU" altLang="en-US" sz="1300">
                <a:latin typeface="Times New Roman" charset="0"/>
              </a:rPr>
              <a:pPr/>
              <a:t>12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So first, branch uses relative addressing, so we need to add. But</a:t>
            </a:r>
            <a:r>
              <a:rPr lang="en-US" altLang="en-US" baseline="0" dirty="0" smtClean="0">
                <a:latin typeface="Times New Roman" charset="0"/>
              </a:rPr>
              <a:t> the result of the add won’t be ready until later in the pipeline, even though we need it immediately.</a:t>
            </a:r>
            <a:endParaRPr lang="en-US" alt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6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2F43F78-756B-4541-B4D9-F5421648898F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0861D8-34C5-A246-AEBE-CFF98C820CFE}" type="slidenum">
              <a:rPr lang="en-AU" altLang="en-US" sz="1300">
                <a:latin typeface="Times New Roman" charset="0"/>
              </a:rPr>
              <a:pPr/>
              <a:t>13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5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D79C899-23D8-FC4F-B61F-FB9D556C027A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EEE870-50E1-4A42-BEA3-A01CE4931275}" type="slidenum">
              <a:rPr lang="en-AU" altLang="en-US" sz="1300">
                <a:latin typeface="Times New Roman" charset="0"/>
              </a:rPr>
              <a:pPr/>
              <a:t>14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95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806D812-D2E0-4C44-B412-D2B8703A3B69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94E0C4-789B-544A-95FB-9F5DB9BFC004}" type="slidenum">
              <a:rPr lang="en-AU" altLang="en-US" sz="1300">
                <a:latin typeface="Times New Roman" charset="0"/>
              </a:rPr>
              <a:pPr/>
              <a:t>15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17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4533084-A217-B04F-9963-40FC19820508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8E7918C-D274-E046-91E5-099A9F5E43A3}" type="slidenum">
              <a:rPr lang="en-AU" altLang="en-US" sz="1300">
                <a:latin typeface="Times New Roman" charset="0"/>
              </a:rPr>
              <a:pPr/>
              <a:t>16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82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A03B9BB-4D7B-9743-AB10-4CEB6CC0C07A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6DABC6-0806-E444-A4C2-89DBEB32AAA0}" type="slidenum">
              <a:rPr lang="en-AU" altLang="en-US" sz="1300">
                <a:latin typeface="Times New Roman" charset="0"/>
              </a:rPr>
              <a:pPr/>
              <a:t>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Examples on p. 285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6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D46A5B0-134B-E04B-BA7D-ADCA7A9235E6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0E551D-FCA6-DB44-8F86-4ABE2D206EED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What are the five</a:t>
            </a:r>
            <a:r>
              <a:rPr lang="en-US" altLang="en-US" baseline="0" dirty="0" smtClean="0">
                <a:latin typeface="Times New Roman" charset="0"/>
              </a:rPr>
              <a:t> stages for MIPS pipeline?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40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50E850B-0E93-EC4A-ADC2-6BE7AA6FFFFD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1D654A5-63D1-004C-B7A8-152089922280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3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50FD4C0-1866-C640-8C87-620485E963BE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054144-C47F-084E-9CCD-4D760D4A056E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What’s the speedup</a:t>
            </a:r>
            <a:r>
              <a:rPr lang="en-US" altLang="en-US" baseline="0" dirty="0" smtClean="0">
                <a:latin typeface="Times New Roman" charset="0"/>
              </a:rPr>
              <a:t> here?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2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424243D-FB39-DF40-B3C4-1C6AEA227A77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45518F-89D0-1C48-8FD8-17F82A6D4414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3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0DB866-8B4A-184D-A22B-28326223AA57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033FF8-F33B-BF41-A021-DF5528C4D4E9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Laundry: a combination washer</a:t>
            </a:r>
            <a:r>
              <a:rPr lang="en-US" altLang="en-US" baseline="0" dirty="0" smtClean="0">
                <a:latin typeface="Times New Roman" charset="0"/>
              </a:rPr>
              <a:t> and dryer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0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46414-03EE-BB41-AAE4-9A3C1D57DF79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DCB38C-F603-824C-95D0-3460CD6D807F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0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580E67A-80A2-014D-8876-5F73500B3A5A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7DC402C-7C5A-E142-8DE1-D78BBBA72E2F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406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0A22B71-729B-F34C-B18A-3A673F425830}" type="datetime3">
              <a:rPr lang="en-AU" altLang="en-US" sz="1300">
                <a:latin typeface="Times New Roman" charset="0"/>
              </a:rPr>
              <a:pPr/>
              <a:t>31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884D24-C71D-C94E-A938-B5CC6C2BD73E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0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Pipeline Implementation (4.6)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 smtClean="0"/>
              <a:t>Lecture 38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63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4E59D55D-8122-A942-8779-404B153619FB}" type="slidenum">
              <a:rPr lang="en-AU" altLang="en-US" sz="1400"/>
              <a:pPr/>
              <a:t>11</a:t>
            </a:fld>
            <a:endParaRPr lang="en-AU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Code Scheduling to Avoid Stalls</a:t>
            </a:r>
            <a:endParaRPr lang="en-AU" altLang="en-US" sz="400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Reorder code to avoid use of load result in the next instruction</a:t>
            </a:r>
          </a:p>
          <a:p>
            <a:pPr eaLnBrk="1" hangingPunct="1"/>
            <a:r>
              <a:rPr lang="en-US" altLang="en-US"/>
              <a:t>C code for </a:t>
            </a:r>
            <a:r>
              <a:rPr lang="en-US" altLang="en-US">
                <a:latin typeface="Lucida Console" charset="0"/>
              </a:rPr>
              <a:t>A = B + E; C = B + F;</a:t>
            </a:r>
            <a:endParaRPr lang="en-AU" altLang="en-US">
              <a:latin typeface="Lucida Console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146300" y="3225800"/>
            <a:ext cx="2794000" cy="25876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lw	$t1, 0($t0)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lw	</a:t>
            </a:r>
            <a:r>
              <a:rPr lang="en-US" altLang="en-US" sz="2000">
                <a:solidFill>
                  <a:srgbClr val="FF0000"/>
                </a:solidFill>
                <a:latin typeface="Lucida Console" charset="0"/>
              </a:rPr>
              <a:t>$t2</a:t>
            </a:r>
            <a:r>
              <a:rPr lang="en-US" altLang="en-US" sz="2000">
                <a:latin typeface="Lucida Console" charset="0"/>
              </a:rPr>
              <a:t>, 4($t0)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add	$t3, $t1, </a:t>
            </a:r>
            <a:r>
              <a:rPr lang="en-US" altLang="en-US" sz="2000">
                <a:solidFill>
                  <a:srgbClr val="FF0000"/>
                </a:solidFill>
                <a:latin typeface="Lucida Console" charset="0"/>
              </a:rPr>
              <a:t>$t2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sw	$t3, 12($t0)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lw	</a:t>
            </a:r>
            <a:r>
              <a:rPr lang="en-US" altLang="en-US" sz="2000">
                <a:solidFill>
                  <a:srgbClr val="FF0000"/>
                </a:solidFill>
                <a:latin typeface="Lucida Console" charset="0"/>
              </a:rPr>
              <a:t>$t4</a:t>
            </a:r>
            <a:r>
              <a:rPr lang="en-US" altLang="en-US" sz="2000">
                <a:latin typeface="Lucida Console" charset="0"/>
              </a:rPr>
              <a:t>, 8($t0)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add	$t5, $t1, </a:t>
            </a:r>
            <a:r>
              <a:rPr lang="en-US" altLang="en-US" sz="2000">
                <a:solidFill>
                  <a:srgbClr val="FF0000"/>
                </a:solidFill>
                <a:latin typeface="Lucida Console" charset="0"/>
              </a:rPr>
              <a:t>$t4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sw	$t5, 16($t0)</a:t>
            </a:r>
            <a:endParaRPr lang="en-AU" altLang="en-US" sz="2000">
              <a:latin typeface="Lucida Console" charset="0"/>
            </a:endParaRPr>
          </a:p>
        </p:txBody>
      </p:sp>
      <p:sp>
        <p:nvSpPr>
          <p:cNvPr id="45062" name="AutoShape 5"/>
          <p:cNvSpPr>
            <a:spLocks/>
          </p:cNvSpPr>
          <p:nvPr/>
        </p:nvSpPr>
        <p:spPr bwMode="auto">
          <a:xfrm>
            <a:off x="777875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45063" name="AutoShape 6"/>
          <p:cNvSpPr>
            <a:spLocks/>
          </p:cNvSpPr>
          <p:nvPr/>
        </p:nvSpPr>
        <p:spPr bwMode="auto">
          <a:xfrm>
            <a:off x="777875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5457825" y="3225800"/>
            <a:ext cx="2794000" cy="25876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lw	$t1, 0($t0)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lw	</a:t>
            </a:r>
            <a:r>
              <a:rPr lang="en-US" altLang="en-US" sz="2000">
                <a:solidFill>
                  <a:srgbClr val="FF0000"/>
                </a:solidFill>
                <a:latin typeface="Lucida Console" charset="0"/>
              </a:rPr>
              <a:t>$t2</a:t>
            </a:r>
            <a:r>
              <a:rPr lang="en-US" altLang="en-US" sz="2000">
                <a:latin typeface="Lucida Console" charset="0"/>
              </a:rPr>
              <a:t>, 4($t0)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lw	</a:t>
            </a:r>
            <a:r>
              <a:rPr lang="en-US" altLang="en-US" sz="2000">
                <a:solidFill>
                  <a:srgbClr val="FF0000"/>
                </a:solidFill>
                <a:latin typeface="Lucida Console" charset="0"/>
              </a:rPr>
              <a:t>$t4</a:t>
            </a:r>
            <a:r>
              <a:rPr lang="en-US" altLang="en-US" sz="2000">
                <a:latin typeface="Lucida Console" charset="0"/>
              </a:rPr>
              <a:t>, 8($t0)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add	$t3, $t1, </a:t>
            </a:r>
            <a:r>
              <a:rPr lang="en-US" altLang="en-US" sz="2000">
                <a:solidFill>
                  <a:srgbClr val="FF0000"/>
                </a:solidFill>
                <a:latin typeface="Lucida Console" charset="0"/>
              </a:rPr>
              <a:t>$t2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sw	$t3, 12($t0)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add	$t5, $t1, </a:t>
            </a:r>
            <a:r>
              <a:rPr lang="en-US" altLang="en-US" sz="2000">
                <a:solidFill>
                  <a:srgbClr val="FF0000"/>
                </a:solidFill>
                <a:latin typeface="Lucida Console" charset="0"/>
              </a:rPr>
              <a:t>$t4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charset="0"/>
              </a:rPr>
              <a:t>sw	$t5, 16($t0)</a:t>
            </a:r>
            <a:endParaRPr lang="en-AU" altLang="en-US" sz="2000">
              <a:latin typeface="Lucida Console" charset="0"/>
            </a:endParaRPr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 flipV="1">
            <a:off x="4572000" y="4221163"/>
            <a:ext cx="936625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2771775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67" name="Oval 10"/>
          <p:cNvSpPr>
            <a:spLocks noChangeArrowheads="1"/>
          </p:cNvSpPr>
          <p:nvPr/>
        </p:nvSpPr>
        <p:spPr bwMode="auto">
          <a:xfrm>
            <a:off x="4284663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68" name="Oval 11"/>
          <p:cNvSpPr>
            <a:spLocks noChangeArrowheads="1"/>
          </p:cNvSpPr>
          <p:nvPr/>
        </p:nvSpPr>
        <p:spPr bwMode="auto">
          <a:xfrm>
            <a:off x="2771775" y="46529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428466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0" name="Oval 13"/>
          <p:cNvSpPr>
            <a:spLocks noChangeArrowheads="1"/>
          </p:cNvSpPr>
          <p:nvPr/>
        </p:nvSpPr>
        <p:spPr bwMode="auto">
          <a:xfrm>
            <a:off x="6084888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1" name="Oval 14"/>
          <p:cNvSpPr>
            <a:spLocks noChangeArrowheads="1"/>
          </p:cNvSpPr>
          <p:nvPr/>
        </p:nvSpPr>
        <p:spPr bwMode="auto">
          <a:xfrm>
            <a:off x="7596188" y="42926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2" name="Oval 15"/>
          <p:cNvSpPr>
            <a:spLocks noChangeArrowheads="1"/>
          </p:cNvSpPr>
          <p:nvPr/>
        </p:nvSpPr>
        <p:spPr bwMode="auto">
          <a:xfrm>
            <a:off x="7596188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3" name="Oval 16"/>
          <p:cNvSpPr>
            <a:spLocks noChangeArrowheads="1"/>
          </p:cNvSpPr>
          <p:nvPr/>
        </p:nvSpPr>
        <p:spPr bwMode="auto">
          <a:xfrm>
            <a:off x="6084888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4" name="Line 17"/>
          <p:cNvSpPr>
            <a:spLocks noChangeShapeType="1"/>
          </p:cNvSpPr>
          <p:nvPr/>
        </p:nvSpPr>
        <p:spPr bwMode="auto">
          <a:xfrm>
            <a:off x="3409950" y="3819525"/>
            <a:ext cx="879475" cy="292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8"/>
          <p:cNvSpPr>
            <a:spLocks noChangeShapeType="1"/>
          </p:cNvSpPr>
          <p:nvPr/>
        </p:nvSpPr>
        <p:spPr bwMode="auto">
          <a:xfrm>
            <a:off x="3400425" y="4918075"/>
            <a:ext cx="903288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19"/>
          <p:cNvSpPr>
            <a:spLocks noChangeShapeType="1"/>
          </p:cNvSpPr>
          <p:nvPr/>
        </p:nvSpPr>
        <p:spPr bwMode="auto">
          <a:xfrm>
            <a:off x="6726238" y="3829050"/>
            <a:ext cx="895350" cy="6080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0"/>
          <p:cNvSpPr>
            <a:spLocks noChangeShapeType="1"/>
          </p:cNvSpPr>
          <p:nvPr/>
        </p:nvSpPr>
        <p:spPr bwMode="auto">
          <a:xfrm>
            <a:off x="6654800" y="4287838"/>
            <a:ext cx="966788" cy="846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Text Box 21"/>
          <p:cNvSpPr txBox="1">
            <a:spLocks noChangeArrowheads="1"/>
          </p:cNvSpPr>
          <p:nvPr/>
        </p:nvSpPr>
        <p:spPr bwMode="auto">
          <a:xfrm>
            <a:off x="6300788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11 cycles</a:t>
            </a:r>
            <a:endParaRPr lang="en-AU" altLang="en-US" sz="1800"/>
          </a:p>
        </p:txBody>
      </p:sp>
      <p:sp>
        <p:nvSpPr>
          <p:cNvPr id="45079" name="Text Box 22"/>
          <p:cNvSpPr txBox="1">
            <a:spLocks noChangeArrowheads="1"/>
          </p:cNvSpPr>
          <p:nvPr/>
        </p:nvSpPr>
        <p:spPr bwMode="auto">
          <a:xfrm>
            <a:off x="2987675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13 cycles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3339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2F501EDD-B910-DD45-9432-557D3E09461D}" type="slidenum">
              <a:rPr lang="en-AU" altLang="en-US" sz="1400"/>
              <a:pPr/>
              <a:t>12</a:t>
            </a:fld>
            <a:endParaRPr lang="en-AU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Hazards</a:t>
            </a:r>
            <a:endParaRPr lang="en-AU" alt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Branch determines flow of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Fetching next instruction depends on branch outcome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Pipeline can’t always fetch correct instruction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Still working on ID stage of branch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MIPS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to compare registers and compute target early in the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 hardware to do it in ID stage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86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63DEAF59-B147-C545-A3BF-E8FB6B9E2D5A}" type="slidenum">
              <a:rPr lang="en-AU" altLang="en-US" sz="1400"/>
              <a:pPr/>
              <a:t>13</a:t>
            </a:fld>
            <a:endParaRPr lang="en-AU" altLang="en-US" sz="1400"/>
          </a:p>
        </p:txBody>
      </p:sp>
      <p:pic>
        <p:nvPicPr>
          <p:cNvPr id="47107" name="Picture 6" descr="f04-3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852738"/>
            <a:ext cx="60420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Stall on Branch</a:t>
            </a:r>
            <a:endParaRPr lang="en-AU" altLang="en-US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06512"/>
          </a:xfrm>
        </p:spPr>
        <p:txBody>
          <a:bodyPr/>
          <a:lstStyle/>
          <a:p>
            <a:pPr eaLnBrk="1" hangingPunct="1"/>
            <a:r>
              <a:rPr lang="en-US" altLang="en-US"/>
              <a:t>Wait until branch outcome determined before fetching next instruction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854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A6EC7038-53E1-8F44-A04F-0BE44782B4C0}" type="slidenum">
              <a:rPr lang="en-AU" altLang="en-US" sz="1400"/>
              <a:pPr/>
              <a:t>14</a:t>
            </a:fld>
            <a:endParaRPr lang="en-AU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Prediction</a:t>
            </a:r>
            <a:endParaRPr lang="en-AU" altLang="en-US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Longer pipelines can’t readily determine branch outcome early</a:t>
            </a:r>
          </a:p>
          <a:p>
            <a:pPr lvl="1" eaLnBrk="1" hangingPunct="1"/>
            <a:r>
              <a:rPr lang="en-US" altLang="en-US"/>
              <a:t>Stall penalty becomes unacceptable</a:t>
            </a:r>
          </a:p>
          <a:p>
            <a:pPr eaLnBrk="1" hangingPunct="1"/>
            <a:r>
              <a:rPr lang="en-US" altLang="en-US"/>
              <a:t>Predict outcome of branch</a:t>
            </a:r>
          </a:p>
          <a:p>
            <a:pPr lvl="1" eaLnBrk="1" hangingPunct="1"/>
            <a:r>
              <a:rPr lang="en-US" altLang="en-US"/>
              <a:t>Only stall if prediction is wrong</a:t>
            </a:r>
          </a:p>
          <a:p>
            <a:pPr eaLnBrk="1" hangingPunct="1"/>
            <a:r>
              <a:rPr lang="en-US" altLang="en-US"/>
              <a:t>In MIPS pipeline</a:t>
            </a:r>
          </a:p>
          <a:p>
            <a:pPr lvl="1" eaLnBrk="1" hangingPunct="1"/>
            <a:r>
              <a:rPr lang="en-US" altLang="en-US"/>
              <a:t>Can predict branches not taken</a:t>
            </a:r>
          </a:p>
          <a:p>
            <a:pPr lvl="1" eaLnBrk="1" hangingPunct="1"/>
            <a:r>
              <a:rPr lang="en-US" altLang="en-US"/>
              <a:t>Fetch instruction after branch, with no delay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21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3C652DB9-9ACB-9E48-B596-E9F3EA27088D}" type="slidenum">
              <a:rPr lang="en-AU" altLang="en-US" sz="1400"/>
              <a:pPr/>
              <a:t>15</a:t>
            </a:fld>
            <a:endParaRPr lang="en-AU" altLang="en-US" sz="1400"/>
          </a:p>
        </p:txBody>
      </p:sp>
      <p:pic>
        <p:nvPicPr>
          <p:cNvPr id="49155" name="Picture 7" descr="f04-3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268413"/>
            <a:ext cx="6035675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with Predict Not Taken</a:t>
            </a:r>
            <a:endParaRPr lang="en-AU" alt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55650" y="2133600"/>
            <a:ext cx="12954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Prediction correct</a:t>
            </a:r>
            <a:endParaRPr lang="en-AU" altLang="en-US" sz="1800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55650" y="4797425"/>
            <a:ext cx="12954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Prediction incorrect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8033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C77ABCBC-CA51-774C-8C70-263F5938756C}" type="slidenum">
              <a:rPr lang="en-AU" altLang="en-US" sz="1400"/>
              <a:pPr/>
              <a:t>16</a:t>
            </a:fld>
            <a:endParaRPr lang="en-AU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More-Realistic Branch Prediction</a:t>
            </a:r>
            <a:endParaRPr lang="en-AU" altLang="en-US" sz="400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Static branch prediction</a:t>
            </a:r>
          </a:p>
          <a:p>
            <a:pPr lvl="1" eaLnBrk="1" hangingPunct="1"/>
            <a:r>
              <a:rPr lang="en-US" altLang="en-US" sz="2400"/>
              <a:t>Based on typical branch behavior</a:t>
            </a:r>
          </a:p>
          <a:p>
            <a:pPr lvl="1" eaLnBrk="1" hangingPunct="1"/>
            <a:r>
              <a:rPr lang="en-US" altLang="en-US" sz="2400"/>
              <a:t>Example: loop and if-statement branches</a:t>
            </a:r>
          </a:p>
          <a:p>
            <a:pPr lvl="2" eaLnBrk="1" hangingPunct="1"/>
            <a:r>
              <a:rPr lang="en-US" altLang="en-US" sz="2000"/>
              <a:t>Predict backward branches taken</a:t>
            </a:r>
          </a:p>
          <a:p>
            <a:pPr lvl="2" eaLnBrk="1" hangingPunct="1"/>
            <a:r>
              <a:rPr lang="en-US" altLang="en-US" sz="2000"/>
              <a:t>Predict forward branches not taken</a:t>
            </a:r>
          </a:p>
          <a:p>
            <a:pPr eaLnBrk="1" hangingPunct="1"/>
            <a:r>
              <a:rPr lang="en-US" altLang="en-US" sz="2800"/>
              <a:t>Dynamic branch prediction</a:t>
            </a:r>
          </a:p>
          <a:p>
            <a:pPr lvl="1" eaLnBrk="1" hangingPunct="1"/>
            <a:r>
              <a:rPr lang="en-US" altLang="en-US" sz="2400"/>
              <a:t>Hardware measures actual branch behavior</a:t>
            </a:r>
          </a:p>
          <a:p>
            <a:pPr lvl="2" eaLnBrk="1" hangingPunct="1"/>
            <a:r>
              <a:rPr lang="en-US" altLang="en-US" sz="2000"/>
              <a:t>e.g., record recent history of each branch</a:t>
            </a:r>
          </a:p>
          <a:p>
            <a:pPr lvl="1" eaLnBrk="1" hangingPunct="1"/>
            <a:r>
              <a:rPr lang="en-US" altLang="en-US" sz="2400"/>
              <a:t>Assume future behavior will continue the trend</a:t>
            </a:r>
          </a:p>
          <a:p>
            <a:pPr lvl="2" eaLnBrk="1" hangingPunct="1"/>
            <a:r>
              <a:rPr lang="en-US" altLang="en-US" sz="2000"/>
              <a:t>When wrong, stall while re-fetching, and update history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13128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26D0BFA7-117D-7645-93DF-BA44829C2227}" type="slidenum">
              <a:rPr lang="en-AU" altLang="en-US" sz="1400"/>
              <a:pPr/>
              <a:t>17</a:t>
            </a:fld>
            <a:endParaRPr lang="en-AU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Summary</a:t>
            </a:r>
            <a:endParaRPr lang="en-AU" altLang="en-US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Pipelining improves performance by increasing instruction throughput</a:t>
            </a:r>
          </a:p>
          <a:p>
            <a:pPr lvl="1" eaLnBrk="1" hangingPunct="1"/>
            <a:r>
              <a:rPr lang="en-US" altLang="en-US"/>
              <a:t>Executes multiple instructions in parallel</a:t>
            </a:r>
          </a:p>
          <a:p>
            <a:pPr lvl="1" eaLnBrk="1" hangingPunct="1"/>
            <a:r>
              <a:rPr lang="en-US" altLang="en-US"/>
              <a:t>Each instruction has the same latency</a:t>
            </a:r>
          </a:p>
          <a:p>
            <a:pPr eaLnBrk="1" hangingPunct="1"/>
            <a:r>
              <a:rPr lang="en-US" altLang="en-US"/>
              <a:t>Subject to hazards</a:t>
            </a:r>
          </a:p>
          <a:p>
            <a:pPr lvl="1" eaLnBrk="1" hangingPunct="1"/>
            <a:r>
              <a:rPr lang="en-US" altLang="en-US"/>
              <a:t>Structure, data, control</a:t>
            </a:r>
          </a:p>
          <a:p>
            <a:pPr eaLnBrk="1" hangingPunct="1"/>
            <a:r>
              <a:rPr lang="en-AU" altLang="en-US"/>
              <a:t>Instruction set design affects complexity of pipeline implementation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3724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E774B01E-0821-6E48-98F5-F130C7B4DA2F}" type="slidenum">
              <a:rPr lang="en-AU" altLang="en-US" sz="1400"/>
              <a:pPr/>
              <a:t>2</a:t>
            </a:fld>
            <a:endParaRPr lang="en-AU" altLang="en-US" sz="1400"/>
          </a:p>
        </p:txBody>
      </p:sp>
      <p:pic>
        <p:nvPicPr>
          <p:cNvPr id="33795" name="Picture 8" descr="f04-2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Analogy</a:t>
            </a:r>
            <a:endParaRPr lang="en-AU" alt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Pipelined laundry: overlapping execution</a:t>
            </a:r>
          </a:p>
          <a:p>
            <a:pPr lvl="1" eaLnBrk="1" hangingPunct="1"/>
            <a:r>
              <a:rPr lang="en-US" altLang="en-US"/>
              <a:t>Parallelism improves performance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 rot="5400000">
            <a:off x="7312819" y="1464469"/>
            <a:ext cx="329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§4.5 An Overview of Pipelining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5292725" y="2708275"/>
            <a:ext cx="37353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Four loads: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Speedup</a:t>
            </a:r>
            <a:br>
              <a:rPr lang="en-US" altLang="en-US" sz="2400" dirty="0"/>
            </a:br>
            <a:r>
              <a:rPr lang="en-US" altLang="en-US" sz="2400" dirty="0"/>
              <a:t>= 8/3.5 = 2.3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Non-stop: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Speedup</a:t>
            </a:r>
            <a:br>
              <a:rPr lang="en-US" altLang="en-US" sz="2400" dirty="0"/>
            </a:br>
            <a:r>
              <a:rPr lang="en-US" altLang="en-US" sz="2400" dirty="0"/>
              <a:t>= 2n</a:t>
            </a:r>
            <a:r>
              <a:rPr lang="en-US" altLang="en-US" sz="2400" dirty="0" smtClean="0"/>
              <a:t>/(0.5n </a:t>
            </a:r>
            <a:r>
              <a:rPr lang="en-US" altLang="en-US" sz="2400" dirty="0"/>
              <a:t>+ </a:t>
            </a:r>
            <a:r>
              <a:rPr lang="en-US" altLang="en-US" sz="2400" dirty="0" smtClean="0"/>
              <a:t>1.5) </a:t>
            </a:r>
            <a:r>
              <a:rPr lang="en-US" altLang="en-US" sz="2400" dirty="0"/>
              <a:t>≈ 4</a:t>
            </a:r>
            <a:br>
              <a:rPr lang="en-US" altLang="en-US" sz="2400" dirty="0"/>
            </a:br>
            <a:r>
              <a:rPr lang="en-US" altLang="en-US" sz="2400" dirty="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4508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E908F89C-29B1-7F4D-BF0B-CBE1822C2EB5}" type="slidenum">
              <a:rPr lang="en-AU" altLang="en-US" sz="1400"/>
              <a:pPr/>
              <a:t>3</a:t>
            </a:fld>
            <a:endParaRPr lang="en-AU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Pipeline</a:t>
            </a:r>
            <a:endParaRPr lang="en-AU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Five stages, one step per stage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IF: Instruction fetch from memory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ID: Instruction decode &amp; register read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EX: Execute operation or calculate address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MEM: Access memory operand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/>
              <a:t>WB: Write result back to register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38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C82E88BF-0EAF-314D-8333-159E25122E33}" type="slidenum">
              <a:rPr lang="en-AU" altLang="en-US" sz="1400"/>
              <a:pPr/>
              <a:t>4</a:t>
            </a:fld>
            <a:endParaRPr lang="en-AU" altLang="en-US" sz="1400"/>
          </a:p>
        </p:txBody>
      </p:sp>
      <p:pic>
        <p:nvPicPr>
          <p:cNvPr id="36867" name="Picture 6" descr="f04-2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6621463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132138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Single-cycle (T</a:t>
            </a:r>
            <a:r>
              <a:rPr lang="en-US" altLang="en-US" sz="1800" baseline="-25000"/>
              <a:t>c</a:t>
            </a:r>
            <a:r>
              <a:rPr lang="en-US" altLang="en-US" sz="1800"/>
              <a:t>= 800ps)</a:t>
            </a:r>
            <a:endParaRPr lang="en-AU" altLang="en-US" sz="1800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276600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Pipelined (T</a:t>
            </a:r>
            <a:r>
              <a:rPr lang="en-US" altLang="en-US" sz="1800" baseline="-25000"/>
              <a:t>c</a:t>
            </a:r>
            <a:r>
              <a:rPr lang="en-US" altLang="en-US" sz="1800"/>
              <a:t>= 200ps)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6299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4B0A36BF-A410-C143-8007-CC250DAF8134}" type="slidenum">
              <a:rPr lang="en-AU" altLang="en-US" sz="1400"/>
              <a:pPr/>
              <a:t>5</a:t>
            </a:fld>
            <a:endParaRPr lang="en-AU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Hazards</a:t>
            </a:r>
            <a:endParaRPr lang="en-AU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Situations that prevent starting the next instruction in the next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Structure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required resource is busy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to wait for previous instruction to complete its data read/write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Control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Deciding on control action depends on previous instruction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5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64CE14B0-7756-8D48-9C36-916A5D03CAA6}" type="slidenum">
              <a:rPr lang="en-AU" altLang="en-US" sz="1400"/>
              <a:pPr/>
              <a:t>6</a:t>
            </a:fld>
            <a:endParaRPr lang="en-AU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Hazards</a:t>
            </a:r>
            <a:endParaRPr lang="en-AU" altLang="en-US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for use of a resource</a:t>
            </a:r>
          </a:p>
          <a:p>
            <a:pPr eaLnBrk="1" hangingPunct="1"/>
            <a:r>
              <a:rPr lang="en-US" altLang="en-US"/>
              <a:t>In MIPS pipeline with a single memory</a:t>
            </a:r>
          </a:p>
          <a:p>
            <a:pPr lvl="1" eaLnBrk="1" hangingPunct="1"/>
            <a:r>
              <a:rPr lang="en-US" altLang="en-US"/>
              <a:t>Load/store requires data access</a:t>
            </a:r>
          </a:p>
          <a:p>
            <a:pPr lvl="1" eaLnBrk="1" hangingPunct="1"/>
            <a:r>
              <a:rPr lang="en-US" altLang="en-US"/>
              <a:t>Instruction fetch would have to </a:t>
            </a:r>
            <a:r>
              <a:rPr lang="en-US" altLang="en-US" i="1"/>
              <a:t>stall</a:t>
            </a:r>
            <a:r>
              <a:rPr lang="en-US" altLang="en-US"/>
              <a:t> for that cycle</a:t>
            </a:r>
          </a:p>
          <a:p>
            <a:pPr lvl="2" eaLnBrk="1" hangingPunct="1"/>
            <a:r>
              <a:rPr lang="en-US" altLang="en-US"/>
              <a:t>Would cause a pipeline “bubble”</a:t>
            </a:r>
          </a:p>
          <a:p>
            <a:pPr eaLnBrk="1" hangingPunct="1"/>
            <a:r>
              <a:rPr lang="en-US" altLang="en-US"/>
              <a:t>Hence, pipelined datapaths require separate instruction/data memories</a:t>
            </a:r>
          </a:p>
          <a:p>
            <a:pPr lvl="1" eaLnBrk="1" hangingPunct="1"/>
            <a:r>
              <a:rPr lang="en-US" altLang="en-US"/>
              <a:t>Or separate instruction/data caches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90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283EFC8A-9DB3-0749-B765-90E8C82CE751}" type="slidenum">
              <a:rPr lang="en-AU" altLang="en-US" sz="1400"/>
              <a:pPr/>
              <a:t>7</a:t>
            </a:fld>
            <a:endParaRPr lang="en-AU" altLang="en-US" sz="1400"/>
          </a:p>
        </p:txBody>
      </p:sp>
      <p:pic>
        <p:nvPicPr>
          <p:cNvPr id="41987" name="Picture 6" descr="data-hazard-bubble-no-forwar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429000"/>
            <a:ext cx="7964488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Hazards</a:t>
            </a:r>
            <a:endParaRPr lang="en-AU" altLang="en-US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27262"/>
          </a:xfrm>
        </p:spPr>
        <p:txBody>
          <a:bodyPr/>
          <a:lstStyle/>
          <a:p>
            <a:pPr eaLnBrk="1" hangingPunct="1"/>
            <a:r>
              <a:rPr lang="en-US" altLang="en-US"/>
              <a:t>An instruction depends on completion of data access by a previous instruction</a:t>
            </a:r>
          </a:p>
          <a:p>
            <a:pPr lvl="1" eaLnBrk="1" hangingPunct="1"/>
            <a:r>
              <a:rPr lang="en-US" altLang="en-US">
                <a:latin typeface="Lucida Console" charset="0"/>
              </a:rPr>
              <a:t>add	</a:t>
            </a:r>
            <a:r>
              <a:rPr lang="en-US" altLang="en-US">
                <a:solidFill>
                  <a:srgbClr val="FF0000"/>
                </a:solidFill>
                <a:latin typeface="Lucida Console" charset="0"/>
              </a:rPr>
              <a:t>$s0</a:t>
            </a:r>
            <a:r>
              <a:rPr lang="en-US" altLang="en-US">
                <a:latin typeface="Lucida Console" charset="0"/>
              </a:rPr>
              <a:t>, $t0, $t1</a:t>
            </a:r>
            <a:br>
              <a:rPr lang="en-US" altLang="en-US">
                <a:latin typeface="Lucida Console" charset="0"/>
              </a:rPr>
            </a:br>
            <a:r>
              <a:rPr lang="en-US" altLang="en-US">
                <a:latin typeface="Lucida Console" charset="0"/>
              </a:rPr>
              <a:t>sub	$t2, </a:t>
            </a:r>
            <a:r>
              <a:rPr lang="en-US" altLang="en-US">
                <a:solidFill>
                  <a:srgbClr val="FF0000"/>
                </a:solidFill>
                <a:latin typeface="Lucida Console" charset="0"/>
              </a:rPr>
              <a:t>$s0</a:t>
            </a:r>
            <a:r>
              <a:rPr lang="en-US" altLang="en-US">
                <a:latin typeface="Lucida Console" charset="0"/>
              </a:rPr>
              <a:t>, $t3</a:t>
            </a:r>
          </a:p>
        </p:txBody>
      </p:sp>
    </p:spTree>
    <p:extLst>
      <p:ext uri="{BB962C8B-B14F-4D97-AF65-F5344CB8AC3E}">
        <p14:creationId xmlns:p14="http://schemas.microsoft.com/office/powerpoint/2010/main" val="1152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8797F61B-442F-DE4D-8BDE-2D3C66A69809}" type="slidenum">
              <a:rPr lang="en-AU" altLang="en-US" sz="1400"/>
              <a:pPr/>
              <a:t>8</a:t>
            </a:fld>
            <a:endParaRPr lang="en-AU" altLang="en-US" sz="1400"/>
          </a:p>
        </p:txBody>
      </p:sp>
      <p:pic>
        <p:nvPicPr>
          <p:cNvPr id="43011" name="Picture 6" descr="f04-2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84538"/>
            <a:ext cx="63404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(aka Bypassing)</a:t>
            </a:r>
            <a:endParaRPr lang="en-AU" altLang="en-US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66887"/>
          </a:xfrm>
        </p:spPr>
        <p:txBody>
          <a:bodyPr/>
          <a:lstStyle/>
          <a:p>
            <a:pPr eaLnBrk="1" hangingPunct="1"/>
            <a:r>
              <a:rPr lang="en-US" altLang="en-US"/>
              <a:t>Use result when it is computed</a:t>
            </a:r>
          </a:p>
          <a:p>
            <a:pPr lvl="1" eaLnBrk="1" hangingPunct="1"/>
            <a:r>
              <a:rPr lang="en-US" altLang="en-US"/>
              <a:t>Don’t wait for it to be stored in a register</a:t>
            </a:r>
          </a:p>
          <a:p>
            <a:pPr lvl="1" eaLnBrk="1" hangingPunct="1"/>
            <a:r>
              <a:rPr lang="en-US" altLang="en-US"/>
              <a:t>Requires extra connections in the datapath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3B2B58AB-D33D-D845-B5AA-CB0AC6AD1CEB}" type="slidenum">
              <a:rPr lang="en-AU" altLang="en-US" sz="1400"/>
              <a:pPr/>
              <a:t>9</a:t>
            </a:fld>
            <a:endParaRPr lang="en-AU" altLang="en-US" sz="1400"/>
          </a:p>
        </p:txBody>
      </p:sp>
      <p:pic>
        <p:nvPicPr>
          <p:cNvPr id="44035" name="Picture 6" descr="f04-3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586537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Data Hazard</a:t>
            </a:r>
            <a:endParaRPr lang="en-AU" altLang="en-US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Can’t always avoid stalls by forwarding</a:t>
            </a:r>
          </a:p>
          <a:p>
            <a:pPr lvl="1" eaLnBrk="1" hangingPunct="1"/>
            <a:r>
              <a:rPr lang="en-US" altLang="en-US"/>
              <a:t>If value not computed when needed</a:t>
            </a:r>
          </a:p>
          <a:p>
            <a:pPr lvl="1" eaLnBrk="1" hangingPunct="1"/>
            <a:r>
              <a:rPr lang="en-US" altLang="en-US"/>
              <a:t>Can’t forward backward in time!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263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25666</TotalTime>
  <Words>838</Words>
  <Application>Microsoft Macintosh PowerPoint</Application>
  <PresentationFormat>On-screen Show (4:3)</PresentationFormat>
  <Paragraphs>199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Black</vt:lpstr>
      <vt:lpstr>Corbel</vt:lpstr>
      <vt:lpstr>Lucida Console</vt:lpstr>
      <vt:lpstr>Times New Roman</vt:lpstr>
      <vt:lpstr>Wingdings</vt:lpstr>
      <vt:lpstr>Arial</vt:lpstr>
      <vt:lpstr>2_Blends</vt:lpstr>
      <vt:lpstr>Pipeline Implementation (4.6)</vt:lpstr>
      <vt:lpstr>Pipelining Analogy</vt:lpstr>
      <vt:lpstr>MIPS Pipeline</vt:lpstr>
      <vt:lpstr>Pipeline Performance</vt:lpstr>
      <vt:lpstr>Hazards</vt:lpstr>
      <vt:lpstr>Structure Hazards</vt:lpstr>
      <vt:lpstr>Data Hazards</vt:lpstr>
      <vt:lpstr>Forwarding (aka Bypassing)</vt:lpstr>
      <vt:lpstr>Load-Use Data Hazard</vt:lpstr>
      <vt:lpstr>Class Exercise</vt:lpstr>
      <vt:lpstr>Code Scheduling to Avoid Stalls</vt:lpstr>
      <vt:lpstr>Control Hazards</vt:lpstr>
      <vt:lpstr>Stall on Branch</vt:lpstr>
      <vt:lpstr>Branch Prediction</vt:lpstr>
      <vt:lpstr>MIPS with Predict Not Taken</vt:lpstr>
      <vt:lpstr>More-Realistic Branch Prediction</vt:lpstr>
      <vt:lpstr>Pipeline Summary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794</cp:revision>
  <dcterms:created xsi:type="dcterms:W3CDTF">2001-07-25T06:45:25Z</dcterms:created>
  <dcterms:modified xsi:type="dcterms:W3CDTF">2017-11-01T01:52:59Z</dcterms:modified>
</cp:coreProperties>
</file>