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28"/>
  </p:notesMasterIdLst>
  <p:handoutMasterIdLst>
    <p:handoutMasterId r:id="rId29"/>
  </p:handoutMasterIdLst>
  <p:sldIdLst>
    <p:sldId id="330" r:id="rId2"/>
    <p:sldId id="394" r:id="rId3"/>
    <p:sldId id="404" r:id="rId4"/>
    <p:sldId id="405" r:id="rId5"/>
    <p:sldId id="406" r:id="rId6"/>
    <p:sldId id="407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20" r:id="rId2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32" autoAdjust="0"/>
    <p:restoredTop sz="83516" autoAdjust="0"/>
  </p:normalViewPr>
  <p:slideViewPr>
    <p:cSldViewPr>
      <p:cViewPr varScale="1">
        <p:scale>
          <a:sx n="105" d="100"/>
          <a:sy n="105" d="100"/>
        </p:scale>
        <p:origin x="4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August 31,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August 31, 2018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 you’re going to learn a lot of new things: the basic building blocks of a computer. We’ll slowly combine these to learn how many components of a computer are built up.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 this gives you lots of flexibility</a:t>
            </a:r>
            <a:r>
              <a:rPr lang="en-US" baseline="0" dirty="0"/>
              <a:t> in how you can implement such a circuit, since for these don’t cares the output could be either 0 or 1.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385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note that when D and E are true, we don’t care about F, so we can put X’s there</a:t>
            </a:r>
            <a:r>
              <a:rPr lang="mr-IN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A is in both the top two statements </a:t>
            </a:r>
            <a:r>
              <a:rPr lang="mr-IN" dirty="0"/>
              <a:t>–</a:t>
            </a:r>
            <a:r>
              <a:rPr lang="en-US" dirty="0"/>
              <a:t> if A is true, it</a:t>
            </a:r>
            <a:r>
              <a:rPr lang="en-US" baseline="0" dirty="0"/>
              <a:t> forces both D and E to be true and we don’t care about B and C. This actually lets us remove multiple rows! Now if both B and C are true, then we don’t care about A.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052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Care</a:t>
            </a:r>
            <a:r>
              <a:rPr lang="en-US" baseline="0" dirty="0"/>
              <a:t> terms are key to getting efficient logic function implementations; they give us a lot of flexibility. These days, though, design tools can help you do logic minimization very well, without a lot of knowledge.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065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almost to ALUs</a:t>
            </a:r>
            <a:r>
              <a:rPr lang="en-US" baseline="0" dirty="0"/>
              <a:t> now. One other thing we need to talk about: “arrays” of logic elements.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Notice the</a:t>
            </a:r>
            <a:r>
              <a:rPr lang="en-US" baseline="0" dirty="0"/>
              <a:t> difference between this and an n-to-1 multiplexor, say 32-to-1. Who can explain the difference to me?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666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 you’re going to learn a lot of new things: the basic building blocks of a computer. We’ll slowly combine these to learn how many components of a computer are built up.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253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terminology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22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MIPS is big-endian,</a:t>
            </a:r>
            <a:r>
              <a:rPr lang="en-US" baseline="0" dirty="0"/>
              <a:t> but Intel x86 is little endian! You will not need to deal with this usually, unless you are working with something smaller than a word. Or if you take Networking -- most networking protocols are big-endian.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373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talked before about representing positive integers</a:t>
            </a:r>
            <a:r>
              <a:rPr lang="mr-IN" dirty="0"/>
              <a:t>…</a:t>
            </a:r>
            <a:r>
              <a:rPr lang="en-US" dirty="0"/>
              <a:t>we call those “unsigned.”</a:t>
            </a:r>
          </a:p>
          <a:p>
            <a:r>
              <a:rPr lang="en-US" dirty="0"/>
              <a:t>But</a:t>
            </a:r>
            <a:r>
              <a:rPr lang="en-US" baseline="0" dirty="0"/>
              <a:t> obviously sometimes we want to talk about negative numbers. There are a few different ways to represent negative numbers.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Some of this is foreshadowing chapter 2, but it will help to understand how the Adder works.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269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take a moment:</a:t>
            </a:r>
            <a:r>
              <a:rPr lang="en-US" baseline="0" dirty="0"/>
              <a:t> you’re a </a:t>
            </a:r>
            <a:r>
              <a:rPr lang="en-US" baseline="0" dirty="0" err="1"/>
              <a:t>Cpu</a:t>
            </a:r>
            <a:r>
              <a:rPr lang="en-US" baseline="0" dirty="0"/>
              <a:t> designer 50 years ago and you need to compute with negative numbers. How would you implement signed integers (the ability to have both positive and negative numbers)?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073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adding a negative number and a positive number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95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use </a:t>
            </a:r>
            <a:r>
              <a:rPr lang="en-US" dirty="0" err="1"/>
              <a:t>DeMorgan’s</a:t>
            </a:r>
            <a:endParaRPr lang="en-US" dirty="0"/>
          </a:p>
          <a:p>
            <a:r>
              <a:rPr lang="en-US" dirty="0"/>
              <a:t>Third: AB~C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657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8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1D0C352-FDD2-4647-BD43-A53AD5ABFE50}" type="datetime3">
              <a:rPr lang="en-AU" altLang="en-US" sz="1300">
                <a:latin typeface="Times New Roman" charset="0"/>
              </a:rPr>
              <a:pPr/>
              <a:t>31 August,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047A65F-01B3-E748-A610-E8064FDF3ABA}" type="slidenum">
              <a:rPr lang="en-AU" altLang="en-US" sz="1300">
                <a:latin typeface="Times New Roman" charset="0"/>
              </a:rPr>
              <a:pPr/>
              <a:t>23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let’s add two numbers</a:t>
            </a:r>
            <a:r>
              <a:rPr lang="mr-IN" dirty="0"/>
              <a:t>…</a:t>
            </a:r>
            <a:r>
              <a:rPr lang="en-US" dirty="0"/>
              <a:t>exercise</a:t>
            </a:r>
            <a:r>
              <a:rPr lang="en-US" baseline="0" dirty="0">
                <a:latin typeface="Times New Roman" charset="0"/>
              </a:rPr>
              <a:t> with at least one negative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96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Rather than implementing</a:t>
            </a:r>
            <a:r>
              <a:rPr lang="en-US" baseline="0" dirty="0"/>
              <a:t> both add and subtract, we can save some transistors and just implement add.</a:t>
            </a:r>
          </a:p>
          <a:p>
            <a:endParaRPr lang="en-US" baseline="0" dirty="0"/>
          </a:p>
          <a:p>
            <a:r>
              <a:rPr lang="en-US" baseline="0" dirty="0"/>
              <a:t>This also exhibits how we don't need to treat negative numbers any differently when using 2's complement!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984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an 8-bit</a:t>
            </a:r>
            <a:r>
              <a:rPr lang="en-US" baseline="0" dirty="0"/>
              <a:t> word, let’s try to add 125 and 4.</a:t>
            </a:r>
          </a:p>
          <a:p>
            <a:r>
              <a:rPr lang="en-US" baseline="0" dirty="0"/>
              <a:t>Common bug of averaging two numbers.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3649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13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logic implementation called PLA</a:t>
            </a:r>
          </a:p>
          <a:p>
            <a:r>
              <a:rPr lang="en-US" dirty="0"/>
              <a:t>AND, OR *plane*</a:t>
            </a:r>
          </a:p>
          <a:p>
            <a:r>
              <a:rPr lang="en-US" dirty="0"/>
              <a:t>We can use a PLA to directly implement the truth table of a set of logic functions easily.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26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 particular output, look at each 1 value. Then AND</a:t>
            </a:r>
            <a:r>
              <a:rPr lang="en-US" baseline="0" dirty="0"/>
              <a:t> together the inputs. OR together everything that produces a 1 value in this column. Notice that we don’t need to represent 0s at all, e.g. the first row.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835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things make PLAs efficient: </a:t>
            </a:r>
          </a:p>
          <a:p>
            <a:r>
              <a:rPr lang="en-US" dirty="0"/>
              <a:t>(1) only truth table entries that produce a true value for at least one output need any logic</a:t>
            </a:r>
            <a:r>
              <a:rPr lang="en-US" baseline="0" dirty="0"/>
              <a:t> gates!</a:t>
            </a:r>
          </a:p>
          <a:p>
            <a:r>
              <a:rPr lang="en-US" dirty="0"/>
              <a:t>(2) Each different product term will have</a:t>
            </a:r>
            <a:r>
              <a:rPr lang="en-US" baseline="0" dirty="0"/>
              <a:t> only one entry in the PLA, even if the product term is used in multiple outputs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197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form of structured logic used to implement logic functions is…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86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Called memory b/c it has a set of locations that can be read from</a:t>
            </a:r>
          </a:p>
          <a:p>
            <a:r>
              <a:rPr lang="en-US" dirty="0"/>
              <a:t>However, the contents of these locations are “fixed”, in that at least they are not easily changeable at running time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590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encode logic functions basically as a lookup table: n functions with m inputs. Assign a number (label) to each possible input combination, that’s your address.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8160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 number of inputs</a:t>
            </a:r>
            <a:r>
              <a:rPr lang="en-US" baseline="0" dirty="0"/>
              <a:t> grows, the number of entries in ROM grows exponentially. For most logic functions, the size of PLAs grows much more slowly, so it’s more efficient to use PLAs.</a:t>
            </a:r>
          </a:p>
          <a:p>
            <a:endParaRPr lang="en-US" baseline="0" dirty="0"/>
          </a:p>
          <a:p>
            <a:r>
              <a:rPr lang="en-US" baseline="0" dirty="0"/>
              <a:t>However, if your logic function changes, you made need to build a new PLA. A PROM can be changed to implement any logic function with the same # inputs and outputs.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97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Most_significant_bit.sv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en.wikipedia.org/wiki/File:Least_significant_bit.svg" TargetMode="Externa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/>
              <a:t>Combinational Logic (B.3)</a:t>
            </a:r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Utterback</a:t>
            </a:r>
          </a:p>
          <a:p>
            <a:r>
              <a:rPr lang="en-US" altLang="en-US" sz="3600" dirty="0"/>
              <a:t>Lecture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Don’t Care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Don’t Care</a:t>
            </a:r>
          </a:p>
          <a:p>
            <a:pPr lvl="1"/>
            <a:r>
              <a:rPr lang="en-US" altLang="en-US"/>
              <a:t>We don’t care about the actual values</a:t>
            </a:r>
          </a:p>
          <a:p>
            <a:r>
              <a:rPr lang="en-US" altLang="en-US"/>
              <a:t>Output Don’t Care</a:t>
            </a:r>
          </a:p>
          <a:p>
            <a:pPr lvl="1"/>
            <a:r>
              <a:rPr lang="en-US" altLang="en-US"/>
              <a:t>We don’t care about the value of an output for some input combination</a:t>
            </a:r>
          </a:p>
          <a:p>
            <a:r>
              <a:rPr lang="en-US" altLang="en-US"/>
              <a:t>Input Don’t Care</a:t>
            </a:r>
          </a:p>
          <a:p>
            <a:pPr lvl="1"/>
            <a:r>
              <a:rPr lang="en-US" altLang="en-US"/>
              <a:t>An output only depends on some of the inputs</a:t>
            </a:r>
          </a:p>
          <a:p>
            <a:r>
              <a:rPr lang="en-US" altLang="en-US"/>
              <a:t>Advantages of Don’t Care</a:t>
            </a:r>
          </a:p>
          <a:p>
            <a:pPr lvl="1"/>
            <a:r>
              <a:rPr lang="en-US" altLang="en-US"/>
              <a:t>Easier to optimize the implementation of a logic function</a:t>
            </a:r>
          </a:p>
        </p:txBody>
      </p:sp>
    </p:spTree>
    <p:extLst>
      <p:ext uri="{BB962C8B-B14F-4D97-AF65-F5344CB8AC3E}">
        <p14:creationId xmlns:p14="http://schemas.microsoft.com/office/powerpoint/2010/main" val="183598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Don’t Cares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sz="2400"/>
              <a:t>Original Truth Table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125538"/>
            <a:ext cx="8924925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3860800"/>
            <a:ext cx="70675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42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Don’t Cares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Output Don’t Cares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Input Don’t Cares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573213"/>
            <a:ext cx="56546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4149725"/>
            <a:ext cx="6088062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6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of Logic Elements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84213" y="981075"/>
            <a:ext cx="8270875" cy="5111750"/>
          </a:xfrm>
        </p:spPr>
        <p:txBody>
          <a:bodyPr/>
          <a:lstStyle/>
          <a:p>
            <a:r>
              <a:rPr lang="en-US" altLang="en-US" sz="2800"/>
              <a:t>Bus</a:t>
            </a:r>
          </a:p>
          <a:p>
            <a:pPr lvl="1"/>
            <a:r>
              <a:rPr lang="en-US" altLang="en-US" sz="2400"/>
              <a:t>In logic design, a collection of data lines that is treated together as a single logical signal</a:t>
            </a:r>
          </a:p>
          <a:p>
            <a:pPr lvl="1"/>
            <a:r>
              <a:rPr lang="en-US" altLang="en-US" sz="2400"/>
              <a:t>Shared collection of lines with multiple sources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781300"/>
            <a:ext cx="365442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1825625" y="5157788"/>
            <a:ext cx="28178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32-bit wide 2-to-1 multiplexor</a:t>
            </a:r>
          </a:p>
        </p:txBody>
      </p:sp>
    </p:spTree>
    <p:extLst>
      <p:ext uri="{BB962C8B-B14F-4D97-AF65-F5344CB8AC3E}">
        <p14:creationId xmlns:p14="http://schemas.microsoft.com/office/powerpoint/2010/main" val="4235203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1323439"/>
          </a:xfrm>
        </p:spPr>
        <p:txBody>
          <a:bodyPr/>
          <a:lstStyle/>
          <a:p>
            <a:pPr>
              <a:defRPr/>
            </a:pPr>
            <a:r>
              <a:rPr lang="en-US" dirty="0"/>
              <a:t>A simple Arithmetic Logic Unit (B.5)</a:t>
            </a:r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75187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Bit, Byte, and Word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1 Bit – 0 or 1</a:t>
            </a:r>
          </a:p>
          <a:p>
            <a:r>
              <a:rPr lang="en-US" altLang="en-US"/>
              <a:t>1 Byte – 8 bits</a:t>
            </a:r>
          </a:p>
          <a:p>
            <a:r>
              <a:rPr lang="en-US" altLang="en-US"/>
              <a:t>1 Word – N bytes (in general)</a:t>
            </a:r>
          </a:p>
          <a:p>
            <a:pPr lvl="1"/>
            <a:r>
              <a:rPr lang="en-US" altLang="en-US"/>
              <a:t>4 bytes in a word (in our book)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152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68313" y="-23813"/>
            <a:ext cx="8675687" cy="1076326"/>
          </a:xfrm>
        </p:spPr>
        <p:txBody>
          <a:bodyPr/>
          <a:lstStyle/>
          <a:p>
            <a:r>
              <a:rPr lang="en-US" altLang="en-US" sz="3200"/>
              <a:t>Most Significant Bit and Least Significant Bit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Most Significant Bit (High-Order Bit)</a:t>
            </a:r>
          </a:p>
          <a:p>
            <a:pPr lvl="1"/>
            <a:r>
              <a:rPr lang="en-US" altLang="en-US" dirty="0"/>
              <a:t>The bit position having the greatest value</a:t>
            </a:r>
          </a:p>
          <a:p>
            <a:pPr lvl="1"/>
            <a:r>
              <a:rPr lang="en-US" altLang="en-US" dirty="0"/>
              <a:t>Usually the left-most bit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Least Significant Bit (Low-Order Bit)</a:t>
            </a:r>
          </a:p>
          <a:p>
            <a:pPr lvl="1"/>
            <a:r>
              <a:rPr lang="en-US" altLang="en-US" dirty="0"/>
              <a:t>The bit position having the smallest value</a:t>
            </a:r>
          </a:p>
          <a:p>
            <a:pPr lvl="1"/>
            <a:r>
              <a:rPr lang="en-US" altLang="en-US" dirty="0"/>
              <a:t>Usually the right-most bit</a:t>
            </a:r>
          </a:p>
        </p:txBody>
      </p:sp>
      <p:pic>
        <p:nvPicPr>
          <p:cNvPr id="5124" name="Picture 2" descr="http://upload.wikimedia.org/wikipedia/commons/thumb/7/76/Most_significant_bit.svg/280px-Most_significant_bit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844800"/>
            <a:ext cx="54086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 descr="http://upload.wikimedia.org/wikipedia/commons/thumb/a/a2/Least_significant_bit.svg/280px-Least_significant_bit.svg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445125"/>
            <a:ext cx="54086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63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68313" y="468313"/>
            <a:ext cx="8675687" cy="584200"/>
          </a:xfrm>
        </p:spPr>
        <p:txBody>
          <a:bodyPr/>
          <a:lstStyle/>
          <a:p>
            <a:r>
              <a:rPr lang="en-US" altLang="en-US" sz="3200"/>
              <a:t>Endianness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Big Endian</a:t>
            </a:r>
          </a:p>
          <a:p>
            <a:pPr lvl="1"/>
            <a:r>
              <a:rPr lang="en-US" altLang="en-US"/>
              <a:t>The Most Significant Bit is first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Little Endian</a:t>
            </a:r>
          </a:p>
          <a:p>
            <a:pPr lvl="1"/>
            <a:r>
              <a:rPr lang="en-US" altLang="en-US"/>
              <a:t>The Least Significant Bit is first</a:t>
            </a:r>
          </a:p>
        </p:txBody>
      </p:sp>
      <p:pic>
        <p:nvPicPr>
          <p:cNvPr id="614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508500"/>
            <a:ext cx="4286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420938"/>
            <a:ext cx="43148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627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84213" y="261938"/>
            <a:ext cx="8259762" cy="646112"/>
          </a:xfrm>
        </p:spPr>
        <p:txBody>
          <a:bodyPr/>
          <a:lstStyle/>
          <a:p>
            <a:r>
              <a:rPr lang="en-US" altLang="en-US" sz="3600"/>
              <a:t>Binary Representation of Integers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Unsigned Integers</a:t>
            </a:r>
          </a:p>
          <a:p>
            <a:pPr lvl="1"/>
            <a:r>
              <a:rPr lang="en-US" altLang="en-US"/>
              <a:t>0 and positive integers only</a:t>
            </a:r>
          </a:p>
          <a:p>
            <a:r>
              <a:rPr lang="en-US" altLang="en-US"/>
              <a:t>Signed Integers</a:t>
            </a:r>
          </a:p>
          <a:p>
            <a:pPr lvl="1"/>
            <a:r>
              <a:rPr lang="en-US" altLang="en-US"/>
              <a:t>0, negative, and positive integers</a:t>
            </a:r>
          </a:p>
          <a:p>
            <a:pPr lvl="1"/>
            <a:r>
              <a:rPr lang="en-US" altLang="en-US"/>
              <a:t>Three ways</a:t>
            </a:r>
          </a:p>
          <a:p>
            <a:pPr lvl="2"/>
            <a:r>
              <a:rPr lang="en-US" altLang="en-US"/>
              <a:t>Sign-Magnitude</a:t>
            </a:r>
          </a:p>
          <a:p>
            <a:pPr lvl="2"/>
            <a:r>
              <a:rPr lang="en-US" altLang="en-US"/>
              <a:t>1’s Complement</a:t>
            </a:r>
          </a:p>
          <a:p>
            <a:pPr lvl="2"/>
            <a:r>
              <a:rPr lang="en-US" altLang="en-US"/>
              <a:t>2’s Complement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043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4213" y="261938"/>
            <a:ext cx="8259762" cy="646112"/>
          </a:xfrm>
        </p:spPr>
        <p:txBody>
          <a:bodyPr/>
          <a:lstStyle/>
          <a:p>
            <a:r>
              <a:rPr lang="en-US" altLang="en-US" sz="3600"/>
              <a:t>Unsigned Integers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76250" y="1125538"/>
            <a:ext cx="8632825" cy="5111750"/>
          </a:xfrm>
        </p:spPr>
        <p:txBody>
          <a:bodyPr/>
          <a:lstStyle/>
          <a:p>
            <a:r>
              <a:rPr lang="en-US" altLang="en-US"/>
              <a:t>Unsigned Integers</a:t>
            </a:r>
          </a:p>
          <a:p>
            <a:pPr lvl="1"/>
            <a:r>
              <a:rPr lang="en-US" altLang="en-US"/>
              <a:t>Consider a word = 4 bytes</a:t>
            </a:r>
          </a:p>
          <a:p>
            <a:pPr lvl="1"/>
            <a:r>
              <a:rPr lang="en-US" altLang="en-US"/>
              <a:t>Can represent numbers from 0 to 4294967295</a:t>
            </a:r>
          </a:p>
          <a:p>
            <a:pPr lvl="1">
              <a:buFont typeface="Wingdings" charset="2"/>
              <a:buNone/>
            </a:pPr>
            <a:r>
              <a:rPr lang="en-US" altLang="en-US"/>
              <a:t>Decimal: </a:t>
            </a:r>
          </a:p>
          <a:p>
            <a:pPr lvl="1">
              <a:buFont typeface="Wingdings" charset="2"/>
              <a:buNone/>
            </a:pPr>
            <a:r>
              <a:rPr lang="en-US" altLang="en-US"/>
              <a:t>	0 to 2</a:t>
            </a:r>
            <a:r>
              <a:rPr lang="en-US" altLang="en-US" baseline="30000"/>
              <a:t>32</a:t>
            </a:r>
            <a:r>
              <a:rPr lang="en-US" altLang="en-US"/>
              <a:t>-1</a:t>
            </a:r>
          </a:p>
          <a:p>
            <a:pPr lvl="1">
              <a:buFont typeface="Wingdings" charset="2"/>
              <a:buNone/>
            </a:pPr>
            <a:r>
              <a:rPr lang="en-US" altLang="en-US"/>
              <a:t>Binary: </a:t>
            </a:r>
          </a:p>
          <a:p>
            <a:pPr lvl="1">
              <a:buFont typeface="Wingdings" charset="2"/>
              <a:buNone/>
            </a:pPr>
            <a:r>
              <a:rPr lang="en-US" altLang="en-US"/>
              <a:t>	0 to 11111111111111111111111111111111</a:t>
            </a:r>
            <a:r>
              <a:rPr lang="en-US" altLang="en-US" baseline="-25000"/>
              <a:t>2</a:t>
            </a:r>
          </a:p>
          <a:p>
            <a:r>
              <a:rPr lang="en-US" altLang="en-US"/>
              <a:t>Example</a:t>
            </a:r>
          </a:p>
          <a:p>
            <a:pPr>
              <a:buFont typeface="Wingdings" charset="2"/>
              <a:buNone/>
            </a:pPr>
            <a:r>
              <a:rPr lang="en-US" altLang="en-US" sz="2800"/>
              <a:t>6712</a:t>
            </a:r>
            <a:r>
              <a:rPr lang="en-US" altLang="en-US" sz="2800" baseline="-25000"/>
              <a:t>10</a:t>
            </a:r>
            <a:r>
              <a:rPr lang="en-US" altLang="en-US" sz="2800"/>
              <a:t> = 00000000 00000000 00011010 00111000</a:t>
            </a:r>
            <a:r>
              <a:rPr lang="en-US" altLang="en-US" sz="2800" baseline="-25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57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en-US" dirty="0"/>
                  <a:t> = ? 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What is a multiplexor?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Convert</a:t>
                </a:r>
                <a:r>
                  <a:rPr lang="en-US" altLang="en-US" baseline="-25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</a:rPr>
                      <m:t>(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charset="0"/>
                          </a:rPr>
                          <m:t>𝐴</m:t>
                        </m:r>
                        <m:r>
                          <a:rPr lang="en-US" altLang="en-US" i="1">
                            <a:latin typeface="Cambria Math" charset="0"/>
                          </a:rPr>
                          <m:t>∙</m:t>
                        </m:r>
                        <m:r>
                          <a:rPr lang="en-US" altLang="en-US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to sum of products</a:t>
                </a:r>
              </a:p>
              <a:p>
                <a:endParaRPr lang="en-US" altLang="en-US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0" t="-1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8883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en-US" sz="4000"/>
              <a:t>Signed Integer – Sign Magnitude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23850" y="1125538"/>
            <a:ext cx="8631238" cy="511175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Sign Magnitude</a:t>
            </a:r>
          </a:p>
          <a:p>
            <a:r>
              <a:rPr lang="en-US" altLang="en-US" sz="2400" dirty="0"/>
              <a:t>Use the most significant bit of the word to represent the sign</a:t>
            </a:r>
          </a:p>
          <a:p>
            <a:pPr lvl="1"/>
            <a:r>
              <a:rPr lang="en-US" altLang="en-US" sz="2400" dirty="0"/>
              <a:t>0 – Positive</a:t>
            </a:r>
          </a:p>
          <a:p>
            <a:pPr lvl="1"/>
            <a:r>
              <a:rPr lang="en-US" altLang="en-US" sz="2400" dirty="0"/>
              <a:t>1 – Negative</a:t>
            </a:r>
          </a:p>
          <a:p>
            <a:r>
              <a:rPr lang="en-US" altLang="en-US" sz="2400" dirty="0"/>
              <a:t>Rest of the number is encoded in magnitude part</a:t>
            </a:r>
          </a:p>
          <a:p>
            <a:r>
              <a:rPr lang="en-US" altLang="en-US" sz="2400" dirty="0"/>
              <a:t>Example</a:t>
            </a:r>
          </a:p>
          <a:p>
            <a:pPr lvl="1">
              <a:buFont typeface="Wingdings" charset="2"/>
              <a:buNone/>
            </a:pPr>
            <a:r>
              <a:rPr lang="en-US" altLang="en-US" sz="2000" dirty="0"/>
              <a:t> 	 6712</a:t>
            </a:r>
            <a:r>
              <a:rPr lang="en-US" altLang="en-US" sz="2000" baseline="-25000" dirty="0"/>
              <a:t>10</a:t>
            </a:r>
            <a:r>
              <a:rPr lang="en-US" altLang="en-US" sz="2000" dirty="0"/>
              <a:t> = 00000000 00000000 00011010 00111000</a:t>
            </a:r>
            <a:r>
              <a:rPr lang="en-US" altLang="en-US" sz="2000" baseline="-25000" dirty="0"/>
              <a:t>2</a:t>
            </a:r>
          </a:p>
          <a:p>
            <a:pPr lvl="1">
              <a:buFont typeface="Wingdings" charset="2"/>
              <a:buNone/>
            </a:pPr>
            <a:r>
              <a:rPr lang="en-US" altLang="en-US" sz="2000" dirty="0"/>
              <a:t>	-6712</a:t>
            </a:r>
            <a:r>
              <a:rPr lang="en-US" altLang="en-US" sz="2000" baseline="-25000" dirty="0"/>
              <a:t>10</a:t>
            </a:r>
            <a:r>
              <a:rPr lang="en-US" altLang="en-US" sz="2000" dirty="0"/>
              <a:t> = 10000000 00000000 00011010 00111000</a:t>
            </a:r>
            <a:r>
              <a:rPr lang="en-US" altLang="en-US" sz="2000" baseline="-25000" dirty="0"/>
              <a:t>2</a:t>
            </a:r>
          </a:p>
          <a:p>
            <a:r>
              <a:rPr lang="en-US" altLang="en-US" sz="2400" dirty="0"/>
              <a:t>Two representations of 0</a:t>
            </a:r>
          </a:p>
          <a:p>
            <a:pPr lvl="1">
              <a:buFont typeface="Wingdings" charset="2"/>
              <a:buNone/>
            </a:pPr>
            <a:r>
              <a:rPr lang="en-US" altLang="en-US" sz="2000" dirty="0"/>
              <a:t> 	 0 = 00000000 00000000 00000000 00000000</a:t>
            </a:r>
          </a:p>
          <a:p>
            <a:pPr lvl="1">
              <a:buFont typeface="Wingdings" charset="2"/>
              <a:buNone/>
            </a:pPr>
            <a:r>
              <a:rPr lang="en-US" altLang="en-US" sz="2000" dirty="0"/>
              <a:t>	-0 = 10000000 00000000 00000000 00000000</a:t>
            </a:r>
          </a:p>
          <a:p>
            <a:r>
              <a:rPr lang="en-US" altLang="en-US" sz="2400" dirty="0"/>
              <a:t>Cumbersome in Arithmetic</a:t>
            </a:r>
          </a:p>
        </p:txBody>
      </p:sp>
    </p:spTree>
    <p:extLst>
      <p:ext uri="{BB962C8B-B14F-4D97-AF65-F5344CB8AC3E}">
        <p14:creationId xmlns:p14="http://schemas.microsoft.com/office/powerpoint/2010/main" val="4275065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1’s Complement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1’s Complement</a:t>
            </a:r>
          </a:p>
          <a:p>
            <a:pPr lvl="1"/>
            <a:r>
              <a:rPr lang="en-US" altLang="en-US" sz="2400"/>
              <a:t>Negative number is stored as bit-wise complement of corresponding positive number</a:t>
            </a:r>
          </a:p>
          <a:p>
            <a:pPr lvl="1"/>
            <a:r>
              <a:rPr lang="en-US" altLang="en-US" sz="2400"/>
              <a:t>Use the most significant bit of the word to represent the sign</a:t>
            </a:r>
          </a:p>
          <a:p>
            <a:pPr lvl="2"/>
            <a:r>
              <a:rPr lang="en-US" altLang="en-US" sz="2000"/>
              <a:t>0 – Positive</a:t>
            </a:r>
          </a:p>
          <a:p>
            <a:pPr lvl="2"/>
            <a:r>
              <a:rPr lang="en-US" altLang="en-US" sz="2000"/>
              <a:t>1 – Negative</a:t>
            </a:r>
          </a:p>
          <a:p>
            <a:pPr lvl="1"/>
            <a:r>
              <a:rPr lang="en-US" altLang="en-US" sz="2400"/>
              <a:t>Example</a:t>
            </a:r>
          </a:p>
          <a:p>
            <a:pPr lvl="1">
              <a:buFont typeface="Wingdings" charset="2"/>
              <a:buNone/>
            </a:pPr>
            <a:r>
              <a:rPr lang="en-US" altLang="en-US" sz="2400"/>
              <a:t> 	 </a:t>
            </a:r>
            <a:r>
              <a:rPr lang="en-US" altLang="en-US" sz="2000"/>
              <a:t>6712</a:t>
            </a:r>
            <a:r>
              <a:rPr lang="en-US" altLang="en-US" sz="2000" baseline="-25000"/>
              <a:t>10</a:t>
            </a:r>
            <a:r>
              <a:rPr lang="en-US" altLang="en-US" sz="2000"/>
              <a:t> = 00000000 00000000 00011010 00111000</a:t>
            </a:r>
            <a:r>
              <a:rPr lang="en-US" altLang="en-US" sz="2000" baseline="-25000"/>
              <a:t>2</a:t>
            </a:r>
          </a:p>
          <a:p>
            <a:pPr lvl="1">
              <a:buFont typeface="Wingdings" charset="2"/>
              <a:buNone/>
            </a:pPr>
            <a:r>
              <a:rPr lang="en-US" altLang="en-US" sz="2000"/>
              <a:t>	-6712</a:t>
            </a:r>
            <a:r>
              <a:rPr lang="en-US" altLang="en-US" sz="2000" baseline="-25000"/>
              <a:t>10</a:t>
            </a:r>
            <a:r>
              <a:rPr lang="en-US" altLang="en-US" sz="2000"/>
              <a:t> = 11111111 11111111 11100101 11000111</a:t>
            </a:r>
            <a:r>
              <a:rPr lang="en-US" altLang="en-US" sz="2000" baseline="-25000"/>
              <a:t>2</a:t>
            </a:r>
            <a:endParaRPr lang="en-US" altLang="en-US" sz="2000"/>
          </a:p>
          <a:p>
            <a:pPr lvl="1"/>
            <a:r>
              <a:rPr lang="en-US" altLang="en-US" sz="2400"/>
              <a:t>Still two representations of zero</a:t>
            </a:r>
          </a:p>
          <a:p>
            <a:pPr lvl="1">
              <a:buFont typeface="Wingdings" charset="2"/>
              <a:buNone/>
            </a:pPr>
            <a:r>
              <a:rPr lang="en-US" altLang="en-US" sz="2400"/>
              <a:t>	 </a:t>
            </a:r>
            <a:r>
              <a:rPr lang="en-US" altLang="en-US" sz="2000"/>
              <a:t>0 = 00000000 00000000 00000000 00000000</a:t>
            </a:r>
          </a:p>
          <a:p>
            <a:pPr lvl="1">
              <a:buFont typeface="Wingdings" charset="2"/>
              <a:buNone/>
            </a:pPr>
            <a:r>
              <a:rPr lang="en-US" altLang="en-US" sz="2000"/>
              <a:t>	-0 = 11111111 11111111 11111111 11111111 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558591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2’s Complement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2’s Complement</a:t>
            </a:r>
          </a:p>
          <a:p>
            <a:pPr lvl="1"/>
            <a:r>
              <a:rPr lang="en-US" altLang="en-US"/>
              <a:t>Positive number represented in the same way as sign-magnitude and 1’s complement</a:t>
            </a:r>
          </a:p>
          <a:p>
            <a:pPr lvl="1"/>
            <a:r>
              <a:rPr lang="en-US" altLang="en-US"/>
              <a:t>Negative number obtained by taking 1’s complement of positive number and adding 1</a:t>
            </a:r>
          </a:p>
          <a:p>
            <a:pPr lvl="1">
              <a:buFont typeface="Wingdings" charset="2"/>
              <a:buNone/>
            </a:pPr>
            <a:r>
              <a:rPr lang="en-US" altLang="en-US" sz="3200"/>
              <a:t> 			 </a:t>
            </a:r>
            <a:r>
              <a:rPr lang="en-US" altLang="en-US" sz="2000"/>
              <a:t>6712</a:t>
            </a:r>
            <a:r>
              <a:rPr lang="en-US" altLang="en-US" sz="2000" baseline="-25000"/>
              <a:t>10</a:t>
            </a:r>
            <a:r>
              <a:rPr lang="en-US" altLang="en-US" sz="2000"/>
              <a:t> = 00000000 00000000 00011010 00111000</a:t>
            </a:r>
            <a:r>
              <a:rPr lang="en-US" altLang="en-US" sz="2000" baseline="-25000"/>
              <a:t>2</a:t>
            </a:r>
          </a:p>
          <a:p>
            <a:pPr lvl="1">
              <a:buFont typeface="Wingdings" charset="2"/>
              <a:buNone/>
            </a:pPr>
            <a:r>
              <a:rPr lang="en-US" altLang="en-US" sz="2000"/>
              <a:t>	1’s comp: -6712</a:t>
            </a:r>
            <a:r>
              <a:rPr lang="en-US" altLang="en-US" sz="2000" baseline="-25000"/>
              <a:t>10</a:t>
            </a:r>
            <a:r>
              <a:rPr lang="en-US" altLang="en-US" sz="2000"/>
              <a:t> = 11111111 11111111 11100101 11000111</a:t>
            </a:r>
            <a:r>
              <a:rPr lang="en-US" altLang="en-US" sz="2000" baseline="-25000"/>
              <a:t>2</a:t>
            </a:r>
            <a:endParaRPr lang="en-US" altLang="en-US" sz="2000"/>
          </a:p>
          <a:p>
            <a:pPr lvl="1">
              <a:buFont typeface="Wingdings" charset="2"/>
              <a:buNone/>
            </a:pPr>
            <a:r>
              <a:rPr lang="en-US" altLang="en-US" sz="2000"/>
              <a:t>	2’s comp: -6712</a:t>
            </a:r>
            <a:r>
              <a:rPr lang="en-US" altLang="en-US" sz="2000" baseline="-25000"/>
              <a:t>10</a:t>
            </a:r>
            <a:r>
              <a:rPr lang="en-US" altLang="en-US" sz="2000"/>
              <a:t> = 11111111 11111111 11100101 11001000</a:t>
            </a:r>
            <a:r>
              <a:rPr lang="en-US" altLang="en-US" sz="2000" baseline="-25000"/>
              <a:t>2</a:t>
            </a:r>
            <a:endParaRPr lang="en-US" altLang="en-US" sz="2000"/>
          </a:p>
          <a:p>
            <a:pPr lvl="1"/>
            <a:r>
              <a:rPr lang="en-US" altLang="en-US"/>
              <a:t>One version of 0</a:t>
            </a:r>
          </a:p>
          <a:p>
            <a:pPr lvl="1"/>
            <a:r>
              <a:rPr lang="en-US" altLang="en-US"/>
              <a:t>Convenient in arithmetic </a:t>
            </a:r>
          </a:p>
        </p:txBody>
      </p:sp>
    </p:spTree>
    <p:extLst>
      <p:ext uri="{BB962C8B-B14F-4D97-AF65-F5344CB8AC3E}">
        <p14:creationId xmlns:p14="http://schemas.microsoft.com/office/powerpoint/2010/main" val="2730745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9" descr="f03-0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221163"/>
            <a:ext cx="693896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Integer Addition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631238" cy="2232025"/>
          </a:xfrm>
        </p:spPr>
        <p:txBody>
          <a:bodyPr/>
          <a:lstStyle/>
          <a:p>
            <a:r>
              <a:rPr lang="en-US" altLang="en-US"/>
              <a:t>Example: 7 + 6</a:t>
            </a:r>
          </a:p>
          <a:p>
            <a:pPr>
              <a:buFont typeface="Wingdings" charset="2"/>
              <a:buNone/>
            </a:pPr>
            <a:r>
              <a:rPr lang="en-AU" altLang="en-US"/>
              <a:t>		</a:t>
            </a:r>
            <a:r>
              <a:rPr lang="en-AU" altLang="en-US" sz="2800"/>
              <a:t>00000000 00000000 00000000 00000111</a:t>
            </a:r>
          </a:p>
          <a:p>
            <a:pPr>
              <a:buFont typeface="Wingdings" charset="2"/>
              <a:buNone/>
            </a:pPr>
            <a:r>
              <a:rPr lang="en-AU" altLang="en-US" sz="2800"/>
              <a:t>	+	00000000 00000000 00000000 00000110</a:t>
            </a:r>
          </a:p>
          <a:p>
            <a:pPr>
              <a:buFont typeface="Wingdings" charset="2"/>
              <a:buNone/>
            </a:pPr>
            <a:r>
              <a:rPr lang="en-AU" altLang="en-US" sz="2800"/>
              <a:t>		00000000 00000000 00000000 00001101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 rot="5400000">
            <a:off x="7369969" y="1407319"/>
            <a:ext cx="318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solidFill>
                  <a:schemeClr val="folHlink"/>
                </a:solidFill>
              </a:rPr>
              <a:t>§3.2 Addition and Subtraction</a:t>
            </a:r>
          </a:p>
        </p:txBody>
      </p:sp>
      <p:cxnSp>
        <p:nvCxnSpPr>
          <p:cNvPr id="12294" name="Straight Connector 8"/>
          <p:cNvCxnSpPr>
            <a:cxnSpLocks noChangeShapeType="1"/>
          </p:cNvCxnSpPr>
          <p:nvPr/>
        </p:nvCxnSpPr>
        <p:spPr bwMode="auto">
          <a:xfrm>
            <a:off x="539750" y="2830513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85721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Integer Subtraction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Subtraction is actually an addition</a:t>
            </a:r>
          </a:p>
          <a:p>
            <a:r>
              <a:rPr lang="en-US" altLang="en-US" dirty="0"/>
              <a:t>Example: 7 – 6 = 7 + (-6)</a:t>
            </a:r>
          </a:p>
          <a:p>
            <a:r>
              <a:rPr lang="en-US" altLang="en-US" dirty="0"/>
              <a:t>2’s complement</a:t>
            </a:r>
          </a:p>
          <a:p>
            <a:pPr>
              <a:buClr>
                <a:srgbClr val="ECEAAC"/>
              </a:buClr>
              <a:buFont typeface="Wingdings" charset="2"/>
              <a:buNone/>
            </a:pPr>
            <a:r>
              <a:rPr lang="en-AU" altLang="en-US" sz="2800" dirty="0">
                <a:solidFill>
                  <a:srgbClr val="000000"/>
                </a:solidFill>
              </a:rPr>
              <a:t>		00000000 00000000 00000000 00000111</a:t>
            </a:r>
          </a:p>
          <a:p>
            <a:pPr>
              <a:buClr>
                <a:srgbClr val="ECEAAC"/>
              </a:buClr>
              <a:buFont typeface="Wingdings" charset="2"/>
              <a:buNone/>
            </a:pPr>
            <a:r>
              <a:rPr lang="en-AU" altLang="en-US" sz="2800" dirty="0">
                <a:solidFill>
                  <a:srgbClr val="000000"/>
                </a:solidFill>
              </a:rPr>
              <a:t>	+	11111111 11111111 11111111 11111010</a:t>
            </a:r>
          </a:p>
          <a:p>
            <a:pPr>
              <a:buClr>
                <a:srgbClr val="ECEAAC"/>
              </a:buClr>
              <a:buFont typeface="Wingdings" charset="2"/>
              <a:buNone/>
            </a:pPr>
            <a:r>
              <a:rPr lang="en-AU" altLang="en-US" sz="2800" dirty="0">
                <a:solidFill>
                  <a:srgbClr val="000000"/>
                </a:solidFill>
              </a:rPr>
              <a:t>		00000000 00000000 00000000 00000001</a:t>
            </a:r>
          </a:p>
          <a:p>
            <a:pPr>
              <a:buFont typeface="Wingdings" charset="2"/>
              <a:buNone/>
            </a:pPr>
            <a:endParaRPr lang="en-US" altLang="en-US" dirty="0"/>
          </a:p>
        </p:txBody>
      </p:sp>
      <p:cxnSp>
        <p:nvCxnSpPr>
          <p:cNvPr id="13316" name="Straight Connector 3"/>
          <p:cNvCxnSpPr>
            <a:cxnSpLocks noChangeShapeType="1"/>
          </p:cNvCxnSpPr>
          <p:nvPr/>
        </p:nvCxnSpPr>
        <p:spPr bwMode="auto">
          <a:xfrm>
            <a:off x="539750" y="38608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27898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Overflow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Overflow if result out of range</a:t>
            </a:r>
          </a:p>
          <a:p>
            <a:pPr lvl="1" eaLnBrk="1" hangingPunct="1"/>
            <a:r>
              <a:rPr lang="en-US" altLang="en-US" sz="2400" dirty="0"/>
              <a:t>Adding +value and –value operands, no overflow</a:t>
            </a:r>
          </a:p>
          <a:p>
            <a:pPr lvl="1" eaLnBrk="1" hangingPunct="1"/>
            <a:r>
              <a:rPr lang="en-US" altLang="en-US" sz="2400" dirty="0"/>
              <a:t>Adding two +value operands</a:t>
            </a:r>
          </a:p>
          <a:p>
            <a:pPr lvl="2" eaLnBrk="1" hangingPunct="1"/>
            <a:r>
              <a:rPr lang="en-US" altLang="en-US" sz="2000" dirty="0"/>
              <a:t>Overflow if result sign is -</a:t>
            </a:r>
          </a:p>
          <a:p>
            <a:pPr lvl="1" eaLnBrk="1" hangingPunct="1"/>
            <a:r>
              <a:rPr lang="en-US" altLang="en-US" sz="2400" dirty="0"/>
              <a:t>Adding two –value operands</a:t>
            </a:r>
          </a:p>
          <a:p>
            <a:pPr lvl="2" eaLnBrk="1" hangingPunct="1"/>
            <a:r>
              <a:rPr lang="en-US" altLang="en-US" sz="2000" dirty="0"/>
              <a:t>Overflow if result sign is +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3384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Logic Unit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Arithmetic Logic Unit (ALU)</a:t>
            </a:r>
          </a:p>
          <a:p>
            <a:pPr lvl="1"/>
            <a:r>
              <a:rPr lang="en-US" altLang="en-US"/>
              <a:t>Heart of a CPU</a:t>
            </a:r>
          </a:p>
          <a:p>
            <a:pPr lvl="1"/>
            <a:r>
              <a:rPr lang="en-US" altLang="en-US"/>
              <a:t>Operations</a:t>
            </a:r>
          </a:p>
          <a:p>
            <a:pPr lvl="2"/>
            <a:r>
              <a:rPr lang="en-US" altLang="en-US"/>
              <a:t>Arithmetic operations</a:t>
            </a:r>
          </a:p>
          <a:p>
            <a:pPr lvl="3"/>
            <a:r>
              <a:rPr lang="en-US" altLang="en-US"/>
              <a:t>Addition</a:t>
            </a:r>
          </a:p>
          <a:p>
            <a:pPr lvl="3"/>
            <a:r>
              <a:rPr lang="en-US" altLang="en-US"/>
              <a:t>Subtraction</a:t>
            </a:r>
          </a:p>
          <a:p>
            <a:pPr lvl="2"/>
            <a:r>
              <a:rPr lang="en-US" altLang="en-US"/>
              <a:t>Logical operations</a:t>
            </a:r>
          </a:p>
          <a:p>
            <a:pPr lvl="3"/>
            <a:r>
              <a:rPr lang="en-US" altLang="en-US"/>
              <a:t>NOT</a:t>
            </a:r>
          </a:p>
          <a:p>
            <a:pPr lvl="3"/>
            <a:r>
              <a:rPr lang="en-US" altLang="en-US"/>
              <a:t>AND</a:t>
            </a:r>
          </a:p>
          <a:p>
            <a:pPr lvl="3"/>
            <a:r>
              <a:rPr lang="en-US" altLang="en-US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57200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Programmable Logic Array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Programmable Logic Array (PLA)</a:t>
            </a:r>
          </a:p>
          <a:p>
            <a:pPr lvl="1"/>
            <a:r>
              <a:rPr lang="en-US" altLang="en-US"/>
              <a:t>Two stages of logic</a:t>
            </a:r>
          </a:p>
          <a:p>
            <a:pPr lvl="2"/>
            <a:r>
              <a:rPr lang="en-US" altLang="en-US"/>
              <a:t>An array of AND gates (product terms)</a:t>
            </a:r>
          </a:p>
          <a:p>
            <a:pPr lvl="2"/>
            <a:r>
              <a:rPr lang="en-US" altLang="en-US"/>
              <a:t>An array of OR gates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3076575"/>
            <a:ext cx="47720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61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PLA 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Considering the following table, implement the PLA for D, E, F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924175"/>
            <a:ext cx="69913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97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PLA Representation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125538"/>
            <a:ext cx="76771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54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PLA Representation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4768850" cy="5111750"/>
          </a:xfrm>
        </p:spPr>
        <p:txBody>
          <a:bodyPr/>
          <a:lstStyle/>
          <a:p>
            <a:r>
              <a:rPr lang="en-US" altLang="en-US"/>
              <a:t>Dot in the AND plane</a:t>
            </a:r>
          </a:p>
          <a:p>
            <a:pPr lvl="1"/>
            <a:r>
              <a:rPr lang="en-US" altLang="en-US"/>
              <a:t>Input, or its inverse, occurs in the product term</a:t>
            </a:r>
          </a:p>
          <a:p>
            <a:r>
              <a:rPr lang="en-US" altLang="en-US"/>
              <a:t>Dot in the OR plane</a:t>
            </a:r>
          </a:p>
          <a:p>
            <a:pPr lvl="1"/>
            <a:r>
              <a:rPr lang="en-US" altLang="en-US"/>
              <a:t>Corresponding product term appears in the corresponding output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88840"/>
            <a:ext cx="4078498" cy="344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38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 Only Memory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95288" y="981075"/>
            <a:ext cx="8748712" cy="5111750"/>
          </a:xfrm>
        </p:spPr>
        <p:txBody>
          <a:bodyPr/>
          <a:lstStyle/>
          <a:p>
            <a:r>
              <a:rPr lang="en-US" altLang="en-US" sz="2800"/>
              <a:t>Read Only Memory (ROM)</a:t>
            </a:r>
          </a:p>
          <a:p>
            <a:pPr lvl="1"/>
            <a:r>
              <a:rPr lang="en-US" altLang="en-US" sz="2400"/>
              <a:t>Has a set of locations that can be read</a:t>
            </a:r>
          </a:p>
          <a:p>
            <a:pPr lvl="1"/>
            <a:r>
              <a:rPr lang="en-US" altLang="en-US" sz="2400"/>
              <a:t>Contents of these locations are fixed</a:t>
            </a:r>
          </a:p>
          <a:p>
            <a:r>
              <a:rPr lang="en-US" altLang="en-US" sz="2800"/>
              <a:t>Programmable ROM (PROM)</a:t>
            </a:r>
          </a:p>
          <a:p>
            <a:pPr lvl="1"/>
            <a:r>
              <a:rPr lang="en-US" altLang="en-US" sz="2400"/>
              <a:t>Can be burnt using a device called a “ROM programmer”</a:t>
            </a:r>
          </a:p>
          <a:p>
            <a:r>
              <a:rPr lang="en-US" altLang="en-US" sz="2800"/>
              <a:t>Erasable Programmable Read Only Memory (EPROM)</a:t>
            </a:r>
          </a:p>
          <a:p>
            <a:pPr lvl="1"/>
            <a:r>
              <a:rPr lang="en-US" altLang="en-US" sz="2400"/>
              <a:t>Data in the ROM can be deleted under ultra-violet rays</a:t>
            </a:r>
          </a:p>
          <a:p>
            <a:r>
              <a:rPr lang="en-US" altLang="en-US" sz="2800"/>
              <a:t>EEPROM (Electrically Erasable Read Only Memory)</a:t>
            </a:r>
          </a:p>
          <a:p>
            <a:pPr lvl="1"/>
            <a:r>
              <a:rPr lang="en-US" altLang="en-US" sz="2400"/>
              <a:t>Data in the ROM can be erased by a simple electric current</a:t>
            </a:r>
          </a:p>
        </p:txBody>
      </p:sp>
    </p:spTree>
    <p:extLst>
      <p:ext uri="{BB962C8B-B14F-4D97-AF65-F5344CB8AC3E}">
        <p14:creationId xmlns:p14="http://schemas.microsoft.com/office/powerpoint/2010/main" val="142934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Height</a:t>
            </a:r>
          </a:p>
          <a:p>
            <a:pPr lvl="1"/>
            <a:r>
              <a:rPr lang="en-US" altLang="en-US"/>
              <a:t>m inputs</a:t>
            </a:r>
          </a:p>
          <a:p>
            <a:pPr lvl="1"/>
            <a:r>
              <a:rPr lang="en-US" altLang="en-US"/>
              <a:t>2</a:t>
            </a:r>
            <a:r>
              <a:rPr lang="en-US" altLang="en-US" baseline="30000"/>
              <a:t>m</a:t>
            </a:r>
            <a:r>
              <a:rPr lang="en-US" altLang="en-US"/>
              <a:t> addressable entries (input lines)</a:t>
            </a:r>
          </a:p>
          <a:p>
            <a:r>
              <a:rPr lang="en-US" altLang="en-US"/>
              <a:t>Width</a:t>
            </a:r>
          </a:p>
          <a:p>
            <a:pPr lvl="1"/>
            <a:r>
              <a:rPr lang="en-US" altLang="en-US"/>
              <a:t>n outputs (functions)</a:t>
            </a:r>
          </a:p>
          <a:p>
            <a:pPr lvl="1"/>
            <a:r>
              <a:rPr lang="en-US" altLang="en-US"/>
              <a:t>2</a:t>
            </a:r>
            <a:r>
              <a:rPr lang="en-US" altLang="en-US" baseline="30000"/>
              <a:t>n</a:t>
            </a:r>
            <a:r>
              <a:rPr lang="en-US" altLang="en-US"/>
              <a:t> output bits</a:t>
            </a:r>
          </a:p>
          <a:p>
            <a:r>
              <a:rPr lang="en-US" altLang="en-US"/>
              <a:t>mxn is the shape of the ROM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8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ROMs and PLAs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39750" y="1054100"/>
            <a:ext cx="8270875" cy="5111750"/>
          </a:xfrm>
        </p:spPr>
        <p:txBody>
          <a:bodyPr/>
          <a:lstStyle/>
          <a:p>
            <a:r>
              <a:rPr lang="en-US" altLang="en-US" sz="2400" dirty="0"/>
              <a:t>PLA is partially decoded</a:t>
            </a:r>
          </a:p>
          <a:p>
            <a:r>
              <a:rPr lang="en-US" altLang="en-US" sz="2400" dirty="0"/>
              <a:t>ROM is fully decoded</a:t>
            </a:r>
          </a:p>
          <a:p>
            <a:pPr lvl="1"/>
            <a:r>
              <a:rPr lang="en-US" altLang="en-US" sz="2000" dirty="0"/>
              <a:t>Contains a full output word for every possible input combination</a:t>
            </a:r>
          </a:p>
          <a:p>
            <a:pPr lvl="1"/>
            <a:r>
              <a:rPr lang="en-US" altLang="en-US" sz="2000" dirty="0"/>
              <a:t>Always contain at least as many entries as the PLA</a:t>
            </a:r>
          </a:p>
          <a:p>
            <a:pPr lvl="1"/>
            <a:endParaRPr lang="en-US" altLang="en-US" sz="2000" dirty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86100"/>
            <a:ext cx="3960813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2160588" y="6356350"/>
            <a:ext cx="15414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PLA (7 entries)</a:t>
            </a:r>
          </a:p>
        </p:txBody>
      </p:sp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5657850" y="6338888"/>
            <a:ext cx="27193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ROM (8 entries – 1 unused)</a:t>
            </a:r>
          </a:p>
        </p:txBody>
      </p:sp>
      <p:pic>
        <p:nvPicPr>
          <p:cNvPr id="204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3086100"/>
            <a:ext cx="3952875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590611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12692</TotalTime>
  <Words>1798</Words>
  <Application>Microsoft Macintosh PowerPoint</Application>
  <PresentationFormat>On-screen Show (4:3)</PresentationFormat>
  <Paragraphs>318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Black</vt:lpstr>
      <vt:lpstr>Cambria Math</vt:lpstr>
      <vt:lpstr>Corbel</vt:lpstr>
      <vt:lpstr>Mangal</vt:lpstr>
      <vt:lpstr>Times New Roman</vt:lpstr>
      <vt:lpstr>Wingdings</vt:lpstr>
      <vt:lpstr>2_Blends</vt:lpstr>
      <vt:lpstr>Combinational Logic (B.3)</vt:lpstr>
      <vt:lpstr>Review</vt:lpstr>
      <vt:lpstr>Programmable Logic Array</vt:lpstr>
      <vt:lpstr>PLA Example</vt:lpstr>
      <vt:lpstr>PLA Representation</vt:lpstr>
      <vt:lpstr>Another PLA Representation</vt:lpstr>
      <vt:lpstr>Read Only Memory</vt:lpstr>
      <vt:lpstr>ROM</vt:lpstr>
      <vt:lpstr>ROMs and PLAs</vt:lpstr>
      <vt:lpstr>Don’t Care</vt:lpstr>
      <vt:lpstr>Example of Don’t Cares</vt:lpstr>
      <vt:lpstr>Example of Don’t Cares</vt:lpstr>
      <vt:lpstr>Array of Logic Elements</vt:lpstr>
      <vt:lpstr>A simple Arithmetic Logic Unit (B.5)</vt:lpstr>
      <vt:lpstr>Bit, Byte, and Word</vt:lpstr>
      <vt:lpstr>Most Significant Bit and Least Significant Bit</vt:lpstr>
      <vt:lpstr>Endianness</vt:lpstr>
      <vt:lpstr>Binary Representation of Integers</vt:lpstr>
      <vt:lpstr>Unsigned Integers</vt:lpstr>
      <vt:lpstr>Signed Integer – Sign Magnitude</vt:lpstr>
      <vt:lpstr>1’s Complement</vt:lpstr>
      <vt:lpstr>2’s Complement</vt:lpstr>
      <vt:lpstr>Integer Addition</vt:lpstr>
      <vt:lpstr>Integer Subtraction</vt:lpstr>
      <vt:lpstr>Overflow</vt:lpstr>
      <vt:lpstr>Arithmetic Logic Unit</vt:lpstr>
    </vt:vector>
  </TitlesOfParts>
  <Company>Ashenden Designs Pty Ltd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358</cp:revision>
  <dcterms:created xsi:type="dcterms:W3CDTF">2001-07-25T06:45:25Z</dcterms:created>
  <dcterms:modified xsi:type="dcterms:W3CDTF">2018-08-31T22:34:51Z</dcterms:modified>
</cp:coreProperties>
</file>