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1" r:id="rId1"/>
  </p:sldMasterIdLst>
  <p:notesMasterIdLst>
    <p:notesMasterId r:id="rId23"/>
  </p:notesMasterIdLst>
  <p:handoutMasterIdLst>
    <p:handoutMasterId r:id="rId24"/>
  </p:handoutMasterIdLst>
  <p:sldIdLst>
    <p:sldId id="330" r:id="rId2"/>
    <p:sldId id="452" r:id="rId3"/>
    <p:sldId id="453" r:id="rId4"/>
    <p:sldId id="454" r:id="rId5"/>
    <p:sldId id="455" r:id="rId6"/>
    <p:sldId id="456" r:id="rId7"/>
    <p:sldId id="457" r:id="rId8"/>
    <p:sldId id="458" r:id="rId9"/>
    <p:sldId id="459" r:id="rId10"/>
    <p:sldId id="460" r:id="rId11"/>
    <p:sldId id="461" r:id="rId12"/>
    <p:sldId id="462" r:id="rId13"/>
    <p:sldId id="463" r:id="rId14"/>
    <p:sldId id="464" r:id="rId15"/>
    <p:sldId id="465" r:id="rId16"/>
    <p:sldId id="466" r:id="rId17"/>
    <p:sldId id="467" r:id="rId18"/>
    <p:sldId id="468" r:id="rId19"/>
    <p:sldId id="469" r:id="rId20"/>
    <p:sldId id="470" r:id="rId21"/>
    <p:sldId id="545" r:id="rId22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B50B"/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74" autoAdjust="0"/>
    <p:restoredTop sz="70595" autoAdjust="0"/>
  </p:normalViewPr>
  <p:slideViewPr>
    <p:cSldViewPr>
      <p:cViewPr varScale="1">
        <p:scale>
          <a:sx n="111" d="100"/>
          <a:sy n="111" d="100"/>
        </p:scale>
        <p:origin x="358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68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267C8BCC-0447-4745-94ED-378CE8635A27}" type="datetime4">
              <a:rPr lang="en-US"/>
              <a:pPr>
                <a:defRPr/>
              </a:pPr>
              <a:t>November 3, 2017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5CFEC518-7844-2143-A566-18651CAB58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97CC6111-B6E0-AF42-811D-9B96DE72BDAA}" type="datetime4">
              <a:rPr lang="en-US"/>
              <a:pPr>
                <a:defRPr/>
              </a:pPr>
              <a:t>November 3, 2017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F08FD2BB-A72E-D242-B9C0-C256E65997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Morgan Kaufmann Publishers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November 3,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1 — Computer Abstractions and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793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203161F-A0B8-E743-855D-9393403B4436}" type="datetime3">
              <a:rPr lang="en-AU" altLang="en-US" sz="1300">
                <a:latin typeface="Times New Roman" charset="0"/>
              </a:rPr>
              <a:pPr/>
              <a:t>3 November,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007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2007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7386E34-4F2D-694F-A504-CE830E90FC09}" type="slidenum">
              <a:rPr lang="en-AU" altLang="en-US" sz="1300">
                <a:latin typeface="Times New Roman" charset="0"/>
              </a:rPr>
              <a:pPr/>
              <a:t>10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007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Anyone see a bug here?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231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B2D757A-B161-5747-88CE-7C21251B4F73}" type="datetime3">
              <a:rPr lang="en-AU" altLang="en-US" sz="1300">
                <a:latin typeface="Times New Roman" charset="0"/>
              </a:rPr>
              <a:pPr/>
              <a:t>3 November,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017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2017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192AF83-93D0-4341-82DB-EF23A48606EE}" type="slidenum">
              <a:rPr lang="en-AU" altLang="en-US" sz="1300">
                <a:latin typeface="Times New Roman" charset="0"/>
              </a:rPr>
              <a:pPr/>
              <a:t>11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017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98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40B2648-CFE7-8B40-8EA1-396A420F3B92}" type="datetime3">
              <a:rPr lang="en-AU" altLang="en-US" sz="1300">
                <a:latin typeface="Times New Roman" charset="0"/>
              </a:rPr>
              <a:pPr/>
              <a:t>3 November,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027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2027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A25E34-B366-7641-9380-F6E7557DB39C}" type="slidenum">
              <a:rPr lang="en-AU" altLang="en-US" sz="1300">
                <a:latin typeface="Times New Roman" charset="0"/>
              </a:rPr>
              <a:pPr/>
              <a:t>12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027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350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0A8BBA4-F253-D144-9269-E48897790CE7}" type="datetime3">
              <a:rPr lang="en-AU" altLang="en-US" sz="1300">
                <a:latin typeface="Times New Roman" charset="0"/>
              </a:rPr>
              <a:pPr/>
              <a:t>3 November,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037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2037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D20ACE1-5B10-E54F-B8C6-E899236061C2}" type="slidenum">
              <a:rPr lang="en-AU" altLang="en-US" sz="1300">
                <a:latin typeface="Times New Roman" charset="0"/>
              </a:rPr>
              <a:pPr/>
              <a:t>13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037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7598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38598C0-C2E8-1E48-A6EA-43767F3DCF4F}" type="datetime3">
              <a:rPr lang="en-AU" altLang="en-US" sz="1300">
                <a:latin typeface="Times New Roman" charset="0"/>
              </a:rPr>
              <a:pPr/>
              <a:t>3 November,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048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2048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9FA27DC-7E53-7143-9BB1-FEA3B7EA07C3}" type="slidenum">
              <a:rPr lang="en-AU" altLang="en-US" sz="1300">
                <a:latin typeface="Times New Roman" charset="0"/>
              </a:rPr>
              <a:pPr/>
              <a:t>14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048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9026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2EA4F0C-3053-044D-A08F-8F2E0C3250FC}" type="datetime3">
              <a:rPr lang="en-AU" altLang="en-US" sz="1300">
                <a:latin typeface="Times New Roman" charset="0"/>
              </a:rPr>
              <a:pPr/>
              <a:t>3 November,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058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2058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70072FA-62AF-1D4E-92F0-945A1CAE19A4}" type="slidenum">
              <a:rPr lang="en-AU" altLang="en-US" sz="1300">
                <a:latin typeface="Times New Roman" charset="0"/>
              </a:rPr>
              <a:pPr/>
              <a:t>15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058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There are two bugs in the shading of this diagram</a:t>
            </a:r>
            <a:r>
              <a:rPr lang="mr-IN" altLang="en-US" dirty="0" smtClean="0">
                <a:latin typeface="Times New Roman" charset="0"/>
              </a:rPr>
              <a:t>…</a:t>
            </a:r>
            <a:r>
              <a:rPr lang="en-US" altLang="en-US" dirty="0" smtClean="0">
                <a:latin typeface="Times New Roman" charset="0"/>
              </a:rPr>
              <a:t>what are they?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507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4240818-1AC2-4242-BCE2-C8059B282D18}" type="datetime3">
              <a:rPr lang="en-AU" altLang="en-US" sz="1300">
                <a:latin typeface="Times New Roman" charset="0"/>
              </a:rPr>
              <a:pPr/>
              <a:t>3 November,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068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2068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744F9A5-4675-C446-8F73-0436A03243CA}" type="slidenum">
              <a:rPr lang="en-AU" altLang="en-US" sz="1300">
                <a:latin typeface="Times New Roman" charset="0"/>
              </a:rPr>
              <a:pPr/>
              <a:t>16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068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Can take a vertical “cross cut” to get a more detailed look at any given clock cycle</a:t>
            </a:r>
            <a:r>
              <a:rPr lang="mr-IN" altLang="en-US" dirty="0" smtClean="0">
                <a:latin typeface="Times New Roman" charset="0"/>
              </a:rPr>
              <a:t>…</a:t>
            </a:r>
            <a:endParaRPr lang="en-US" altLang="en-US" dirty="0" smtClean="0">
              <a:latin typeface="Times New Roman" charset="0"/>
            </a:endParaRPr>
          </a:p>
          <a:p>
            <a:r>
              <a:rPr lang="en-US" altLang="en-US" dirty="0" smtClean="0">
                <a:latin typeface="Times New Roman" charset="0"/>
              </a:rPr>
              <a:t>For example, take cycle 5 here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4462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C1E03A0-A5F7-7C44-AED1-5FDC3A297869}" type="datetime3">
              <a:rPr lang="en-AU" altLang="en-US" sz="1300">
                <a:latin typeface="Times New Roman" charset="0"/>
              </a:rPr>
              <a:pPr/>
              <a:t>3 November,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078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2078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9F31AE9-50EB-9F4C-9DBF-1F3A78E678D1}" type="slidenum">
              <a:rPr lang="en-AU" altLang="en-US" sz="1300">
                <a:latin typeface="Times New Roman" charset="0"/>
              </a:rPr>
              <a:pPr/>
              <a:t>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078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Here’s where we get to really bring everything together in our heads at once</a:t>
            </a:r>
            <a:r>
              <a:rPr lang="mr-IN" altLang="en-US" dirty="0" smtClean="0">
                <a:latin typeface="Times New Roman" charset="0"/>
              </a:rPr>
              <a:t>…</a:t>
            </a:r>
            <a:endParaRPr lang="en-US" altLang="en-US" dirty="0" smtClean="0">
              <a:latin typeface="Times New Roman" charset="0"/>
            </a:endParaRPr>
          </a:p>
          <a:p>
            <a:endParaRPr lang="en-US" altLang="en-US" dirty="0" smtClean="0">
              <a:latin typeface="Times New Roman" charset="0"/>
            </a:endParaRPr>
          </a:p>
          <a:p>
            <a:r>
              <a:rPr lang="en-US" altLang="en-US" dirty="0" smtClean="0">
                <a:latin typeface="Times New Roman" charset="0"/>
              </a:rPr>
              <a:t>Now let’s go back to talking about the control signals</a:t>
            </a:r>
            <a:r>
              <a:rPr lang="mr-IN" altLang="en-US" dirty="0" smtClean="0">
                <a:latin typeface="Times New Roman" charset="0"/>
              </a:rPr>
              <a:t>…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3747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5FED74C-4A0A-2D4C-8310-C8F6A4447CDC}" type="datetime3">
              <a:rPr lang="en-AU" altLang="en-US" sz="1300">
                <a:latin typeface="Times New Roman" charset="0"/>
              </a:rPr>
              <a:pPr/>
              <a:t>3 November,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089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2089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CA1B586-A625-1143-BBFC-ECDFAC24F468}" type="slidenum">
              <a:rPr lang="en-AU" altLang="en-US" sz="1300">
                <a:latin typeface="Times New Roman" charset="0"/>
              </a:rPr>
              <a:pPr/>
              <a:t>18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089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9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Control has the same kind</a:t>
            </a:r>
            <a:r>
              <a:rPr lang="en-US" altLang="en-US" baseline="0" dirty="0" smtClean="0">
                <a:latin typeface="Times New Roman" charset="0"/>
              </a:rPr>
              <a:t> of synchronization issues as the data path, so we should also include them in the pipeline registers.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609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3044611-7F20-D545-A1F5-217F417F7BB7}" type="datetime3">
              <a:rPr lang="en-AU" altLang="en-US" sz="1300">
                <a:latin typeface="Times New Roman" charset="0"/>
              </a:rPr>
              <a:pPr/>
              <a:t>3 November,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099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2099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6765FAE-CA24-C041-A3DA-5B367815A9CD}" type="slidenum">
              <a:rPr lang="en-AU" altLang="en-US" sz="1300">
                <a:latin typeface="Times New Roman" charset="0"/>
              </a:rPr>
              <a:pPr/>
              <a:t>19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099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Basically,</a:t>
            </a:r>
            <a:r>
              <a:rPr lang="en-US" altLang="en-US" baseline="0" dirty="0" smtClean="0">
                <a:latin typeface="Times New Roman" charset="0"/>
              </a:rPr>
              <a:t> save the multiplexor choices for a future stage (plus </a:t>
            </a:r>
            <a:r>
              <a:rPr lang="en-US" altLang="en-US" baseline="0" dirty="0" err="1" smtClean="0">
                <a:latin typeface="Times New Roman" charset="0"/>
              </a:rPr>
              <a:t>ALUop</a:t>
            </a:r>
            <a:r>
              <a:rPr lang="mr-IN" altLang="en-US" baseline="0" dirty="0" smtClean="0">
                <a:latin typeface="Times New Roman" charset="0"/>
              </a:rPr>
              <a:t>…</a:t>
            </a:r>
            <a:r>
              <a:rPr lang="en-US" altLang="en-US" baseline="0" dirty="0" smtClean="0">
                <a:latin typeface="Times New Roman" charset="0"/>
              </a:rPr>
              <a:t>)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812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A03B9BB-4D7B-9743-AB10-4CEB6CC0C07A}" type="datetime3">
              <a:rPr lang="en-AU" altLang="en-US" sz="1300">
                <a:latin typeface="Times New Roman" charset="0"/>
              </a:rPr>
              <a:pPr/>
              <a:t>3 November,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925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925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06DABC6-0806-E444-A4C2-89DBEB32AAA0}" type="slidenum">
              <a:rPr lang="en-AU" altLang="en-US" sz="1300">
                <a:latin typeface="Times New Roman" charset="0"/>
              </a:rPr>
              <a:pPr/>
              <a:t>2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925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Examples on p. 285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4607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AFE0F0E-D72D-4044-830B-9D4D1892D8BC}" type="datetime3">
              <a:rPr lang="en-AU" altLang="en-US" sz="1300">
                <a:latin typeface="Times New Roman" charset="0"/>
              </a:rPr>
              <a:pPr/>
              <a:t>3 November,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109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2109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F686982-A4F6-9847-9477-09BF997F5203}" type="slidenum">
              <a:rPr lang="en-AU" altLang="en-US" sz="1300">
                <a:latin typeface="Times New Roman" charset="0"/>
              </a:rPr>
              <a:pPr/>
              <a:t>20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2109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4262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time for the fun details </a:t>
            </a:r>
            <a:r>
              <a:rPr lang="en-US" dirty="0" smtClean="0">
                <a:sym typeface="Wingdings"/>
              </a:rPr>
              <a:t>:(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Morgan Kaufmann Publishers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November 3,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1 — Computer Abstractions and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2053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C7BF7EC-A853-AF47-8128-7D14691AE1AB}" type="datetime3">
              <a:rPr lang="en-AU" altLang="en-US" sz="1300">
                <a:latin typeface="Times New Roman" charset="0"/>
              </a:rPr>
              <a:pPr/>
              <a:t>3 November,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935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935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07F32C0-BC33-274A-83C9-29C757732337}" type="slidenum">
              <a:rPr lang="en-AU" altLang="en-US" sz="1300">
                <a:latin typeface="Times New Roman" charset="0"/>
              </a:rPr>
              <a:pPr/>
              <a:t>3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935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Not</a:t>
            </a:r>
            <a:r>
              <a:rPr lang="en-US" altLang="en-US" baseline="0" dirty="0" smtClean="0">
                <a:latin typeface="Times New Roman" charset="0"/>
              </a:rPr>
              <a:t> only data hazards (WB) and control hazards (branch MEM), also just synchronization: time it takes to go down a wire vs. through the register file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991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17E7EFF-008E-4148-B3B9-12EA3DC05508}" type="datetime3">
              <a:rPr lang="en-AU" altLang="en-US" sz="1300">
                <a:latin typeface="Times New Roman" charset="0"/>
              </a:rPr>
              <a:pPr/>
              <a:t>3 November,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945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945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DE50EE6-5DCA-A842-96F8-7BF37D2F5064}" type="slidenum">
              <a:rPr lang="en-AU" altLang="en-US" sz="1300">
                <a:latin typeface="Times New Roman" charset="0"/>
              </a:rPr>
              <a:pPr/>
              <a:t>4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945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244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2BE14B2-6DC9-1643-9E18-FA270DEA0F6F}" type="datetime3">
              <a:rPr lang="en-AU" altLang="en-US" sz="1300">
                <a:latin typeface="Times New Roman" charset="0"/>
              </a:rPr>
              <a:pPr/>
              <a:t>3 November,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955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955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E9BCC1B-46A9-2047-8079-37DD00820888}" type="slidenum">
              <a:rPr lang="en-AU" altLang="en-US" sz="1300">
                <a:latin typeface="Times New Roman" charset="0"/>
              </a:rPr>
              <a:pPr/>
              <a:t>5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955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294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B8690B4-0DF2-F94E-8746-E77869D97368}" type="datetime3">
              <a:rPr lang="en-AU" altLang="en-US" sz="1300">
                <a:latin typeface="Times New Roman" charset="0"/>
              </a:rPr>
              <a:pPr/>
              <a:t>3 November,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966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966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D11FF5D-C5BE-3149-A3FD-0EC01826140F}" type="slidenum">
              <a:rPr lang="en-AU" altLang="en-US" sz="1300">
                <a:latin typeface="Times New Roman" charset="0"/>
              </a:rPr>
              <a:pPr/>
              <a:t>6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966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10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B47DC6F-CCDD-7E4A-9597-0DC3DC8FD680}" type="datetime3">
              <a:rPr lang="en-AU" altLang="en-US" sz="1300">
                <a:latin typeface="Times New Roman" charset="0"/>
              </a:rPr>
              <a:pPr/>
              <a:t>3 November,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976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976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44D4B0B-901D-4F4F-B8CB-731173055BAE}" type="slidenum">
              <a:rPr lang="en-AU" altLang="en-US" sz="1300">
                <a:latin typeface="Times New Roman" charset="0"/>
              </a:rPr>
              <a:pPr/>
              <a:t>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976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293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ECFAC23-2983-5140-BD1C-E06A5166C651}" type="datetime3">
              <a:rPr lang="en-AU" altLang="en-US" sz="1300">
                <a:latin typeface="Times New Roman" charset="0"/>
              </a:rPr>
              <a:pPr/>
              <a:t>3 November,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986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986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EA303CC-BE3C-9845-B005-574655CDC035}" type="slidenum">
              <a:rPr lang="en-AU" altLang="en-US" sz="1300">
                <a:latin typeface="Times New Roman" charset="0"/>
              </a:rPr>
              <a:pPr/>
              <a:t>8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986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676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Morgan Kaufmann Publishers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66914E7-8244-6240-BC26-513089FC7B60}" type="datetime3">
              <a:rPr lang="en-AU" altLang="en-US" sz="1300">
                <a:latin typeface="Times New Roman" charset="0"/>
              </a:rPr>
              <a:pPr/>
              <a:t>3 November, 2017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996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300">
                <a:latin typeface="Times New Roman" charset="0"/>
              </a:rPr>
              <a:t>Chapter 4 — The Processor</a:t>
            </a:r>
          </a:p>
        </p:txBody>
      </p:sp>
      <p:sp>
        <p:nvSpPr>
          <p:cNvPr id="1996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0FA2B55-F877-5A41-A561-9E13DAD64A1F}" type="slidenum">
              <a:rPr lang="en-AU" altLang="en-US" sz="1300">
                <a:latin typeface="Times New Roman" charset="0"/>
              </a:rPr>
              <a:pPr/>
              <a:t>9</a:t>
            </a:fld>
            <a:endParaRPr lang="en-AU" altLang="en-US" sz="1300">
              <a:latin typeface="Times New Roman" charset="0"/>
            </a:endParaRPr>
          </a:p>
        </p:txBody>
      </p:sp>
      <p:sp>
        <p:nvSpPr>
          <p:cNvPr id="1996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377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30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6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altLang="en-US" sz="2000">
                  <a:solidFill>
                    <a:schemeClr val="bg1"/>
                  </a:solidFill>
                </a:rPr>
                <a:t>The Hardware/Software Interface</a:t>
              </a:r>
              <a:endParaRPr lang="en-US" alt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29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8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TextBox 19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2000">
                  <a:solidFill>
                    <a:schemeClr val="bg1"/>
                  </a:solidFill>
                  <a:latin typeface="Arial Black" charset="0"/>
                </a:rPr>
                <a:t>5</a:t>
              </a:r>
              <a:r>
                <a:rPr lang="en-GB" altLang="en-US" sz="2000" baseline="30000">
                  <a:solidFill>
                    <a:schemeClr val="bg1"/>
                  </a:solidFill>
                  <a:latin typeface="Arial Black" charset="0"/>
                </a:rPr>
                <a:t>th</a:t>
              </a:r>
              <a:endParaRPr lang="en-GB" altLang="en-US" sz="2000">
                <a:solidFill>
                  <a:schemeClr val="bg1"/>
                </a:solidFill>
                <a:latin typeface="Arial Black" charset="0"/>
              </a:endParaRPr>
            </a:p>
            <a:p>
              <a:endParaRPr lang="en-US" altLang="en-US" sz="2000">
                <a:solidFill>
                  <a:schemeClr val="bg1"/>
                </a:solidFill>
                <a:latin typeface="Arial Black" charset="0"/>
              </a:endParaRPr>
            </a:p>
          </p:txBody>
        </p:sp>
        <p:sp>
          <p:nvSpPr>
            <p:cNvPr id="17" name="TextBox 20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1400">
                  <a:solidFill>
                    <a:schemeClr val="bg1"/>
                  </a:solidFill>
                </a:rPr>
                <a:t>Edition</a:t>
              </a:r>
              <a:endParaRPr lang="en-US" alt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295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295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24608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C25631A7-60E7-7244-A4EA-450241D92792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701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FDF79DDB-D410-EA4F-9473-602D1DBFA8F1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185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C6F03C8-1942-634D-B348-82E6841B4DE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06904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80D1B24-8715-A740-AEB0-F063F995574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45789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8270875" cy="247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3" y="3757613"/>
            <a:ext cx="8270875" cy="247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B62E9CE-F100-E14B-87FF-B98D12F12EE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8123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A562C786-EE3F-FD40-B876-B6D46C614EF3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437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1B4205B-3BB3-3B46-A5FF-0224824519B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299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4A1F31F-8F9A-134B-84E6-DBABBAB1DE1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7462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96ED4B8C-E97C-8E44-BC10-14DE6597711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83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27112B6-527E-1B48-9BE7-F273D41ACD6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2711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32493DD-6236-9D41-B0F1-FA2586741039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7081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E96F957-9832-0B4F-82F9-59C7E64F31A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0606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23F35528-A3CE-094C-B344-DF874D0D00F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6346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294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A85E8C0-DB33-BB4B-8FEA-DAB5A7CA0CA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31" name="Picture 7" descr="MK Logo.jp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2" y="1582738"/>
            <a:ext cx="8026151" cy="13234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Pipeline Implementation (4.6)</a:t>
            </a:r>
            <a:endParaRPr lang="en-US" dirty="0"/>
          </a:p>
        </p:txBody>
      </p:sp>
      <p:sp>
        <p:nvSpPr>
          <p:cNvPr id="18434" name="Text Placeholder 6"/>
          <p:cNvSpPr>
            <a:spLocks noGrp="1"/>
          </p:cNvSpPr>
          <p:nvPr>
            <p:ph type="body" idx="1"/>
          </p:nvPr>
        </p:nvSpPr>
        <p:spPr>
          <a:xfrm>
            <a:off x="689015" y="3645024"/>
            <a:ext cx="7772400" cy="1500187"/>
          </a:xfrm>
        </p:spPr>
        <p:txBody>
          <a:bodyPr/>
          <a:lstStyle/>
          <a:p>
            <a:r>
              <a:rPr lang="en-US" altLang="en-US" sz="3600" dirty="0" smtClean="0"/>
              <a:t>Lecture </a:t>
            </a:r>
            <a:r>
              <a:rPr lang="en-US" altLang="en-US" sz="3600" dirty="0" smtClean="0"/>
              <a:t>39</a:t>
            </a:r>
            <a:endParaRPr lang="en-US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C5BF6F55-EB44-FD45-A417-1188E0DD08E5}" type="slidenum">
              <a:rPr lang="en-AU" altLang="en-US" sz="1400"/>
              <a:pPr/>
              <a:t>10</a:t>
            </a:fld>
            <a:endParaRPr lang="en-AU" altLang="en-US" sz="1400"/>
          </a:p>
        </p:txBody>
      </p:sp>
      <p:pic>
        <p:nvPicPr>
          <p:cNvPr id="59395" name="Picture 10" descr="f04-38-P374493-W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511300"/>
            <a:ext cx="8191500" cy="43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WB for Load</a:t>
            </a:r>
            <a:endParaRPr lang="en-AU" altLang="en-US"/>
          </a:p>
        </p:txBody>
      </p:sp>
      <p:sp>
        <p:nvSpPr>
          <p:cNvPr id="374788" name="Oval 4"/>
          <p:cNvSpPr>
            <a:spLocks noChangeArrowheads="1"/>
          </p:cNvSpPr>
          <p:nvPr/>
        </p:nvSpPr>
        <p:spPr bwMode="auto">
          <a:xfrm>
            <a:off x="3059113" y="4076700"/>
            <a:ext cx="865187" cy="431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74789" name="AutoShape 5"/>
          <p:cNvSpPr>
            <a:spLocks/>
          </p:cNvSpPr>
          <p:nvPr/>
        </p:nvSpPr>
        <p:spPr bwMode="auto">
          <a:xfrm>
            <a:off x="1187450" y="5084763"/>
            <a:ext cx="1063625" cy="865187"/>
          </a:xfrm>
          <a:prstGeom prst="borderCallout1">
            <a:avLst>
              <a:gd name="adj1" fmla="val 13213"/>
              <a:gd name="adj2" fmla="val 107162"/>
              <a:gd name="adj3" fmla="val -52292"/>
              <a:gd name="adj4" fmla="val 16791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Wrong</a:t>
            </a:r>
            <a:br>
              <a:rPr lang="en-US" altLang="en-US"/>
            </a:br>
            <a:r>
              <a:rPr lang="en-US" altLang="en-US"/>
              <a:t>register</a:t>
            </a:r>
            <a:br>
              <a:rPr lang="en-US" altLang="en-US"/>
            </a:br>
            <a:r>
              <a:rPr lang="en-US" altLang="en-US"/>
              <a:t>number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02176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4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8" grpId="0" animBg="1"/>
      <p:bldP spid="37478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2B8ACDAF-10AB-8049-B8A8-36B651364E45}" type="slidenum">
              <a:rPr lang="en-AU" altLang="en-US" sz="1400"/>
              <a:pPr/>
              <a:t>11</a:t>
            </a:fld>
            <a:endParaRPr lang="en-AU" altLang="en-US" sz="1400"/>
          </a:p>
        </p:txBody>
      </p:sp>
      <p:pic>
        <p:nvPicPr>
          <p:cNvPr id="60419" name="Picture 6" descr="f04-41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8" y="2057400"/>
            <a:ext cx="8183562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Corrected Datapath for Load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5625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45738565-0A81-CB45-9803-ED509FE429FB}" type="slidenum">
              <a:rPr lang="en-AU" altLang="en-US" sz="1400"/>
              <a:pPr/>
              <a:t>12</a:t>
            </a:fld>
            <a:endParaRPr lang="en-AU" altLang="en-US" sz="1400"/>
          </a:p>
        </p:txBody>
      </p:sp>
      <p:pic>
        <p:nvPicPr>
          <p:cNvPr id="61443" name="Picture 6" descr="f04-39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346200"/>
            <a:ext cx="8137525" cy="447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 for Store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3108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B0ACEF09-3217-FB4C-B0F5-90F059447E65}" type="slidenum">
              <a:rPr lang="en-AU" altLang="en-US" sz="1400"/>
              <a:pPr/>
              <a:t>13</a:t>
            </a:fld>
            <a:endParaRPr lang="en-AU" altLang="en-US" sz="1400"/>
          </a:p>
        </p:txBody>
      </p:sp>
      <p:pic>
        <p:nvPicPr>
          <p:cNvPr id="62467" name="Picture 6" descr="f04-40-P374493-M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414463"/>
            <a:ext cx="8183563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 for Store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84478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62CB2C06-0CD4-7B43-9A22-21B1523210E4}" type="slidenum">
              <a:rPr lang="en-AU" altLang="en-US" sz="1400"/>
              <a:pPr/>
              <a:t>14</a:t>
            </a:fld>
            <a:endParaRPr lang="en-AU" altLang="en-US" sz="1400"/>
          </a:p>
        </p:txBody>
      </p:sp>
      <p:pic>
        <p:nvPicPr>
          <p:cNvPr id="63491" name="Picture 5" descr="f04-40-P374493-W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520825"/>
            <a:ext cx="8191500" cy="428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WB for Store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5413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3B5000B5-467F-B540-A1CA-F46918458DF9}" type="slidenum">
              <a:rPr lang="en-AU" altLang="en-US" sz="1400"/>
              <a:pPr/>
              <a:t>15</a:t>
            </a:fld>
            <a:endParaRPr lang="en-AU" altLang="en-US" sz="1400"/>
          </a:p>
        </p:txBody>
      </p:sp>
      <p:pic>
        <p:nvPicPr>
          <p:cNvPr id="64515" name="Picture 7" descr="f04-43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849438"/>
            <a:ext cx="6337300" cy="440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Multi-Cycle Pipeline Diagram</a:t>
            </a:r>
            <a:endParaRPr lang="en-AU" altLang="en-US"/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690562"/>
          </a:xfrm>
        </p:spPr>
        <p:txBody>
          <a:bodyPr/>
          <a:lstStyle/>
          <a:p>
            <a:pPr eaLnBrk="1" hangingPunct="1"/>
            <a:r>
              <a:rPr lang="en-US" altLang="en-US"/>
              <a:t>Form showing resource usage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9790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CD1FD34E-3010-9447-B95B-8D06BA35E17F}" type="slidenum">
              <a:rPr lang="en-AU" altLang="en-US" sz="1400"/>
              <a:pPr/>
              <a:t>16</a:t>
            </a:fld>
            <a:endParaRPr lang="en-AU" altLang="en-US" sz="1400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Multi-Cycle Pipeline Diagram</a:t>
            </a:r>
            <a:endParaRPr lang="en-AU" altLang="en-US"/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690562"/>
          </a:xfrm>
        </p:spPr>
        <p:txBody>
          <a:bodyPr/>
          <a:lstStyle/>
          <a:p>
            <a:pPr eaLnBrk="1" hangingPunct="1"/>
            <a:r>
              <a:rPr lang="en-US" altLang="en-US"/>
              <a:t>Traditional form</a:t>
            </a:r>
            <a:endParaRPr lang="en-AU" altLang="en-US"/>
          </a:p>
        </p:txBody>
      </p:sp>
      <p:pic>
        <p:nvPicPr>
          <p:cNvPr id="65541" name="Picture 6" descr="f04-44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060575"/>
            <a:ext cx="6672262" cy="268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82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E4F08DC4-B37D-8B4F-8F66-A6A3A1DE1981}" type="slidenum">
              <a:rPr lang="en-AU" altLang="en-US" sz="1400"/>
              <a:pPr/>
              <a:t>17</a:t>
            </a:fld>
            <a:endParaRPr lang="en-AU" altLang="en-US" sz="1400"/>
          </a:p>
        </p:txBody>
      </p:sp>
      <p:pic>
        <p:nvPicPr>
          <p:cNvPr id="66563" name="Picture 5" descr="f04-45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1911350"/>
            <a:ext cx="7927975" cy="430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Single-Cycle Pipeline Diagram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647700"/>
          </a:xfrm>
        </p:spPr>
        <p:txBody>
          <a:bodyPr/>
          <a:lstStyle/>
          <a:p>
            <a:pPr eaLnBrk="1" hangingPunct="1"/>
            <a:r>
              <a:rPr lang="en-AU" altLang="en-US"/>
              <a:t>State of pipeline in a given cycle</a:t>
            </a:r>
          </a:p>
        </p:txBody>
      </p:sp>
    </p:spTree>
    <p:extLst>
      <p:ext uri="{BB962C8B-B14F-4D97-AF65-F5344CB8AC3E}">
        <p14:creationId xmlns:p14="http://schemas.microsoft.com/office/powerpoint/2010/main" val="100140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2426B903-66E8-1248-9DE4-81F0F21AE5A8}" type="slidenum">
              <a:rPr lang="en-AU" altLang="en-US" sz="1400"/>
              <a:pPr/>
              <a:t>18</a:t>
            </a:fld>
            <a:endParaRPr lang="en-AU" altLang="en-US" sz="1400"/>
          </a:p>
        </p:txBody>
      </p:sp>
      <p:pic>
        <p:nvPicPr>
          <p:cNvPr id="67587" name="Picture 7" descr="f04-46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484313"/>
            <a:ext cx="8015288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Pipelined Control (Simplified)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7090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7D65710C-AB7A-1D48-AFCE-A0F8B39A8C64}" type="slidenum">
              <a:rPr lang="en-AU" altLang="en-US" sz="1400"/>
              <a:pPr/>
              <a:t>19</a:t>
            </a:fld>
            <a:endParaRPr lang="en-AU" altLang="en-US" sz="1400"/>
          </a:p>
        </p:txBody>
      </p:sp>
      <p:pic>
        <p:nvPicPr>
          <p:cNvPr id="68611" name="Picture 6" descr="f04-50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492375"/>
            <a:ext cx="5462588" cy="340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Pipelined Control</a:t>
            </a:r>
            <a:endParaRPr lang="en-AU" altLang="en-US"/>
          </a:p>
        </p:txBody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150937"/>
          </a:xfrm>
        </p:spPr>
        <p:txBody>
          <a:bodyPr/>
          <a:lstStyle/>
          <a:p>
            <a:pPr eaLnBrk="1" hangingPunct="1"/>
            <a:r>
              <a:rPr lang="en-US" altLang="en-US"/>
              <a:t>Control signals derived from instruction</a:t>
            </a:r>
          </a:p>
          <a:p>
            <a:pPr lvl="1" eaLnBrk="1" hangingPunct="1"/>
            <a:r>
              <a:rPr lang="en-AU" altLang="en-US"/>
              <a:t>As in single-cycle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6266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26D0BFA7-117D-7645-93DF-BA44829C2227}" type="slidenum">
              <a:rPr lang="en-AU" altLang="en-US" sz="1400"/>
              <a:pPr/>
              <a:t>2</a:t>
            </a:fld>
            <a:endParaRPr lang="en-AU" altLang="en-US" sz="140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Pipeline Summary</a:t>
            </a:r>
            <a:endParaRPr lang="en-AU" altLang="en-US"/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844675"/>
            <a:ext cx="8270875" cy="4392613"/>
          </a:xfrm>
        </p:spPr>
        <p:txBody>
          <a:bodyPr/>
          <a:lstStyle/>
          <a:p>
            <a:pPr eaLnBrk="1" hangingPunct="1"/>
            <a:r>
              <a:rPr lang="en-US" altLang="en-US"/>
              <a:t>Pipelining improves performance by increasing instruction throughput</a:t>
            </a:r>
          </a:p>
          <a:p>
            <a:pPr lvl="1" eaLnBrk="1" hangingPunct="1"/>
            <a:r>
              <a:rPr lang="en-US" altLang="en-US"/>
              <a:t>Executes multiple instructions in parallel</a:t>
            </a:r>
          </a:p>
          <a:p>
            <a:pPr lvl="1" eaLnBrk="1" hangingPunct="1"/>
            <a:r>
              <a:rPr lang="en-US" altLang="en-US"/>
              <a:t>Each instruction has the same latency</a:t>
            </a:r>
          </a:p>
          <a:p>
            <a:pPr eaLnBrk="1" hangingPunct="1"/>
            <a:r>
              <a:rPr lang="en-US" altLang="en-US"/>
              <a:t>Subject to hazards</a:t>
            </a:r>
          </a:p>
          <a:p>
            <a:pPr lvl="1" eaLnBrk="1" hangingPunct="1"/>
            <a:r>
              <a:rPr lang="en-US" altLang="en-US"/>
              <a:t>Structure, data, control</a:t>
            </a:r>
          </a:p>
          <a:p>
            <a:pPr eaLnBrk="1" hangingPunct="1"/>
            <a:r>
              <a:rPr lang="en-AU" altLang="en-US"/>
              <a:t>Instruction set design affects complexity of pipeline implementation</a:t>
            </a:r>
          </a:p>
        </p:txBody>
      </p:sp>
      <p:sp>
        <p:nvSpPr>
          <p:cNvPr id="51205" name="Text Box 4"/>
          <p:cNvSpPr txBox="1">
            <a:spLocks noChangeArrowheads="1"/>
          </p:cNvSpPr>
          <p:nvPr/>
        </p:nvSpPr>
        <p:spPr bwMode="auto">
          <a:xfrm>
            <a:off x="684213" y="1258888"/>
            <a:ext cx="28257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2400" b="1">
                <a:solidFill>
                  <a:schemeClr val="folHlink"/>
                </a:solidFill>
                <a:latin typeface="Arial Black" charset="0"/>
              </a:rPr>
              <a:t>The BIG Picture</a:t>
            </a:r>
          </a:p>
        </p:txBody>
      </p:sp>
    </p:spTree>
    <p:extLst>
      <p:ext uri="{BB962C8B-B14F-4D97-AF65-F5344CB8AC3E}">
        <p14:creationId xmlns:p14="http://schemas.microsoft.com/office/powerpoint/2010/main" val="37242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A0CEE100-73FB-6C4B-8961-6BA7D558498C}" type="slidenum">
              <a:rPr lang="en-AU" altLang="en-US" sz="1400"/>
              <a:pPr/>
              <a:t>20</a:t>
            </a:fld>
            <a:endParaRPr lang="en-AU" altLang="en-US" sz="1400"/>
          </a:p>
        </p:txBody>
      </p:sp>
      <p:pic>
        <p:nvPicPr>
          <p:cNvPr id="69635" name="Picture 5" descr="f04-51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125538"/>
            <a:ext cx="7362825" cy="522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Pipelined Control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28729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Pipelining Details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 smtClean="0"/>
              <a:t>Chapter 1 — Computer Abstractions and Technology — </a:t>
            </a:r>
            <a:fld id="{127112B6-527E-1B48-9BE7-F273D41ACD67}" type="slidenum">
              <a:rPr lang="en-AU" altLang="en-US" smtClean="0"/>
              <a:pPr>
                <a:defRPr/>
              </a:pPr>
              <a:t>21</a:t>
            </a:fld>
            <a:endParaRPr lang="en-AU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4213" y="1125538"/>
            <a:ext cx="8270875" cy="51117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en-US" kern="0" dirty="0" smtClean="0"/>
              <a:t>4.7 - Detecting and handling data hazards</a:t>
            </a:r>
          </a:p>
          <a:p>
            <a:pPr eaLnBrk="1" hangingPunct="1"/>
            <a:r>
              <a:rPr lang="en-US" altLang="en-US" kern="0" dirty="0" smtClean="0"/>
              <a:t>4.8 </a:t>
            </a:r>
            <a:r>
              <a:rPr lang="mr-IN" altLang="en-US" kern="0" dirty="0" smtClean="0"/>
              <a:t>–</a:t>
            </a:r>
            <a:r>
              <a:rPr lang="en-US" altLang="en-US" kern="0" dirty="0" smtClean="0"/>
              <a:t> Control hazards</a:t>
            </a:r>
          </a:p>
          <a:p>
            <a:pPr eaLnBrk="1" hangingPunct="1"/>
            <a:r>
              <a:rPr lang="en-US" altLang="en-US" kern="0" dirty="0" smtClean="0"/>
              <a:t>4.9 </a:t>
            </a:r>
            <a:r>
              <a:rPr lang="mr-IN" altLang="en-US" kern="0" dirty="0" smtClean="0"/>
              <a:t>–</a:t>
            </a:r>
            <a:r>
              <a:rPr lang="en-US" altLang="en-US" kern="0" dirty="0" smtClean="0"/>
              <a:t> Exceptions</a:t>
            </a:r>
          </a:p>
          <a:p>
            <a:pPr lvl="1" eaLnBrk="1" hangingPunct="1"/>
            <a:r>
              <a:rPr lang="en-US" altLang="en-US" kern="0" dirty="0" smtClean="0"/>
              <a:t>Arithmetic overflow</a:t>
            </a:r>
          </a:p>
          <a:p>
            <a:pPr lvl="1" eaLnBrk="1" hangingPunct="1"/>
            <a:r>
              <a:rPr lang="en-US" altLang="en-US" kern="0" dirty="0" smtClean="0"/>
              <a:t>I/O device request</a:t>
            </a:r>
          </a:p>
          <a:p>
            <a:pPr lvl="1" eaLnBrk="1" hangingPunct="1"/>
            <a:r>
              <a:rPr lang="en-US" altLang="en-US" kern="0" dirty="0" smtClean="0"/>
              <a:t>Undefined operation</a:t>
            </a:r>
          </a:p>
          <a:p>
            <a:pPr lvl="1" eaLnBrk="1" hangingPunct="1"/>
            <a:r>
              <a:rPr lang="en-US" altLang="en-US" kern="0" dirty="0" smtClean="0"/>
              <a:t>Hardware malfunction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132170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8CFA16C5-B263-E042-B505-01CDE4BC18B6}" type="slidenum">
              <a:rPr lang="en-AU" altLang="en-US" sz="1400"/>
              <a:pPr/>
              <a:t>3</a:t>
            </a:fld>
            <a:endParaRPr lang="en-AU" altLang="en-US" sz="1400"/>
          </a:p>
        </p:txBody>
      </p:sp>
      <p:pic>
        <p:nvPicPr>
          <p:cNvPr id="52227" name="Picture 9" descr="f04-33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196975"/>
            <a:ext cx="7146925" cy="516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MIPS Pipelined Datapath</a:t>
            </a:r>
            <a:endParaRPr lang="en-AU" altLang="en-US"/>
          </a:p>
        </p:txBody>
      </p:sp>
      <p:sp>
        <p:nvSpPr>
          <p:cNvPr id="52229" name="Text Box 3"/>
          <p:cNvSpPr txBox="1">
            <a:spLocks noChangeArrowheads="1"/>
          </p:cNvSpPr>
          <p:nvPr/>
        </p:nvSpPr>
        <p:spPr bwMode="auto">
          <a:xfrm rot="5400000">
            <a:off x="7027069" y="1750219"/>
            <a:ext cx="38671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800">
                <a:solidFill>
                  <a:schemeClr val="folHlink"/>
                </a:solidFill>
              </a:rPr>
              <a:t>§4.6 Pipelined Datapath and Control</a:t>
            </a:r>
          </a:p>
        </p:txBody>
      </p:sp>
      <p:sp>
        <p:nvSpPr>
          <p:cNvPr id="52230" name="AutoShape 5"/>
          <p:cNvSpPr>
            <a:spLocks/>
          </p:cNvSpPr>
          <p:nvPr/>
        </p:nvSpPr>
        <p:spPr bwMode="auto">
          <a:xfrm>
            <a:off x="2124075" y="5157788"/>
            <a:ext cx="571500" cy="330200"/>
          </a:xfrm>
          <a:prstGeom prst="borderCallout1">
            <a:avLst>
              <a:gd name="adj1" fmla="val 34616"/>
              <a:gd name="adj2" fmla="val 113333"/>
              <a:gd name="adj3" fmla="val -118750"/>
              <a:gd name="adj4" fmla="val 2297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/>
              <a:t>WB</a:t>
            </a:r>
            <a:endParaRPr lang="en-AU" altLang="en-US" sz="1400"/>
          </a:p>
        </p:txBody>
      </p:sp>
      <p:sp>
        <p:nvSpPr>
          <p:cNvPr id="52231" name="AutoShape 6"/>
          <p:cNvSpPr>
            <a:spLocks/>
          </p:cNvSpPr>
          <p:nvPr/>
        </p:nvSpPr>
        <p:spPr bwMode="auto">
          <a:xfrm>
            <a:off x="395288" y="4292600"/>
            <a:ext cx="650875" cy="330200"/>
          </a:xfrm>
          <a:prstGeom prst="borderCallout1">
            <a:avLst>
              <a:gd name="adj1" fmla="val 34616"/>
              <a:gd name="adj2" fmla="val 111708"/>
              <a:gd name="adj3" fmla="val -68269"/>
              <a:gd name="adj4" fmla="val 15341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400"/>
              <a:t>MEM</a:t>
            </a:r>
            <a:endParaRPr lang="en-AU" altLang="en-US" sz="1400"/>
          </a:p>
        </p:txBody>
      </p:sp>
      <p:sp>
        <p:nvSpPr>
          <p:cNvPr id="52232" name="Text Box 7"/>
          <p:cNvSpPr txBox="1">
            <a:spLocks noChangeArrowheads="1"/>
          </p:cNvSpPr>
          <p:nvPr/>
        </p:nvSpPr>
        <p:spPr bwMode="auto">
          <a:xfrm>
            <a:off x="179388" y="5013325"/>
            <a:ext cx="1512887" cy="9255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800"/>
              <a:t>Right-to-left flow leads to hazards</a:t>
            </a:r>
            <a:endParaRPr lang="en-AU" altLang="en-US" sz="1800"/>
          </a:p>
        </p:txBody>
      </p:sp>
    </p:spTree>
    <p:extLst>
      <p:ext uri="{BB962C8B-B14F-4D97-AF65-F5344CB8AC3E}">
        <p14:creationId xmlns:p14="http://schemas.microsoft.com/office/powerpoint/2010/main" val="127715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5031A61B-9C0E-574C-B1BB-1AF7F1EACDF2}" type="slidenum">
              <a:rPr lang="en-AU" altLang="en-US" sz="1400"/>
              <a:pPr/>
              <a:t>4</a:t>
            </a:fld>
            <a:endParaRPr lang="en-AU" altLang="en-US" sz="1400"/>
          </a:p>
        </p:txBody>
      </p:sp>
      <p:pic>
        <p:nvPicPr>
          <p:cNvPr id="53251" name="Picture 7" descr="f04-35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492375"/>
            <a:ext cx="7993063" cy="368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Pipeline registers</a:t>
            </a:r>
            <a:endParaRPr lang="en-AU" altLang="en-US"/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351837" cy="1306512"/>
          </a:xfrm>
        </p:spPr>
        <p:txBody>
          <a:bodyPr/>
          <a:lstStyle/>
          <a:p>
            <a:pPr eaLnBrk="1" hangingPunct="1"/>
            <a:r>
              <a:rPr lang="en-US" altLang="en-US"/>
              <a:t>Need registers between stages</a:t>
            </a:r>
          </a:p>
          <a:p>
            <a:pPr lvl="1" eaLnBrk="1" hangingPunct="1"/>
            <a:r>
              <a:rPr lang="en-US" altLang="en-US"/>
              <a:t>To hold information produced in previous cycle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9740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47850E17-586D-0946-82D6-27792A21E39A}" type="slidenum">
              <a:rPr lang="en-AU" altLang="en-US" sz="1400"/>
              <a:pPr/>
              <a:t>5</a:t>
            </a:fld>
            <a:endParaRPr lang="en-AU" altLang="en-US" sz="140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Pipeline Operation</a:t>
            </a:r>
            <a:endParaRPr lang="en-AU" altLang="en-US"/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Cycle-by-cycle flow of instructions through the pipelined datapath</a:t>
            </a:r>
          </a:p>
          <a:p>
            <a:pPr lvl="1" eaLnBrk="1" hangingPunct="1"/>
            <a:r>
              <a:rPr lang="en-US" altLang="en-US"/>
              <a:t>“Single-clock-cycle” pipeline diagram</a:t>
            </a:r>
          </a:p>
          <a:p>
            <a:pPr lvl="2" eaLnBrk="1" hangingPunct="1"/>
            <a:r>
              <a:rPr lang="en-US" altLang="en-US"/>
              <a:t>Shows pipeline usage in a single cycle</a:t>
            </a:r>
          </a:p>
          <a:p>
            <a:pPr lvl="2" eaLnBrk="1" hangingPunct="1"/>
            <a:r>
              <a:rPr lang="en-US" altLang="en-US"/>
              <a:t>Highlight resources used</a:t>
            </a:r>
          </a:p>
          <a:p>
            <a:pPr lvl="1" eaLnBrk="1" hangingPunct="1"/>
            <a:r>
              <a:rPr lang="en-US" altLang="en-US"/>
              <a:t>c.f. “multi-clock-cycle” diagram</a:t>
            </a:r>
          </a:p>
          <a:p>
            <a:pPr lvl="2" eaLnBrk="1" hangingPunct="1"/>
            <a:r>
              <a:rPr lang="en-US" altLang="en-US"/>
              <a:t>Graph of operation over time</a:t>
            </a:r>
          </a:p>
          <a:p>
            <a:pPr eaLnBrk="1" hangingPunct="1"/>
            <a:r>
              <a:rPr lang="en-US" altLang="en-US"/>
              <a:t>We’ll look at “single-clock-cycle” diagrams for load &amp; store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3812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5EED2D3F-6351-6B4E-B6AF-468D2478049E}" type="slidenum">
              <a:rPr lang="en-AU" altLang="en-US" sz="1400"/>
              <a:pPr/>
              <a:t>6</a:t>
            </a:fld>
            <a:endParaRPr lang="en-AU" altLang="en-US" sz="1400"/>
          </a:p>
        </p:txBody>
      </p:sp>
      <p:pic>
        <p:nvPicPr>
          <p:cNvPr id="55299" name="Picture 7" descr="f04-36-P374493-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420813"/>
            <a:ext cx="8186737" cy="439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IF for Load, Store, …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92853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4EE90647-C168-BB49-B2AB-403FF47A6307}" type="slidenum">
              <a:rPr lang="en-AU" altLang="en-US" sz="1400"/>
              <a:pPr/>
              <a:t>7</a:t>
            </a:fld>
            <a:endParaRPr lang="en-AU" altLang="en-US" sz="1400"/>
          </a:p>
        </p:txBody>
      </p:sp>
      <p:pic>
        <p:nvPicPr>
          <p:cNvPr id="56323" name="Picture 7" descr="f04-36-P374493-I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452563"/>
            <a:ext cx="8183562" cy="438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ID for Load, Store, …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8260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916DCE1D-599C-CE46-8BE6-524D1D606F6B}" type="slidenum">
              <a:rPr lang="en-AU" altLang="en-US" sz="1400"/>
              <a:pPr/>
              <a:t>8</a:t>
            </a:fld>
            <a:endParaRPr lang="en-AU" altLang="en-US" sz="1400"/>
          </a:p>
        </p:txBody>
      </p:sp>
      <p:pic>
        <p:nvPicPr>
          <p:cNvPr id="57347" name="Picture 6" descr="f04-37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341438"/>
            <a:ext cx="8137525" cy="446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 for Load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5117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 sz="1400"/>
              <a:t>Chapter 4 — The Processor — </a:t>
            </a:r>
            <a:fld id="{EA219F55-5F0F-F74F-B54C-90DD895B2F8A}" type="slidenum">
              <a:rPr lang="en-AU" altLang="en-US" sz="1400"/>
              <a:pPr/>
              <a:t>9</a:t>
            </a:fld>
            <a:endParaRPr lang="en-AU" altLang="en-US" sz="1400"/>
          </a:p>
        </p:txBody>
      </p:sp>
      <p:pic>
        <p:nvPicPr>
          <p:cNvPr id="58371" name="Picture 7" descr="f04-38-P374493-M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1463675"/>
            <a:ext cx="8183562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 for Load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9736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Blends">
  <a:themeElements>
    <a:clrScheme name="2_Blends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2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26444</TotalTime>
  <Words>737</Words>
  <Application>Microsoft Macintosh PowerPoint</Application>
  <PresentationFormat>On-screen Show (4:3)</PresentationFormat>
  <Paragraphs>171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 Black</vt:lpstr>
      <vt:lpstr>Corbel</vt:lpstr>
      <vt:lpstr>Mangal</vt:lpstr>
      <vt:lpstr>Times New Roman</vt:lpstr>
      <vt:lpstr>Wingdings</vt:lpstr>
      <vt:lpstr>Arial</vt:lpstr>
      <vt:lpstr>2_Blends</vt:lpstr>
      <vt:lpstr>Pipeline Implementation (4.6)</vt:lpstr>
      <vt:lpstr>Pipeline Summary</vt:lpstr>
      <vt:lpstr>MIPS Pipelined Datapath</vt:lpstr>
      <vt:lpstr>Pipeline registers</vt:lpstr>
      <vt:lpstr>Pipeline Operation</vt:lpstr>
      <vt:lpstr>IF for Load, Store, …</vt:lpstr>
      <vt:lpstr>ID for Load, Store, …</vt:lpstr>
      <vt:lpstr>EX for Load</vt:lpstr>
      <vt:lpstr>MEM for Load</vt:lpstr>
      <vt:lpstr>WB for Load</vt:lpstr>
      <vt:lpstr>Corrected Datapath for Load</vt:lpstr>
      <vt:lpstr>EX for Store</vt:lpstr>
      <vt:lpstr>MEM for Store</vt:lpstr>
      <vt:lpstr>WB for Store</vt:lpstr>
      <vt:lpstr>Multi-Cycle Pipeline Diagram</vt:lpstr>
      <vt:lpstr>Multi-Cycle Pipeline Diagram</vt:lpstr>
      <vt:lpstr>Single-Cycle Pipeline Diagram</vt:lpstr>
      <vt:lpstr>Pipelined Control (Simplified)</vt:lpstr>
      <vt:lpstr>Pipelined Control</vt:lpstr>
      <vt:lpstr>Pipelined Control</vt:lpstr>
      <vt:lpstr>Pipelining Details</vt:lpstr>
    </vt:vector>
  </TitlesOfParts>
  <Company>Ashenden Designs Pty Ltd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Rosetta Demostrator Project MASC, Adelaide University and Ashenden Designs</dc:title>
  <dc:creator>Peter J. Ashenden</dc:creator>
  <cp:lastModifiedBy>Utterback, Robert</cp:lastModifiedBy>
  <cp:revision>811</cp:revision>
  <dcterms:created xsi:type="dcterms:W3CDTF">2001-07-25T06:45:25Z</dcterms:created>
  <dcterms:modified xsi:type="dcterms:W3CDTF">2017-11-03T15:05:50Z</dcterms:modified>
</cp:coreProperties>
</file>