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13"/>
  </p:notesMasterIdLst>
  <p:handoutMasterIdLst>
    <p:handoutMasterId r:id="rId14"/>
  </p:handoutMasterIdLst>
  <p:sldIdLst>
    <p:sldId id="330" r:id="rId2"/>
    <p:sldId id="547" r:id="rId3"/>
    <p:sldId id="452" r:id="rId4"/>
    <p:sldId id="453" r:id="rId5"/>
    <p:sldId id="454" r:id="rId6"/>
    <p:sldId id="460" r:id="rId7"/>
    <p:sldId id="461" r:id="rId8"/>
    <p:sldId id="470" r:id="rId9"/>
    <p:sldId id="545" r:id="rId10"/>
    <p:sldId id="510" r:id="rId11"/>
    <p:sldId id="511" r:id="rId12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18" autoAdjust="0"/>
    <p:restoredTop sz="70595" autoAdjust="0"/>
  </p:normalViewPr>
  <p:slideViewPr>
    <p:cSldViewPr>
      <p:cViewPr varScale="1">
        <p:scale>
          <a:sx n="111" d="100"/>
          <a:sy n="111" d="100"/>
        </p:scale>
        <p:origin x="36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November 3, 2017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November 3, 2017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November 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793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8E988EB-CB26-0243-9599-FEE66A170157}" type="datetime3">
              <a:rPr lang="en-AU" altLang="en-US" sz="1300">
                <a:latin typeface="Times New Roman" charset="0"/>
              </a:rPr>
              <a:pPr/>
              <a:t>3 November,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2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52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45C8C4A-6A79-994C-ACBD-A05598051E1A}" type="slidenum">
              <a:rPr lang="en-AU" altLang="en-US" sz="1300">
                <a:latin typeface="Times New Roman" charset="0"/>
              </a:rPr>
              <a:pPr/>
              <a:t>11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2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Sometimes the</a:t>
            </a:r>
            <a:r>
              <a:rPr lang="en-US" altLang="en-US" baseline="0" dirty="0" smtClean="0">
                <a:latin typeface="Times New Roman" charset="0"/>
              </a:rPr>
              <a:t> compiler can’t package them perfectly into slots b/c of dependencies</a:t>
            </a:r>
            <a:r>
              <a:rPr lang="mr-IN" altLang="en-US" baseline="0" dirty="0" smtClean="0">
                <a:latin typeface="Times New Roman" charset="0"/>
              </a:rPr>
              <a:t>…</a:t>
            </a:r>
            <a:r>
              <a:rPr lang="en-US" altLang="en-US" baseline="0" dirty="0" smtClean="0">
                <a:latin typeface="Times New Roman" charset="0"/>
              </a:rPr>
              <a:t>use what’s called a “</a:t>
            </a:r>
            <a:r>
              <a:rPr lang="en-US" altLang="en-US" baseline="0" dirty="0" err="1" smtClean="0">
                <a:latin typeface="Times New Roman" charset="0"/>
              </a:rPr>
              <a:t>nop</a:t>
            </a:r>
            <a:r>
              <a:rPr lang="en-US" altLang="en-US" baseline="0" dirty="0" smtClean="0">
                <a:latin typeface="Times New Roman" charset="0"/>
              </a:rPr>
              <a:t>”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334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A03B9BB-4D7B-9743-AB10-4CEB6CC0C07A}" type="datetime3">
              <a:rPr lang="en-AU" altLang="en-US" sz="1300">
                <a:latin typeface="Times New Roman" charset="0"/>
              </a:rPr>
              <a:pPr/>
              <a:t>3 November,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925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92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06DABC6-0806-E444-A4C2-89DBEB32AAA0}" type="slidenum">
              <a:rPr lang="en-AU" altLang="en-US" sz="1300">
                <a:latin typeface="Times New Roman" charset="0"/>
              </a:rPr>
              <a:pPr/>
              <a:t>3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925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Examples on p. 285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460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C7BF7EC-A853-AF47-8128-7D14691AE1AB}" type="datetime3">
              <a:rPr lang="en-AU" altLang="en-US" sz="1300">
                <a:latin typeface="Times New Roman" charset="0"/>
              </a:rPr>
              <a:pPr/>
              <a:t>3 November,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935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935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07F32C0-BC33-274A-83C9-29C757732337}" type="slidenum">
              <a:rPr lang="en-AU" altLang="en-US" sz="1300">
                <a:latin typeface="Times New Roman" charset="0"/>
              </a:rPr>
              <a:pPr/>
              <a:t>4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935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Not</a:t>
            </a:r>
            <a:r>
              <a:rPr lang="en-US" altLang="en-US" baseline="0" dirty="0" smtClean="0">
                <a:latin typeface="Times New Roman" charset="0"/>
              </a:rPr>
              <a:t> only data hazards (WB) and control hazards (branch MEM), also just synchronization: time it takes to go down a wire vs. through the register file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91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17E7EFF-008E-4148-B3B9-12EA3DC05508}" type="datetime3">
              <a:rPr lang="en-AU" altLang="en-US" sz="1300">
                <a:latin typeface="Times New Roman" charset="0"/>
              </a:rPr>
              <a:pPr/>
              <a:t>3 November,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94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94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DE50EE6-5DCA-A842-96F8-7BF37D2F5064}" type="slidenum">
              <a:rPr lang="en-AU" altLang="en-US" sz="1300">
                <a:latin typeface="Times New Roman" charset="0"/>
              </a:rPr>
              <a:pPr/>
              <a:t>5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94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244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203161F-A0B8-E743-855D-9393403B4436}" type="datetime3">
              <a:rPr lang="en-AU" altLang="en-US" sz="1300">
                <a:latin typeface="Times New Roman" charset="0"/>
              </a:rPr>
              <a:pPr/>
              <a:t>3 November,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007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007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7386E34-4F2D-694F-A504-CE830E90FC09}" type="slidenum">
              <a:rPr lang="en-AU" altLang="en-US" sz="1300">
                <a:latin typeface="Times New Roman" charset="0"/>
              </a:rPr>
              <a:pPr/>
              <a:t>6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007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Anyone see a bug here?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231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B2D757A-B161-5747-88CE-7C21251B4F73}" type="datetime3">
              <a:rPr lang="en-AU" altLang="en-US" sz="1300">
                <a:latin typeface="Times New Roman" charset="0"/>
              </a:rPr>
              <a:pPr/>
              <a:t>3 November,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017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017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192AF83-93D0-4341-82DB-EF23A48606EE}" type="slidenum">
              <a:rPr lang="en-AU" altLang="en-US" sz="1300">
                <a:latin typeface="Times New Roman" charset="0"/>
              </a:rPr>
              <a:pPr/>
              <a:t>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017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98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AFE0F0E-D72D-4044-830B-9D4D1892D8BC}" type="datetime3">
              <a:rPr lang="en-AU" altLang="en-US" sz="1300">
                <a:latin typeface="Times New Roman" charset="0"/>
              </a:rPr>
              <a:pPr/>
              <a:t>3 November,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10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10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F686982-A4F6-9847-9477-09BF997F5203}" type="slidenum">
              <a:rPr lang="en-AU" altLang="en-US" sz="1300">
                <a:latin typeface="Times New Roman" charset="0"/>
              </a:rPr>
              <a:pPr/>
              <a:t>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10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426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time for the fun details </a:t>
            </a:r>
            <a:r>
              <a:rPr lang="en-US" dirty="0" smtClean="0">
                <a:sym typeface="Wingdings"/>
              </a:rPr>
              <a:t>:(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November 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2053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3E57D28-2AEA-5C4C-A607-8CB03150C931}" type="datetime3">
              <a:rPr lang="en-AU" altLang="en-US" sz="1300">
                <a:latin typeface="Times New Roman" charset="0"/>
              </a:rPr>
              <a:pPr/>
              <a:t>3 November,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19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519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2D11925-BBD0-5B4B-A991-D3BFDAD1036A}" type="slidenum">
              <a:rPr lang="en-AU" altLang="en-US" sz="1300">
                <a:latin typeface="Times New Roman" charset="0"/>
              </a:rPr>
              <a:pPr/>
              <a:t>10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19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We’re going to go over the high level ideas first, so the details will be missing. Then we’ll at least dig a little deeper with some more details.</a:t>
            </a:r>
          </a:p>
          <a:p>
            <a:r>
              <a:rPr lang="en-US" altLang="en-US" dirty="0" smtClean="0">
                <a:latin typeface="Times New Roman" charset="0"/>
              </a:rPr>
              <a:t>What does 4 GHz mean? How many</a:t>
            </a:r>
            <a:r>
              <a:rPr lang="en-US" altLang="en-US" baseline="0" dirty="0" smtClean="0">
                <a:latin typeface="Times New Roman" charset="0"/>
              </a:rPr>
              <a:t> IPS for 1Ghz 1-way multiple-issue?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172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193899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Instruction-Level Parallelism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sz="3200" dirty="0" smtClean="0"/>
              <a:t>Static Multiple-Issue (4.10)</a:t>
            </a:r>
            <a:endParaRPr lang="en-US" sz="3200" dirty="0"/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 smtClean="0"/>
              <a:t>Lecture </a:t>
            </a:r>
            <a:r>
              <a:rPr lang="en-US" altLang="en-US" sz="3600" dirty="0" smtClean="0"/>
              <a:t>40</a:t>
            </a:r>
            <a:endParaRPr lang="en-U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BB22F539-3016-5A4B-ABF2-C4EBE3144772}" type="slidenum">
              <a:rPr lang="en-AU" altLang="en-US" sz="1400"/>
              <a:pPr/>
              <a:t>10</a:t>
            </a:fld>
            <a:endParaRPr lang="en-AU" altLang="en-US" sz="1400"/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Instruction-Level Parallelism (ILP)</a:t>
            </a:r>
            <a:endParaRPr lang="en-AU" altLang="en-US" sz="3600"/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Pipelining: executing multiple instructions in parallel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To increase ILP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Deeper pipeline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Less work per stage </a:t>
            </a:r>
            <a:r>
              <a:rPr lang="en-US" altLang="en-US" sz="2000" dirty="0">
                <a:sym typeface="Symbol" charset="2"/>
              </a:rPr>
              <a:t> shorter clock cycle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ym typeface="Symbol" charset="2"/>
              </a:rPr>
              <a:t>Multiple issue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Replicate pipeline stages  multiple pipelines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Start multiple instructions per clock cycle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CPI &lt; 1, so use Instructions Per Cycle (IPC)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E.g., 4GHz 4-way multiple-issue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 dirty="0">
                <a:sym typeface="Symbol" charset="2"/>
              </a:rPr>
              <a:t>16 BIPS, peak CPI = 0.25, peak IPC = 4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But dependencies reduce this in practice</a:t>
            </a:r>
          </a:p>
        </p:txBody>
      </p:sp>
      <p:sp>
        <p:nvSpPr>
          <p:cNvPr id="110597" name="Text Box 4"/>
          <p:cNvSpPr txBox="1">
            <a:spLocks noChangeArrowheads="1"/>
          </p:cNvSpPr>
          <p:nvPr/>
        </p:nvSpPr>
        <p:spPr bwMode="auto">
          <a:xfrm rot="5400000">
            <a:off x="7181850" y="1593850"/>
            <a:ext cx="3557588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800">
                <a:solidFill>
                  <a:schemeClr val="folHlink"/>
                </a:solidFill>
              </a:rPr>
              <a:t>§4.10 </a:t>
            </a:r>
            <a:r>
              <a:rPr lang="en-AU" altLang="en-US" sz="1800">
                <a:solidFill>
                  <a:schemeClr val="folHlink"/>
                </a:solidFill>
              </a:rPr>
              <a:t>Parallelism via Instructions</a:t>
            </a:r>
            <a:endParaRPr lang="en-US" altLang="en-US" sz="180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71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DA89E6BD-5998-D940-883A-E92EBD6DCFEA}" type="slidenum">
              <a:rPr lang="en-AU" altLang="en-US" sz="1400"/>
              <a:pPr/>
              <a:t>11</a:t>
            </a:fld>
            <a:endParaRPr lang="en-AU" altLang="en-US" sz="1400"/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Issue</a:t>
            </a:r>
            <a:endParaRPr lang="en-AU" altLang="en-US"/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Static multiple issue</a:t>
            </a:r>
          </a:p>
          <a:p>
            <a:pPr lvl="1" eaLnBrk="1" hangingPunct="1"/>
            <a:r>
              <a:rPr lang="en-US" altLang="en-US" sz="2400"/>
              <a:t>Compiler groups instructions to be issued together</a:t>
            </a:r>
          </a:p>
          <a:p>
            <a:pPr lvl="1" eaLnBrk="1" hangingPunct="1"/>
            <a:r>
              <a:rPr lang="en-US" altLang="en-US" sz="2400"/>
              <a:t>Packages them into “issue slots”</a:t>
            </a:r>
          </a:p>
          <a:p>
            <a:pPr lvl="1" eaLnBrk="1" hangingPunct="1"/>
            <a:r>
              <a:rPr lang="en-US" altLang="en-US" sz="2400"/>
              <a:t>Compiler detects and avoids hazards</a:t>
            </a:r>
          </a:p>
          <a:p>
            <a:pPr eaLnBrk="1" hangingPunct="1"/>
            <a:r>
              <a:rPr lang="en-US" altLang="en-US" sz="2800"/>
              <a:t>Dynamic multiple issue</a:t>
            </a:r>
          </a:p>
          <a:p>
            <a:pPr lvl="1" eaLnBrk="1" hangingPunct="1"/>
            <a:r>
              <a:rPr lang="en-US" altLang="en-US" sz="2400"/>
              <a:t>CPU examines instruction stream and chooses instructions to issue each cycle</a:t>
            </a:r>
          </a:p>
          <a:p>
            <a:pPr lvl="1" eaLnBrk="1" hangingPunct="1"/>
            <a:r>
              <a:rPr lang="en-US" altLang="en-US" sz="2400"/>
              <a:t>Compiler can help by reordering instructions</a:t>
            </a:r>
          </a:p>
          <a:p>
            <a:pPr lvl="1" eaLnBrk="1" hangingPunct="1"/>
            <a:r>
              <a:rPr lang="en-US" altLang="en-US" sz="2400"/>
              <a:t>CPU resolves hazards using advanced techniques at runtime</a:t>
            </a:r>
            <a:endParaRPr lang="en-AU" altLang="en-US" sz="2400"/>
          </a:p>
        </p:txBody>
      </p:sp>
    </p:spTree>
    <p:extLst>
      <p:ext uri="{BB962C8B-B14F-4D97-AF65-F5344CB8AC3E}">
        <p14:creationId xmlns:p14="http://schemas.microsoft.com/office/powerpoint/2010/main" val="114426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 smtClean="0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1128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26D0BFA7-117D-7645-93DF-BA44829C2227}" type="slidenum">
              <a:rPr lang="en-AU" altLang="en-US" sz="1400"/>
              <a:pPr/>
              <a:t>3</a:t>
            </a:fld>
            <a:endParaRPr lang="en-AU" altLang="en-US" sz="14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Summary</a:t>
            </a:r>
            <a:endParaRPr lang="en-AU" altLang="en-US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8270875" cy="4392613"/>
          </a:xfrm>
        </p:spPr>
        <p:txBody>
          <a:bodyPr/>
          <a:lstStyle/>
          <a:p>
            <a:pPr eaLnBrk="1" hangingPunct="1"/>
            <a:r>
              <a:rPr lang="en-US" altLang="en-US"/>
              <a:t>Pipelining improves performance by increasing instruction throughput</a:t>
            </a:r>
          </a:p>
          <a:p>
            <a:pPr lvl="1" eaLnBrk="1" hangingPunct="1"/>
            <a:r>
              <a:rPr lang="en-US" altLang="en-US"/>
              <a:t>Executes multiple instructions in parallel</a:t>
            </a:r>
          </a:p>
          <a:p>
            <a:pPr lvl="1" eaLnBrk="1" hangingPunct="1"/>
            <a:r>
              <a:rPr lang="en-US" altLang="en-US"/>
              <a:t>Each instruction has the same latency</a:t>
            </a:r>
          </a:p>
          <a:p>
            <a:pPr eaLnBrk="1" hangingPunct="1"/>
            <a:r>
              <a:rPr lang="en-US" altLang="en-US"/>
              <a:t>Subject to hazards</a:t>
            </a:r>
          </a:p>
          <a:p>
            <a:pPr lvl="1" eaLnBrk="1" hangingPunct="1"/>
            <a:r>
              <a:rPr lang="en-US" altLang="en-US"/>
              <a:t>Structure, data, control</a:t>
            </a:r>
          </a:p>
          <a:p>
            <a:pPr eaLnBrk="1" hangingPunct="1"/>
            <a:r>
              <a:rPr lang="en-AU" altLang="en-US"/>
              <a:t>Instruction set design affects complexity of pipeline implementation</a:t>
            </a:r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2400" b="1" dirty="0">
                <a:solidFill>
                  <a:schemeClr val="folHlink"/>
                </a:solidFill>
                <a:latin typeface="Arial Black" charset="0"/>
              </a:rPr>
              <a:t>The BIG Picture</a:t>
            </a:r>
          </a:p>
        </p:txBody>
      </p:sp>
    </p:spTree>
    <p:extLst>
      <p:ext uri="{BB962C8B-B14F-4D97-AF65-F5344CB8AC3E}">
        <p14:creationId xmlns:p14="http://schemas.microsoft.com/office/powerpoint/2010/main" val="37242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8CFA16C5-B263-E042-B505-01CDE4BC18B6}" type="slidenum">
              <a:rPr lang="en-AU" altLang="en-US" sz="1400"/>
              <a:pPr/>
              <a:t>4</a:t>
            </a:fld>
            <a:endParaRPr lang="en-AU" altLang="en-US" sz="1400"/>
          </a:p>
        </p:txBody>
      </p:sp>
      <p:pic>
        <p:nvPicPr>
          <p:cNvPr id="52227" name="Picture 9" descr="f04-3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196975"/>
            <a:ext cx="7146925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Pipelined Datapath</a:t>
            </a:r>
            <a:endParaRPr lang="en-AU" altLang="en-US"/>
          </a:p>
        </p:txBody>
      </p:sp>
      <p:sp>
        <p:nvSpPr>
          <p:cNvPr id="52229" name="Text Box 3"/>
          <p:cNvSpPr txBox="1">
            <a:spLocks noChangeArrowheads="1"/>
          </p:cNvSpPr>
          <p:nvPr/>
        </p:nvSpPr>
        <p:spPr bwMode="auto">
          <a:xfrm rot="5400000">
            <a:off x="7027069" y="1750219"/>
            <a:ext cx="3867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800">
                <a:solidFill>
                  <a:schemeClr val="folHlink"/>
                </a:solidFill>
              </a:rPr>
              <a:t>§4.6 Pipelined Datapath and Control</a:t>
            </a:r>
          </a:p>
        </p:txBody>
      </p:sp>
      <p:sp>
        <p:nvSpPr>
          <p:cNvPr id="52230" name="AutoShape 5"/>
          <p:cNvSpPr>
            <a:spLocks/>
          </p:cNvSpPr>
          <p:nvPr/>
        </p:nvSpPr>
        <p:spPr bwMode="auto">
          <a:xfrm>
            <a:off x="2124075" y="5157788"/>
            <a:ext cx="571500" cy="330200"/>
          </a:xfrm>
          <a:prstGeom prst="borderCallout1">
            <a:avLst>
              <a:gd name="adj1" fmla="val 34616"/>
              <a:gd name="adj2" fmla="val 113333"/>
              <a:gd name="adj3" fmla="val -118750"/>
              <a:gd name="adj4" fmla="val 229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WB</a:t>
            </a:r>
            <a:endParaRPr lang="en-AU" altLang="en-US" sz="1400"/>
          </a:p>
        </p:txBody>
      </p:sp>
      <p:sp>
        <p:nvSpPr>
          <p:cNvPr id="52231" name="AutoShape 6"/>
          <p:cNvSpPr>
            <a:spLocks/>
          </p:cNvSpPr>
          <p:nvPr/>
        </p:nvSpPr>
        <p:spPr bwMode="auto">
          <a:xfrm>
            <a:off x="395288" y="4292600"/>
            <a:ext cx="650875" cy="330200"/>
          </a:xfrm>
          <a:prstGeom prst="borderCallout1">
            <a:avLst>
              <a:gd name="adj1" fmla="val 34616"/>
              <a:gd name="adj2" fmla="val 111708"/>
              <a:gd name="adj3" fmla="val -68269"/>
              <a:gd name="adj4" fmla="val 153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MEM</a:t>
            </a:r>
            <a:endParaRPr lang="en-AU" altLang="en-US" sz="1400"/>
          </a:p>
        </p:txBody>
      </p:sp>
      <p:sp>
        <p:nvSpPr>
          <p:cNvPr id="52232" name="Text Box 7"/>
          <p:cNvSpPr txBox="1">
            <a:spLocks noChangeArrowheads="1"/>
          </p:cNvSpPr>
          <p:nvPr/>
        </p:nvSpPr>
        <p:spPr bwMode="auto">
          <a:xfrm>
            <a:off x="179388" y="5013325"/>
            <a:ext cx="1512887" cy="9255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800"/>
              <a:t>Right-to-left flow leads to hazards</a:t>
            </a:r>
            <a:endParaRPr lang="en-AU" altLang="en-US" sz="1800"/>
          </a:p>
        </p:txBody>
      </p:sp>
    </p:spTree>
    <p:extLst>
      <p:ext uri="{BB962C8B-B14F-4D97-AF65-F5344CB8AC3E}">
        <p14:creationId xmlns:p14="http://schemas.microsoft.com/office/powerpoint/2010/main" val="127715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5031A61B-9C0E-574C-B1BB-1AF7F1EACDF2}" type="slidenum">
              <a:rPr lang="en-AU" altLang="en-US" sz="1400"/>
              <a:pPr/>
              <a:t>5</a:t>
            </a:fld>
            <a:endParaRPr lang="en-AU" altLang="en-US" sz="1400"/>
          </a:p>
        </p:txBody>
      </p:sp>
      <p:pic>
        <p:nvPicPr>
          <p:cNvPr id="53251" name="Picture 7" descr="f04-3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492375"/>
            <a:ext cx="7993063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registers</a:t>
            </a:r>
            <a:endParaRPr lang="en-AU" altLang="en-US"/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351837" cy="1306512"/>
          </a:xfrm>
        </p:spPr>
        <p:txBody>
          <a:bodyPr/>
          <a:lstStyle/>
          <a:p>
            <a:pPr eaLnBrk="1" hangingPunct="1"/>
            <a:r>
              <a:rPr lang="en-US" altLang="en-US"/>
              <a:t>Need registers between stages</a:t>
            </a:r>
          </a:p>
          <a:p>
            <a:pPr lvl="1" eaLnBrk="1" hangingPunct="1"/>
            <a:r>
              <a:rPr lang="en-US" altLang="en-US"/>
              <a:t>To hold information produced in previous cycle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9740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C5BF6F55-EB44-FD45-A417-1188E0DD08E5}" type="slidenum">
              <a:rPr lang="en-AU" altLang="en-US" sz="1400"/>
              <a:pPr/>
              <a:t>6</a:t>
            </a:fld>
            <a:endParaRPr lang="en-AU" altLang="en-US" sz="1400"/>
          </a:p>
        </p:txBody>
      </p:sp>
      <p:pic>
        <p:nvPicPr>
          <p:cNvPr id="59395" name="Picture 10" descr="f04-38-P374493-W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511300"/>
            <a:ext cx="8191500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WB for Load</a:t>
            </a:r>
            <a:endParaRPr lang="en-AU" altLang="en-US"/>
          </a:p>
        </p:txBody>
      </p:sp>
      <p:sp>
        <p:nvSpPr>
          <p:cNvPr id="374788" name="Oval 4"/>
          <p:cNvSpPr>
            <a:spLocks noChangeArrowheads="1"/>
          </p:cNvSpPr>
          <p:nvPr/>
        </p:nvSpPr>
        <p:spPr bwMode="auto">
          <a:xfrm>
            <a:off x="3059113" y="4076700"/>
            <a:ext cx="865187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4789" name="AutoShape 5"/>
          <p:cNvSpPr>
            <a:spLocks/>
          </p:cNvSpPr>
          <p:nvPr/>
        </p:nvSpPr>
        <p:spPr bwMode="auto">
          <a:xfrm>
            <a:off x="1187450" y="5084763"/>
            <a:ext cx="1063625" cy="865187"/>
          </a:xfrm>
          <a:prstGeom prst="borderCallout1">
            <a:avLst>
              <a:gd name="adj1" fmla="val 13213"/>
              <a:gd name="adj2" fmla="val 107162"/>
              <a:gd name="adj3" fmla="val -52292"/>
              <a:gd name="adj4" fmla="val 16791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Wrong</a:t>
            </a:r>
            <a:br>
              <a:rPr lang="en-US" altLang="en-US"/>
            </a:br>
            <a:r>
              <a:rPr lang="en-US" altLang="en-US"/>
              <a:t>register</a:t>
            </a:r>
            <a:br>
              <a:rPr lang="en-US" altLang="en-US"/>
            </a:br>
            <a:r>
              <a:rPr lang="en-US" altLang="en-US"/>
              <a:t>number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02176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8" grpId="0" animBg="1"/>
      <p:bldP spid="37478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2B8ACDAF-10AB-8049-B8A8-36B651364E45}" type="slidenum">
              <a:rPr lang="en-AU" altLang="en-US" sz="1400"/>
              <a:pPr/>
              <a:t>7</a:t>
            </a:fld>
            <a:endParaRPr lang="en-AU" altLang="en-US" sz="1400"/>
          </a:p>
        </p:txBody>
      </p:sp>
      <p:pic>
        <p:nvPicPr>
          <p:cNvPr id="60419" name="Picture 6" descr="f04-4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8" y="2057400"/>
            <a:ext cx="8183562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Corrected Datapath for Load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562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A0CEE100-73FB-6C4B-8961-6BA7D558498C}" type="slidenum">
              <a:rPr lang="en-AU" altLang="en-US" sz="1400"/>
              <a:pPr/>
              <a:t>8</a:t>
            </a:fld>
            <a:endParaRPr lang="en-AU" altLang="en-US" sz="1400"/>
          </a:p>
        </p:txBody>
      </p:sp>
      <p:pic>
        <p:nvPicPr>
          <p:cNvPr id="69635" name="Picture 5" descr="f04-5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125538"/>
            <a:ext cx="7362825" cy="522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Pipelined Control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8729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Pipelining Details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 smtClean="0"/>
              <a:t>Chapter 1 — Computer Abstractions and Technology — </a:t>
            </a:r>
            <a:fld id="{127112B6-527E-1B48-9BE7-F273D41ACD67}" type="slidenum">
              <a:rPr lang="en-AU" altLang="en-US" smtClean="0"/>
              <a:pPr>
                <a:defRPr/>
              </a:pPr>
              <a:t>9</a:t>
            </a:fld>
            <a:endParaRPr lang="en-AU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4213" y="1125538"/>
            <a:ext cx="8270875" cy="5111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kern="0" dirty="0" smtClean="0"/>
              <a:t>4.7 - Detecting and handling data hazards</a:t>
            </a:r>
          </a:p>
          <a:p>
            <a:pPr eaLnBrk="1" hangingPunct="1"/>
            <a:r>
              <a:rPr lang="en-US" altLang="en-US" kern="0" dirty="0" smtClean="0"/>
              <a:t>4.8 </a:t>
            </a:r>
            <a:r>
              <a:rPr lang="mr-IN" altLang="en-US" kern="0" dirty="0" smtClean="0"/>
              <a:t>–</a:t>
            </a:r>
            <a:r>
              <a:rPr lang="en-US" altLang="en-US" kern="0" dirty="0" smtClean="0"/>
              <a:t> Control hazards</a:t>
            </a:r>
          </a:p>
          <a:p>
            <a:pPr eaLnBrk="1" hangingPunct="1"/>
            <a:r>
              <a:rPr lang="en-US" altLang="en-US" kern="0" dirty="0" smtClean="0"/>
              <a:t>4.9 </a:t>
            </a:r>
            <a:r>
              <a:rPr lang="mr-IN" altLang="en-US" kern="0" dirty="0" smtClean="0"/>
              <a:t>–</a:t>
            </a:r>
            <a:r>
              <a:rPr lang="en-US" altLang="en-US" kern="0" dirty="0" smtClean="0"/>
              <a:t> Exceptions</a:t>
            </a:r>
          </a:p>
          <a:p>
            <a:pPr lvl="1" eaLnBrk="1" hangingPunct="1"/>
            <a:r>
              <a:rPr lang="en-US" altLang="en-US" kern="0" dirty="0" smtClean="0"/>
              <a:t>Arithmetic overflow</a:t>
            </a:r>
          </a:p>
          <a:p>
            <a:pPr lvl="1" eaLnBrk="1" hangingPunct="1"/>
            <a:r>
              <a:rPr lang="en-US" altLang="en-US" kern="0" dirty="0" smtClean="0"/>
              <a:t>I/O device request</a:t>
            </a:r>
          </a:p>
          <a:p>
            <a:pPr lvl="1" eaLnBrk="1" hangingPunct="1"/>
            <a:r>
              <a:rPr lang="en-US" altLang="en-US" kern="0" dirty="0" smtClean="0"/>
              <a:t>Undefined operation</a:t>
            </a:r>
          </a:p>
          <a:p>
            <a:pPr lvl="1" eaLnBrk="1" hangingPunct="1"/>
            <a:r>
              <a:rPr lang="en-US" altLang="en-US" kern="0" dirty="0" smtClean="0"/>
              <a:t>Hardware malfunction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3217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26484</TotalTime>
  <Words>533</Words>
  <Application>Microsoft Macintosh PowerPoint</Application>
  <PresentationFormat>On-screen Show (4:3)</PresentationFormat>
  <Paragraphs>110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 Black</vt:lpstr>
      <vt:lpstr>Corbel</vt:lpstr>
      <vt:lpstr>Mangal</vt:lpstr>
      <vt:lpstr>Symbol</vt:lpstr>
      <vt:lpstr>Times New Roman</vt:lpstr>
      <vt:lpstr>Wingdings</vt:lpstr>
      <vt:lpstr>Arial</vt:lpstr>
      <vt:lpstr>2_Blends</vt:lpstr>
      <vt:lpstr>Instruction-Level Parallelism  Static Multiple-Issue (4.10)</vt:lpstr>
      <vt:lpstr>Homework Presentations</vt:lpstr>
      <vt:lpstr>Pipeline Summary</vt:lpstr>
      <vt:lpstr>MIPS Pipelined Datapath</vt:lpstr>
      <vt:lpstr>Pipeline registers</vt:lpstr>
      <vt:lpstr>WB for Load</vt:lpstr>
      <vt:lpstr>Corrected Datapath for Load</vt:lpstr>
      <vt:lpstr>Pipelined Control</vt:lpstr>
      <vt:lpstr>Pipelining Details</vt:lpstr>
      <vt:lpstr>Instruction-Level Parallelism (ILP)</vt:lpstr>
      <vt:lpstr>Multiple Issue</vt:lpstr>
    </vt:vector>
  </TitlesOfParts>
  <Company>Ashenden Designs Pty Ltd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823</cp:revision>
  <dcterms:created xsi:type="dcterms:W3CDTF">2001-07-25T06:45:25Z</dcterms:created>
  <dcterms:modified xsi:type="dcterms:W3CDTF">2017-11-03T18:53:25Z</dcterms:modified>
</cp:coreProperties>
</file>