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30" r:id="rId2"/>
    <p:sldId id="394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95" r:id="rId15"/>
    <p:sldId id="397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83516" autoAdjust="0"/>
  </p:normalViewPr>
  <p:slideViewPr>
    <p:cSldViewPr>
      <p:cViewPr varScale="1">
        <p:scale>
          <a:sx n="105" d="100"/>
          <a:sy n="105" d="100"/>
        </p:scale>
        <p:origin x="17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 you’re going to learn a lot of new things: the basic building blocks of a computer. We’ll slowly combine these to learn how many components of a computer are built up.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such thing as an “encoder” to go in the other direction: n separate</a:t>
            </a:r>
            <a:r>
              <a:rPr lang="en-US" baseline="0" dirty="0"/>
              <a:t> choices to a </a:t>
            </a:r>
            <a:r>
              <a:rPr lang="en-US" baseline="0" dirty="0" err="1"/>
              <a:t>log_n</a:t>
            </a:r>
            <a:r>
              <a:rPr lang="en-US" baseline="0" dirty="0"/>
              <a:t> bit number.</a:t>
            </a:r>
          </a:p>
          <a:p>
            <a:endParaRPr lang="en-US" baseline="0" dirty="0"/>
          </a:p>
          <a:p>
            <a:r>
              <a:rPr lang="en-US" baseline="0" dirty="0"/>
              <a:t>We’ll see in just a second an example of why you might need a decoder.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25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n inputs, log n</a:t>
            </a:r>
            <a:r>
              <a:rPr lang="en-US" baseline="0" dirty="0"/>
              <a:t> is enough, since we only need to select one at a time. x bits gives us 2^x permutations, hence log n gives us a way to select one input from 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03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can say something even stronger. The</a:t>
            </a:r>
            <a:r>
              <a:rPr lang="en-US" baseline="0" dirty="0"/>
              <a:t> textbook uses Sum of Products.</a:t>
            </a:r>
          </a:p>
          <a:p>
            <a:r>
              <a:rPr lang="en-US" baseline="0" dirty="0"/>
              <a:t>Why? B/c It’s really easy to figure out from a truth table. For every 1 you see, just add another product!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7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draw</a:t>
            </a:r>
            <a:r>
              <a:rPr lang="en-US" baseline="0" dirty="0"/>
              <a:t> a truth table. When the final result is one, just add another product group to the sum.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96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5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this is why we</a:t>
            </a:r>
            <a:r>
              <a:rPr lang="en-US" baseline="0" dirty="0"/>
              <a:t> use + for OR and * for AND!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19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and distributive are as expected. </a:t>
            </a:r>
            <a:r>
              <a:rPr lang="en-US" dirty="0" err="1"/>
              <a:t>DeMorgan’s</a:t>
            </a:r>
            <a:r>
              <a:rPr lang="en-US" dirty="0"/>
              <a:t> laws are new to us.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74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draw</a:t>
            </a:r>
            <a:r>
              <a:rPr lang="en-US" baseline="0" dirty="0"/>
              <a:t> the truth table for </a:t>
            </a:r>
            <a:r>
              <a:rPr lang="en-US" baseline="0" dirty="0" err="1"/>
              <a:t>deMorgan’s</a:t>
            </a:r>
            <a:r>
              <a:rPr lang="en-US" baseline="0" dirty="0"/>
              <a:t> laws. </a:t>
            </a:r>
            <a:r>
              <a:rPr lang="en-US" dirty="0"/>
              <a:t>Now that we've talked about the </a:t>
            </a:r>
            <a:r>
              <a:rPr lang="en-US" dirty="0" err="1"/>
              <a:t>boolean</a:t>
            </a:r>
            <a:r>
              <a:rPr lang="en-US" dirty="0"/>
              <a:t> logic functions we're</a:t>
            </a:r>
            <a:r>
              <a:rPr lang="en-US" baseline="0" dirty="0"/>
              <a:t> using, we need to implement them...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6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(together) </a:t>
            </a:r>
            <a:r>
              <a:rPr lang="en-US" baseline="0" dirty="0"/>
              <a:t>design the block for implementing ~(~A + B)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99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Occasionally you’ll just see a bunch of wires coming into a gate, since the operations are associative and commutative.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61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B.3</a:t>
            </a:r>
          </a:p>
          <a:p>
            <a:r>
              <a:rPr lang="en-US" dirty="0"/>
              <a:t>Let </a:t>
            </a:r>
            <a:r>
              <a:rPr lang="en-US" dirty="0" err="1"/>
              <a:t>Nand</a:t>
            </a:r>
            <a:r>
              <a:rPr lang="en-US" dirty="0"/>
              <a:t> = @</a:t>
            </a:r>
          </a:p>
          <a:p>
            <a:r>
              <a:rPr lang="en-US" dirty="0"/>
              <a:t>~A = A @ A</a:t>
            </a:r>
          </a:p>
          <a:p>
            <a:r>
              <a:rPr lang="en-US" dirty="0"/>
              <a:t>AND = ~(A @ B) = (A @ B) @ (A @ B)</a:t>
            </a:r>
          </a:p>
          <a:p>
            <a:r>
              <a:rPr lang="en-US" dirty="0"/>
              <a:t>OR = ~A @ ~B = (A @ A) @ (B @ B)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8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bit input -&gt; 2^N permutations. You’ll see this relationship everywhere,</a:t>
            </a:r>
            <a:r>
              <a:rPr lang="en-US" baseline="0" dirty="0"/>
              <a:t> so I want to make it a little clearer for you. 2 choices for the first bit, 2 for the second, etc.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August 29,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00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938992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Equations (B.2)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Combinational Logic (B.3)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NAND</a:t>
            </a:r>
          </a:p>
          <a:p>
            <a:pPr lvl="1"/>
            <a:r>
              <a:rPr lang="en-US" altLang="en-US" dirty="0">
                <a:ea typeface="Times New Roman" charset="0"/>
                <a:cs typeface="Times New Roman" charset="0"/>
              </a:rPr>
              <a:t>Its output = 1, only if both inputs are </a:t>
            </a:r>
            <a:r>
              <a:rPr lang="en-US" altLang="en-US" u="sng" dirty="0">
                <a:ea typeface="Times New Roman" charset="0"/>
                <a:cs typeface="Times New Roman" charset="0"/>
              </a:rPr>
              <a:t>not</a:t>
            </a:r>
            <a:r>
              <a:rPr lang="en-US" altLang="en-US" dirty="0">
                <a:ea typeface="Times New Roman" charset="0"/>
                <a:cs typeface="Times New Roman" charset="0"/>
              </a:rPr>
              <a:t> 1</a:t>
            </a:r>
          </a:p>
          <a:p>
            <a:pPr lvl="1"/>
            <a:endParaRPr lang="en-US" altLang="en-US" dirty="0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 dirty="0">
                <a:ea typeface="Times New Roman" charset="0"/>
                <a:cs typeface="Times New Roman" charset="0"/>
              </a:rPr>
              <a:t>Boolean Expression:  </a:t>
            </a:r>
            <a:r>
              <a:rPr lang="en-US" altLang="en-US" b="1" dirty="0">
                <a:ea typeface="Times New Roman" charset="0"/>
                <a:cs typeface="Times New Roman" charset="0"/>
              </a:rPr>
              <a:t>A • B</a:t>
            </a:r>
          </a:p>
          <a:p>
            <a:pPr lvl="1"/>
            <a:r>
              <a:rPr lang="en-US" altLang="en-US" dirty="0">
                <a:ea typeface="Times New Roman" charset="0"/>
                <a:cs typeface="Times New Roman" charset="0"/>
              </a:rPr>
              <a:t>Truth Table</a:t>
            </a:r>
          </a:p>
          <a:p>
            <a:pPr lvl="1"/>
            <a:endParaRPr lang="en-US" altLang="en-US" dirty="0">
              <a:ea typeface="Times New Roman" charset="0"/>
              <a:cs typeface="Times New Roman" charset="0"/>
            </a:endParaRPr>
          </a:p>
          <a:p>
            <a:pPr lvl="1"/>
            <a:endParaRPr lang="en-US" altLang="en-US" dirty="0">
              <a:ea typeface="Times New Roman" charset="0"/>
              <a:cs typeface="Times New Roman" charset="0"/>
            </a:endParaRPr>
          </a:p>
          <a:p>
            <a:pPr lvl="1"/>
            <a:endParaRPr lang="en-US" altLang="en-US" dirty="0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 sz="2400" dirty="0">
                <a:ea typeface="Times New Roman" charset="0"/>
                <a:cs typeface="Times New Roman" charset="0"/>
              </a:rPr>
              <a:t>The NAND functions has traditionally been the </a:t>
            </a:r>
            <a:r>
              <a:rPr lang="en-US" altLang="en-US" sz="2400" i="1" u="sng" dirty="0">
                <a:ea typeface="Times New Roman" charset="0"/>
                <a:cs typeface="Times New Roman" charset="0"/>
              </a:rPr>
              <a:t>universal gate</a:t>
            </a:r>
            <a:r>
              <a:rPr lang="en-US" altLang="en-US" sz="2400" dirty="0">
                <a:ea typeface="Times New Roman" charset="0"/>
                <a:cs typeface="Times New Roman" charset="0"/>
              </a:rPr>
              <a:t> in digital circuits. It is simple to implement in hardware and can be used to construct the other gates.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24580" name="Group 48"/>
          <p:cNvGrpSpPr>
            <a:grpSpLocks/>
          </p:cNvGrpSpPr>
          <p:nvPr/>
        </p:nvGrpSpPr>
        <p:grpSpPr bwMode="auto">
          <a:xfrm>
            <a:off x="1817688" y="2239963"/>
            <a:ext cx="1128712" cy="468312"/>
            <a:chOff x="2464" y="3064"/>
            <a:chExt cx="1193" cy="498"/>
          </a:xfrm>
        </p:grpSpPr>
        <p:sp>
          <p:nvSpPr>
            <p:cNvPr id="24608" name="Line 49"/>
            <p:cNvSpPr>
              <a:spLocks noChangeShapeType="1"/>
            </p:cNvSpPr>
            <p:nvPr/>
          </p:nvSpPr>
          <p:spPr bwMode="auto">
            <a:xfrm flipV="1">
              <a:off x="3477" y="3325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09" name="Group 50"/>
            <p:cNvGrpSpPr>
              <a:grpSpLocks/>
            </p:cNvGrpSpPr>
            <p:nvPr/>
          </p:nvGrpSpPr>
          <p:grpSpPr bwMode="auto">
            <a:xfrm>
              <a:off x="2464" y="3064"/>
              <a:ext cx="1007" cy="498"/>
              <a:chOff x="2464" y="3064"/>
              <a:chExt cx="1007" cy="498"/>
            </a:xfrm>
          </p:grpSpPr>
          <p:grpSp>
            <p:nvGrpSpPr>
              <p:cNvPr id="24610" name="Group 51"/>
              <p:cNvGrpSpPr>
                <a:grpSpLocks/>
              </p:cNvGrpSpPr>
              <p:nvPr/>
            </p:nvGrpSpPr>
            <p:grpSpPr bwMode="auto">
              <a:xfrm>
                <a:off x="2464" y="3064"/>
                <a:ext cx="1007" cy="498"/>
                <a:chOff x="2464" y="3064"/>
                <a:chExt cx="1007" cy="498"/>
              </a:xfrm>
            </p:grpSpPr>
            <p:sp>
              <p:nvSpPr>
                <p:cNvPr id="24612" name="Line 52"/>
                <p:cNvSpPr>
                  <a:spLocks noChangeShapeType="1"/>
                </p:cNvSpPr>
                <p:nvPr/>
              </p:nvSpPr>
              <p:spPr bwMode="auto">
                <a:xfrm>
                  <a:off x="2464" y="3216"/>
                  <a:ext cx="212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3" name="Line 53"/>
                <p:cNvSpPr>
                  <a:spLocks noChangeShapeType="1"/>
                </p:cNvSpPr>
                <p:nvPr/>
              </p:nvSpPr>
              <p:spPr bwMode="auto">
                <a:xfrm>
                  <a:off x="2464" y="3427"/>
                  <a:ext cx="212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4" name="Line 54"/>
                <p:cNvSpPr>
                  <a:spLocks noChangeShapeType="1"/>
                </p:cNvSpPr>
                <p:nvPr/>
              </p:nvSpPr>
              <p:spPr bwMode="auto">
                <a:xfrm>
                  <a:off x="2673" y="3065"/>
                  <a:ext cx="4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55"/>
                <p:cNvSpPr>
                  <a:spLocks noChangeShapeType="1"/>
                </p:cNvSpPr>
                <p:nvPr/>
              </p:nvSpPr>
              <p:spPr bwMode="auto">
                <a:xfrm>
                  <a:off x="2676" y="3080"/>
                  <a:ext cx="1" cy="4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6" name="Oval 56"/>
                <p:cNvSpPr>
                  <a:spLocks noChangeArrowheads="1"/>
                </p:cNvSpPr>
                <p:nvPr/>
              </p:nvSpPr>
              <p:spPr bwMode="auto">
                <a:xfrm>
                  <a:off x="3380" y="3291"/>
                  <a:ext cx="91" cy="75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4617" name="Arc 57"/>
                <p:cNvSpPr>
                  <a:spLocks/>
                </p:cNvSpPr>
                <p:nvPr/>
              </p:nvSpPr>
              <p:spPr bwMode="auto">
                <a:xfrm>
                  <a:off x="3137" y="3064"/>
                  <a:ext cx="235" cy="271"/>
                </a:xfrm>
                <a:custGeom>
                  <a:avLst/>
                  <a:gdLst>
                    <a:gd name="T0" fmla="*/ 0 w 21600"/>
                    <a:gd name="T1" fmla="*/ 0 h 22856"/>
                    <a:gd name="T2" fmla="*/ 0 w 21600"/>
                    <a:gd name="T3" fmla="*/ 0 h 22856"/>
                    <a:gd name="T4" fmla="*/ 0 w 21600"/>
                    <a:gd name="T5" fmla="*/ 0 h 228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856"/>
                    <a:gd name="T11" fmla="*/ 21600 w 21600"/>
                    <a:gd name="T12" fmla="*/ 22856 h 228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856" fill="none" extrusionOk="0">
                      <a:moveTo>
                        <a:pt x="644" y="-1"/>
                      </a:moveTo>
                      <a:cubicBezTo>
                        <a:pt x="12317" y="347"/>
                        <a:pt x="21600" y="9911"/>
                        <a:pt x="21600" y="21590"/>
                      </a:cubicBezTo>
                      <a:cubicBezTo>
                        <a:pt x="21600" y="22012"/>
                        <a:pt x="21587" y="22434"/>
                        <a:pt x="21562" y="22855"/>
                      </a:cubicBezTo>
                    </a:path>
                    <a:path w="21600" h="22856" stroke="0" extrusionOk="0">
                      <a:moveTo>
                        <a:pt x="644" y="-1"/>
                      </a:moveTo>
                      <a:cubicBezTo>
                        <a:pt x="12317" y="347"/>
                        <a:pt x="21600" y="9911"/>
                        <a:pt x="21600" y="21590"/>
                      </a:cubicBezTo>
                      <a:cubicBezTo>
                        <a:pt x="21600" y="22012"/>
                        <a:pt x="21587" y="22434"/>
                        <a:pt x="21562" y="22855"/>
                      </a:cubicBezTo>
                      <a:lnTo>
                        <a:pt x="0" y="21590"/>
                      </a:lnTo>
                      <a:lnTo>
                        <a:pt x="644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Arc 58"/>
                <p:cNvSpPr>
                  <a:spLocks/>
                </p:cNvSpPr>
                <p:nvPr/>
              </p:nvSpPr>
              <p:spPr bwMode="auto">
                <a:xfrm>
                  <a:off x="3137" y="3314"/>
                  <a:ext cx="234" cy="248"/>
                </a:xfrm>
                <a:custGeom>
                  <a:avLst/>
                  <a:gdLst>
                    <a:gd name="T0" fmla="*/ 0 w 21591"/>
                    <a:gd name="T1" fmla="*/ 0 h 21590"/>
                    <a:gd name="T2" fmla="*/ 0 w 21591"/>
                    <a:gd name="T3" fmla="*/ 0 h 21590"/>
                    <a:gd name="T4" fmla="*/ 0 w 21591"/>
                    <a:gd name="T5" fmla="*/ 0 h 2159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590"/>
                    <a:gd name="T11" fmla="*/ 21591 w 21591"/>
                    <a:gd name="T12" fmla="*/ 21590 h 215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590" fill="none" extrusionOk="0">
                      <a:moveTo>
                        <a:pt x="21591" y="610"/>
                      </a:moveTo>
                      <a:cubicBezTo>
                        <a:pt x="21268" y="12047"/>
                        <a:pt x="12082" y="21248"/>
                        <a:pt x="646" y="21590"/>
                      </a:cubicBezTo>
                    </a:path>
                    <a:path w="21591" h="21590" stroke="0" extrusionOk="0">
                      <a:moveTo>
                        <a:pt x="21591" y="610"/>
                      </a:moveTo>
                      <a:cubicBezTo>
                        <a:pt x="21268" y="12047"/>
                        <a:pt x="12082" y="21248"/>
                        <a:pt x="646" y="21590"/>
                      </a:cubicBezTo>
                      <a:lnTo>
                        <a:pt x="0" y="0"/>
                      </a:lnTo>
                      <a:lnTo>
                        <a:pt x="21591" y="61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11" name="Line 59"/>
              <p:cNvSpPr>
                <a:spLocks noChangeShapeType="1"/>
              </p:cNvSpPr>
              <p:nvPr/>
            </p:nvSpPr>
            <p:spPr bwMode="auto">
              <a:xfrm>
                <a:off x="2673" y="3561"/>
                <a:ext cx="49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4581" name="Straight Connector 16"/>
          <p:cNvCxnSpPr>
            <a:cxnSpLocks noChangeShapeType="1"/>
          </p:cNvCxnSpPr>
          <p:nvPr/>
        </p:nvCxnSpPr>
        <p:spPr bwMode="auto">
          <a:xfrm>
            <a:off x="4932363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Group 17"/>
          <p:cNvGraphicFramePr>
            <a:graphicFrameLocks noGrp="1"/>
          </p:cNvGraphicFramePr>
          <p:nvPr/>
        </p:nvGraphicFramePr>
        <p:xfrm>
          <a:off x="3657600" y="3789363"/>
          <a:ext cx="914400" cy="1373187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NOR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Its output = 1, only if no inputs are </a:t>
            </a:r>
            <a:r>
              <a:rPr lang="en-US" altLang="en-US" u="sng">
                <a:ea typeface="Times New Roman" charset="0"/>
                <a:cs typeface="Times New Roman" charset="0"/>
              </a:rPr>
              <a:t>not</a:t>
            </a:r>
            <a:r>
              <a:rPr lang="en-US" altLang="en-US">
                <a:ea typeface="Times New Roman" charset="0"/>
                <a:cs typeface="Times New Roman" charset="0"/>
              </a:rPr>
              <a:t> 1</a:t>
            </a: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Boolean Expression:  </a:t>
            </a:r>
            <a:r>
              <a:rPr lang="en-US" altLang="en-US" b="1">
                <a:ea typeface="Times New Roman" charset="0"/>
                <a:cs typeface="Times New Roman" charset="0"/>
              </a:rPr>
              <a:t>A + B</a:t>
            </a: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Truth Table</a:t>
            </a: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None/>
            </a:pPr>
            <a:endParaRPr lang="en-US" altLang="en-US"/>
          </a:p>
          <a:p>
            <a:endParaRPr lang="en-US" altLang="en-US"/>
          </a:p>
        </p:txBody>
      </p:sp>
      <p:cxnSp>
        <p:nvCxnSpPr>
          <p:cNvPr id="25604" name="Straight Connector 16"/>
          <p:cNvCxnSpPr>
            <a:cxnSpLocks noChangeShapeType="1"/>
          </p:cNvCxnSpPr>
          <p:nvPr/>
        </p:nvCxnSpPr>
        <p:spPr bwMode="auto">
          <a:xfrm>
            <a:off x="5003800" y="27813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05" name="Group 47"/>
          <p:cNvGrpSpPr>
            <a:grpSpLocks/>
          </p:cNvGrpSpPr>
          <p:nvPr/>
        </p:nvGrpSpPr>
        <p:grpSpPr bwMode="auto">
          <a:xfrm>
            <a:off x="2517775" y="2205038"/>
            <a:ext cx="974725" cy="508000"/>
            <a:chOff x="5559" y="2451"/>
            <a:chExt cx="1091" cy="441"/>
          </a:xfrm>
        </p:grpSpPr>
        <p:sp>
          <p:nvSpPr>
            <p:cNvPr id="25632" name="Line 48"/>
            <p:cNvSpPr>
              <a:spLocks noChangeShapeType="1"/>
            </p:cNvSpPr>
            <p:nvPr/>
          </p:nvSpPr>
          <p:spPr bwMode="auto">
            <a:xfrm>
              <a:off x="5559" y="2768"/>
              <a:ext cx="19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33" name="Group 49"/>
            <p:cNvGrpSpPr>
              <a:grpSpLocks/>
            </p:cNvGrpSpPr>
            <p:nvPr/>
          </p:nvGrpSpPr>
          <p:grpSpPr bwMode="auto">
            <a:xfrm>
              <a:off x="5559" y="2451"/>
              <a:ext cx="1091" cy="441"/>
              <a:chOff x="5559" y="2451"/>
              <a:chExt cx="1091" cy="441"/>
            </a:xfrm>
          </p:grpSpPr>
          <p:grpSp>
            <p:nvGrpSpPr>
              <p:cNvPr id="25634" name="Group 50"/>
              <p:cNvGrpSpPr>
                <a:grpSpLocks/>
              </p:cNvGrpSpPr>
              <p:nvPr/>
            </p:nvGrpSpPr>
            <p:grpSpPr bwMode="auto">
              <a:xfrm>
                <a:off x="5559" y="2451"/>
                <a:ext cx="883" cy="441"/>
                <a:chOff x="5559" y="2451"/>
                <a:chExt cx="883" cy="441"/>
              </a:xfrm>
            </p:grpSpPr>
            <p:sp>
              <p:nvSpPr>
                <p:cNvPr id="25636" name="Line 51"/>
                <p:cNvSpPr>
                  <a:spLocks noChangeShapeType="1"/>
                </p:cNvSpPr>
                <p:nvPr/>
              </p:nvSpPr>
              <p:spPr bwMode="auto">
                <a:xfrm>
                  <a:off x="5559" y="2572"/>
                  <a:ext cx="19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7" name="Arc 52"/>
                <p:cNvSpPr>
                  <a:spLocks/>
                </p:cNvSpPr>
                <p:nvPr/>
              </p:nvSpPr>
              <p:spPr bwMode="auto">
                <a:xfrm>
                  <a:off x="5649" y="2659"/>
                  <a:ext cx="128" cy="233"/>
                </a:xfrm>
                <a:custGeom>
                  <a:avLst/>
                  <a:gdLst>
                    <a:gd name="T0" fmla="*/ 0 w 21590"/>
                    <a:gd name="T1" fmla="*/ 0 h 21568"/>
                    <a:gd name="T2" fmla="*/ 0 w 21590"/>
                    <a:gd name="T3" fmla="*/ 0 h 21568"/>
                    <a:gd name="T4" fmla="*/ 0 w 21590"/>
                    <a:gd name="T5" fmla="*/ 0 h 21568"/>
                    <a:gd name="T6" fmla="*/ 0 60000 65536"/>
                    <a:gd name="T7" fmla="*/ 0 60000 65536"/>
                    <a:gd name="T8" fmla="*/ 0 60000 65536"/>
                    <a:gd name="T9" fmla="*/ 0 w 21590"/>
                    <a:gd name="T10" fmla="*/ 0 h 21568"/>
                    <a:gd name="T11" fmla="*/ 21590 w 21590"/>
                    <a:gd name="T12" fmla="*/ 21568 h 215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0" h="21568" fill="none" extrusionOk="0">
                      <a:moveTo>
                        <a:pt x="21590" y="650"/>
                      </a:moveTo>
                      <a:cubicBezTo>
                        <a:pt x="21252" y="11866"/>
                        <a:pt x="12382" y="20956"/>
                        <a:pt x="1176" y="21567"/>
                      </a:cubicBezTo>
                    </a:path>
                    <a:path w="21590" h="21568" stroke="0" extrusionOk="0">
                      <a:moveTo>
                        <a:pt x="21590" y="650"/>
                      </a:moveTo>
                      <a:cubicBezTo>
                        <a:pt x="21252" y="11866"/>
                        <a:pt x="12382" y="20956"/>
                        <a:pt x="1176" y="21567"/>
                      </a:cubicBezTo>
                      <a:lnTo>
                        <a:pt x="0" y="0"/>
                      </a:lnTo>
                      <a:lnTo>
                        <a:pt x="21590" y="65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8" name="Arc 53"/>
                <p:cNvSpPr>
                  <a:spLocks/>
                </p:cNvSpPr>
                <p:nvPr/>
              </p:nvSpPr>
              <p:spPr bwMode="auto">
                <a:xfrm>
                  <a:off x="5652" y="2677"/>
                  <a:ext cx="709" cy="211"/>
                </a:xfrm>
                <a:custGeom>
                  <a:avLst/>
                  <a:gdLst>
                    <a:gd name="T0" fmla="*/ 0 w 21546"/>
                    <a:gd name="T1" fmla="*/ 0 h 21596"/>
                    <a:gd name="T2" fmla="*/ 0 w 21546"/>
                    <a:gd name="T3" fmla="*/ 0 h 21596"/>
                    <a:gd name="T4" fmla="*/ 0 w 21546"/>
                    <a:gd name="T5" fmla="*/ 0 h 21596"/>
                    <a:gd name="T6" fmla="*/ 0 60000 65536"/>
                    <a:gd name="T7" fmla="*/ 0 60000 65536"/>
                    <a:gd name="T8" fmla="*/ 0 60000 65536"/>
                    <a:gd name="T9" fmla="*/ 0 w 21546"/>
                    <a:gd name="T10" fmla="*/ 0 h 21596"/>
                    <a:gd name="T11" fmla="*/ 21546 w 21546"/>
                    <a:gd name="T12" fmla="*/ 21596 h 215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46" h="21596" fill="none" extrusionOk="0">
                      <a:moveTo>
                        <a:pt x="21545" y="1532"/>
                      </a:moveTo>
                      <a:cubicBezTo>
                        <a:pt x="20752" y="12675"/>
                        <a:pt x="11594" y="21375"/>
                        <a:pt x="425" y="21595"/>
                      </a:cubicBezTo>
                    </a:path>
                    <a:path w="21546" h="21596" stroke="0" extrusionOk="0">
                      <a:moveTo>
                        <a:pt x="21545" y="1532"/>
                      </a:moveTo>
                      <a:cubicBezTo>
                        <a:pt x="20752" y="12675"/>
                        <a:pt x="11594" y="21375"/>
                        <a:pt x="425" y="21595"/>
                      </a:cubicBezTo>
                      <a:lnTo>
                        <a:pt x="0" y="0"/>
                      </a:lnTo>
                      <a:lnTo>
                        <a:pt x="21545" y="153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39" name="Arc 54"/>
                <p:cNvSpPr>
                  <a:spLocks/>
                </p:cNvSpPr>
                <p:nvPr/>
              </p:nvSpPr>
              <p:spPr bwMode="auto">
                <a:xfrm>
                  <a:off x="5649" y="2451"/>
                  <a:ext cx="129" cy="241"/>
                </a:xfrm>
                <a:custGeom>
                  <a:avLst/>
                  <a:gdLst>
                    <a:gd name="T0" fmla="*/ 0 w 21600"/>
                    <a:gd name="T1" fmla="*/ 0 h 23004"/>
                    <a:gd name="T2" fmla="*/ 0 w 21600"/>
                    <a:gd name="T3" fmla="*/ 0 h 23004"/>
                    <a:gd name="T4" fmla="*/ 0 w 21600"/>
                    <a:gd name="T5" fmla="*/ 0 h 2300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004"/>
                    <a:gd name="T11" fmla="*/ 21600 w 21600"/>
                    <a:gd name="T12" fmla="*/ 23004 h 230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004" fill="none" extrusionOk="0">
                      <a:moveTo>
                        <a:pt x="1175" y="-1"/>
                      </a:moveTo>
                      <a:cubicBezTo>
                        <a:pt x="12630" y="624"/>
                        <a:pt x="21600" y="10095"/>
                        <a:pt x="21600" y="21568"/>
                      </a:cubicBezTo>
                      <a:cubicBezTo>
                        <a:pt x="21600" y="22047"/>
                        <a:pt x="21584" y="22526"/>
                        <a:pt x="21552" y="23004"/>
                      </a:cubicBezTo>
                    </a:path>
                    <a:path w="21600" h="23004" stroke="0" extrusionOk="0">
                      <a:moveTo>
                        <a:pt x="1175" y="-1"/>
                      </a:moveTo>
                      <a:cubicBezTo>
                        <a:pt x="12630" y="624"/>
                        <a:pt x="21600" y="10095"/>
                        <a:pt x="21600" y="21568"/>
                      </a:cubicBezTo>
                      <a:cubicBezTo>
                        <a:pt x="21600" y="22047"/>
                        <a:pt x="21584" y="22526"/>
                        <a:pt x="21552" y="23004"/>
                      </a:cubicBezTo>
                      <a:lnTo>
                        <a:pt x="0" y="21568"/>
                      </a:lnTo>
                      <a:lnTo>
                        <a:pt x="1175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0" name="Arc 55"/>
                <p:cNvSpPr>
                  <a:spLocks/>
                </p:cNvSpPr>
                <p:nvPr/>
              </p:nvSpPr>
              <p:spPr bwMode="auto">
                <a:xfrm>
                  <a:off x="5655" y="2452"/>
                  <a:ext cx="711" cy="226"/>
                </a:xfrm>
                <a:custGeom>
                  <a:avLst/>
                  <a:gdLst>
                    <a:gd name="T0" fmla="*/ 0 w 21600"/>
                    <a:gd name="T1" fmla="*/ 0 h 23129"/>
                    <a:gd name="T2" fmla="*/ 0 w 21600"/>
                    <a:gd name="T3" fmla="*/ 0 h 23129"/>
                    <a:gd name="T4" fmla="*/ 0 w 21600"/>
                    <a:gd name="T5" fmla="*/ 0 h 231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129"/>
                    <a:gd name="T11" fmla="*/ 21600 w 21600"/>
                    <a:gd name="T12" fmla="*/ 23129 h 231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129" fill="none" extrusionOk="0">
                      <a:moveTo>
                        <a:pt x="425" y="0"/>
                      </a:moveTo>
                      <a:cubicBezTo>
                        <a:pt x="12187" y="232"/>
                        <a:pt x="21600" y="9832"/>
                        <a:pt x="21600" y="21596"/>
                      </a:cubicBezTo>
                      <a:cubicBezTo>
                        <a:pt x="21600" y="22107"/>
                        <a:pt x="21581" y="22618"/>
                        <a:pt x="21545" y="23128"/>
                      </a:cubicBezTo>
                    </a:path>
                    <a:path w="21600" h="23129" stroke="0" extrusionOk="0">
                      <a:moveTo>
                        <a:pt x="425" y="0"/>
                      </a:moveTo>
                      <a:cubicBezTo>
                        <a:pt x="12187" y="232"/>
                        <a:pt x="21600" y="9832"/>
                        <a:pt x="21600" y="21596"/>
                      </a:cubicBezTo>
                      <a:cubicBezTo>
                        <a:pt x="21600" y="22107"/>
                        <a:pt x="21581" y="22618"/>
                        <a:pt x="21545" y="23128"/>
                      </a:cubicBezTo>
                      <a:lnTo>
                        <a:pt x="0" y="2159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1" name="Oval 56"/>
                <p:cNvSpPr>
                  <a:spLocks noChangeArrowheads="1"/>
                </p:cNvSpPr>
                <p:nvPr/>
              </p:nvSpPr>
              <p:spPr bwMode="auto">
                <a:xfrm>
                  <a:off x="6367" y="2626"/>
                  <a:ext cx="75" cy="75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25635" name="Line 57"/>
              <p:cNvSpPr>
                <a:spLocks noChangeShapeType="1"/>
              </p:cNvSpPr>
              <p:nvPr/>
            </p:nvSpPr>
            <p:spPr bwMode="auto">
              <a:xfrm>
                <a:off x="6438" y="2662"/>
                <a:ext cx="21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0" name="Group 16"/>
          <p:cNvGraphicFramePr>
            <a:graphicFrameLocks noGrp="1"/>
          </p:cNvGraphicFramePr>
          <p:nvPr/>
        </p:nvGraphicFramePr>
        <p:xfrm>
          <a:off x="3657600" y="3933825"/>
          <a:ext cx="990600" cy="137160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72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Times New Roman" charset="0"/>
                <a:cs typeface="Times New Roman" charset="0"/>
              </a:rPr>
              <a:t>XOR is </a:t>
            </a:r>
            <a:r>
              <a:rPr lang="en-US" altLang="en-US" i="1" u="sng">
                <a:ea typeface="Times New Roman" charset="0"/>
                <a:cs typeface="Times New Roman" charset="0"/>
              </a:rPr>
              <a:t>EXCLUSIVE-OR</a:t>
            </a:r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Its output = 1 if the inputs are different  and  equal 0 if all are the same. </a:t>
            </a:r>
            <a:br>
              <a:rPr lang="en-US" altLang="en-US">
                <a:ea typeface="Times New Roman" charset="0"/>
                <a:cs typeface="Times New Roman" charset="0"/>
              </a:rPr>
            </a:br>
            <a:r>
              <a:rPr lang="en-US" altLang="en-US">
                <a:ea typeface="Times New Roman" charset="0"/>
                <a:cs typeface="Times New Roman" charset="0"/>
              </a:rPr>
              <a:t>Boolean Expression:  A </a:t>
            </a:r>
            <a:r>
              <a:rPr lang="en-US" altLang="en-US">
                <a:latin typeface="Symbol" charset="2"/>
                <a:ea typeface="Times New Roman" charset="0"/>
                <a:cs typeface="Times New Roman" charset="0"/>
              </a:rPr>
              <a:t>Å </a:t>
            </a:r>
            <a:r>
              <a:rPr lang="en-US" altLang="en-US">
                <a:ea typeface="Times New Roman" charset="0"/>
                <a:cs typeface="Times New Roman" charset="0"/>
              </a:rPr>
              <a:t>B</a:t>
            </a: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r>
              <a:rPr lang="en-US" altLang="en-US">
                <a:ea typeface="Times New Roman" charset="0"/>
                <a:cs typeface="Times New Roman" charset="0"/>
              </a:rPr>
              <a:t>Truth Table</a:t>
            </a: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/>
            <a:endParaRPr lang="en-US" altLang="en-US"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Equivalent to </a:t>
            </a:r>
            <a:r>
              <a:rPr lang="en-US" altLang="en-US" b="1">
                <a:ea typeface="Times New Roman" charset="0"/>
                <a:cs typeface="Times New Roman" charset="0"/>
              </a:rPr>
              <a:t>(A•B) + (A•B)     =   C</a:t>
            </a:r>
            <a:endParaRPr lang="en-US" altLang="en-US"/>
          </a:p>
        </p:txBody>
      </p:sp>
      <p:grpSp>
        <p:nvGrpSpPr>
          <p:cNvPr id="26628" name="Group 67"/>
          <p:cNvGrpSpPr>
            <a:grpSpLocks/>
          </p:cNvGrpSpPr>
          <p:nvPr/>
        </p:nvGrpSpPr>
        <p:grpSpPr bwMode="auto">
          <a:xfrm>
            <a:off x="3521075" y="3189288"/>
            <a:ext cx="1793875" cy="606425"/>
            <a:chOff x="2054" y="2054"/>
            <a:chExt cx="1130" cy="381"/>
          </a:xfrm>
        </p:grpSpPr>
        <p:grpSp>
          <p:nvGrpSpPr>
            <p:cNvPr id="26657" name="Group 59"/>
            <p:cNvGrpSpPr>
              <a:grpSpLocks/>
            </p:cNvGrpSpPr>
            <p:nvPr/>
          </p:nvGrpSpPr>
          <p:grpSpPr bwMode="auto">
            <a:xfrm>
              <a:off x="2304" y="2112"/>
              <a:ext cx="627" cy="296"/>
              <a:chOff x="3561" y="2784"/>
              <a:chExt cx="627" cy="296"/>
            </a:xfrm>
          </p:grpSpPr>
          <p:sp>
            <p:nvSpPr>
              <p:cNvPr id="26662" name="Line 44"/>
              <p:cNvSpPr>
                <a:spLocks noChangeShapeType="1"/>
              </p:cNvSpPr>
              <p:nvPr/>
            </p:nvSpPr>
            <p:spPr bwMode="auto">
              <a:xfrm>
                <a:off x="3561" y="2866"/>
                <a:ext cx="10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Line 45"/>
              <p:cNvSpPr>
                <a:spLocks noChangeShapeType="1"/>
              </p:cNvSpPr>
              <p:nvPr/>
            </p:nvSpPr>
            <p:spPr bwMode="auto">
              <a:xfrm>
                <a:off x="3561" y="2999"/>
                <a:ext cx="10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Line 46"/>
              <p:cNvSpPr>
                <a:spLocks noChangeShapeType="1"/>
              </p:cNvSpPr>
              <p:nvPr/>
            </p:nvSpPr>
            <p:spPr bwMode="auto">
              <a:xfrm>
                <a:off x="4079" y="2927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Arc 47"/>
              <p:cNvSpPr>
                <a:spLocks/>
              </p:cNvSpPr>
              <p:nvPr/>
            </p:nvSpPr>
            <p:spPr bwMode="auto">
              <a:xfrm>
                <a:off x="3620" y="2784"/>
                <a:ext cx="67" cy="163"/>
              </a:xfrm>
              <a:custGeom>
                <a:avLst/>
                <a:gdLst>
                  <a:gd name="T0" fmla="*/ 0 w 21600"/>
                  <a:gd name="T1" fmla="*/ 0 h 23004"/>
                  <a:gd name="T2" fmla="*/ 0 w 21600"/>
                  <a:gd name="T3" fmla="*/ 0 h 23004"/>
                  <a:gd name="T4" fmla="*/ 0 w 21600"/>
                  <a:gd name="T5" fmla="*/ 0 h 2300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004"/>
                  <a:gd name="T11" fmla="*/ 21600 w 21600"/>
                  <a:gd name="T12" fmla="*/ 23004 h 230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004" fill="none" extrusionOk="0">
                    <a:moveTo>
                      <a:pt x="1175" y="-1"/>
                    </a:moveTo>
                    <a:cubicBezTo>
                      <a:pt x="12630" y="624"/>
                      <a:pt x="21600" y="10095"/>
                      <a:pt x="21600" y="21568"/>
                    </a:cubicBezTo>
                    <a:cubicBezTo>
                      <a:pt x="21600" y="22047"/>
                      <a:pt x="21584" y="22526"/>
                      <a:pt x="21552" y="23004"/>
                    </a:cubicBezTo>
                  </a:path>
                  <a:path w="21600" h="23004" stroke="0" extrusionOk="0">
                    <a:moveTo>
                      <a:pt x="1175" y="-1"/>
                    </a:moveTo>
                    <a:cubicBezTo>
                      <a:pt x="12630" y="624"/>
                      <a:pt x="21600" y="10095"/>
                      <a:pt x="21600" y="21568"/>
                    </a:cubicBezTo>
                    <a:cubicBezTo>
                      <a:pt x="21600" y="22047"/>
                      <a:pt x="21584" y="22526"/>
                      <a:pt x="21552" y="23004"/>
                    </a:cubicBezTo>
                    <a:lnTo>
                      <a:pt x="0" y="21568"/>
                    </a:lnTo>
                    <a:lnTo>
                      <a:pt x="1175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Arc 48"/>
              <p:cNvSpPr>
                <a:spLocks/>
              </p:cNvSpPr>
              <p:nvPr/>
            </p:nvSpPr>
            <p:spPr bwMode="auto">
              <a:xfrm>
                <a:off x="3620" y="2922"/>
                <a:ext cx="67" cy="158"/>
              </a:xfrm>
              <a:custGeom>
                <a:avLst/>
                <a:gdLst>
                  <a:gd name="T0" fmla="*/ 0 w 21590"/>
                  <a:gd name="T1" fmla="*/ 0 h 21568"/>
                  <a:gd name="T2" fmla="*/ 0 w 21590"/>
                  <a:gd name="T3" fmla="*/ 0 h 21568"/>
                  <a:gd name="T4" fmla="*/ 0 w 21590"/>
                  <a:gd name="T5" fmla="*/ 0 h 21568"/>
                  <a:gd name="T6" fmla="*/ 0 60000 65536"/>
                  <a:gd name="T7" fmla="*/ 0 60000 65536"/>
                  <a:gd name="T8" fmla="*/ 0 60000 65536"/>
                  <a:gd name="T9" fmla="*/ 0 w 21590"/>
                  <a:gd name="T10" fmla="*/ 0 h 21568"/>
                  <a:gd name="T11" fmla="*/ 21590 w 21590"/>
                  <a:gd name="T12" fmla="*/ 21568 h 215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0" h="21568" fill="none" extrusionOk="0">
                    <a:moveTo>
                      <a:pt x="21590" y="650"/>
                    </a:moveTo>
                    <a:cubicBezTo>
                      <a:pt x="21252" y="11866"/>
                      <a:pt x="12382" y="20956"/>
                      <a:pt x="1176" y="21567"/>
                    </a:cubicBezTo>
                  </a:path>
                  <a:path w="21590" h="21568" stroke="0" extrusionOk="0">
                    <a:moveTo>
                      <a:pt x="21590" y="650"/>
                    </a:moveTo>
                    <a:cubicBezTo>
                      <a:pt x="21252" y="11866"/>
                      <a:pt x="12382" y="20956"/>
                      <a:pt x="1176" y="21567"/>
                    </a:cubicBezTo>
                    <a:lnTo>
                      <a:pt x="0" y="0"/>
                    </a:lnTo>
                    <a:lnTo>
                      <a:pt x="21590" y="65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Line 49"/>
              <p:cNvSpPr>
                <a:spLocks noChangeShapeType="1"/>
              </p:cNvSpPr>
              <p:nvPr/>
            </p:nvSpPr>
            <p:spPr bwMode="auto">
              <a:xfrm>
                <a:off x="3639" y="2866"/>
                <a:ext cx="3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Line 50"/>
              <p:cNvSpPr>
                <a:spLocks noChangeShapeType="1"/>
              </p:cNvSpPr>
              <p:nvPr/>
            </p:nvSpPr>
            <p:spPr bwMode="auto">
              <a:xfrm>
                <a:off x="3639" y="2999"/>
                <a:ext cx="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Arc 51"/>
              <p:cNvSpPr>
                <a:spLocks/>
              </p:cNvSpPr>
              <p:nvPr/>
            </p:nvSpPr>
            <p:spPr bwMode="auto">
              <a:xfrm>
                <a:off x="3671" y="2785"/>
                <a:ext cx="70" cy="162"/>
              </a:xfrm>
              <a:custGeom>
                <a:avLst/>
                <a:gdLst>
                  <a:gd name="T0" fmla="*/ 0 w 21600"/>
                  <a:gd name="T1" fmla="*/ 0 h 22900"/>
                  <a:gd name="T2" fmla="*/ 0 w 21600"/>
                  <a:gd name="T3" fmla="*/ 0 h 22900"/>
                  <a:gd name="T4" fmla="*/ 0 w 21600"/>
                  <a:gd name="T5" fmla="*/ 0 h 229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2900"/>
                  <a:gd name="T11" fmla="*/ 21600 w 21600"/>
                  <a:gd name="T12" fmla="*/ 22900 h 229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2900" fill="none" extrusionOk="0">
                    <a:moveTo>
                      <a:pt x="2367" y="0"/>
                    </a:moveTo>
                    <a:cubicBezTo>
                      <a:pt x="13314" y="1207"/>
                      <a:pt x="21600" y="10457"/>
                      <a:pt x="21600" y="21470"/>
                    </a:cubicBezTo>
                    <a:cubicBezTo>
                      <a:pt x="21600" y="21947"/>
                      <a:pt x="21584" y="22423"/>
                      <a:pt x="21552" y="22899"/>
                    </a:cubicBezTo>
                  </a:path>
                  <a:path w="21600" h="22900" stroke="0" extrusionOk="0">
                    <a:moveTo>
                      <a:pt x="2367" y="0"/>
                    </a:moveTo>
                    <a:cubicBezTo>
                      <a:pt x="13314" y="1207"/>
                      <a:pt x="21600" y="10457"/>
                      <a:pt x="21600" y="21470"/>
                    </a:cubicBezTo>
                    <a:cubicBezTo>
                      <a:pt x="21600" y="21947"/>
                      <a:pt x="21584" y="22423"/>
                      <a:pt x="21552" y="22899"/>
                    </a:cubicBezTo>
                    <a:lnTo>
                      <a:pt x="0" y="21470"/>
                    </a:lnTo>
                    <a:lnTo>
                      <a:pt x="2367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Arc 52"/>
              <p:cNvSpPr>
                <a:spLocks/>
              </p:cNvSpPr>
              <p:nvPr/>
            </p:nvSpPr>
            <p:spPr bwMode="auto">
              <a:xfrm>
                <a:off x="3671" y="2922"/>
                <a:ext cx="70" cy="157"/>
              </a:xfrm>
              <a:custGeom>
                <a:avLst/>
                <a:gdLst>
                  <a:gd name="T0" fmla="*/ 0 w 21590"/>
                  <a:gd name="T1" fmla="*/ 0 h 21469"/>
                  <a:gd name="T2" fmla="*/ 0 w 21590"/>
                  <a:gd name="T3" fmla="*/ 0 h 21469"/>
                  <a:gd name="T4" fmla="*/ 0 w 21590"/>
                  <a:gd name="T5" fmla="*/ 0 h 21469"/>
                  <a:gd name="T6" fmla="*/ 0 60000 65536"/>
                  <a:gd name="T7" fmla="*/ 0 60000 65536"/>
                  <a:gd name="T8" fmla="*/ 0 60000 65536"/>
                  <a:gd name="T9" fmla="*/ 0 w 21590"/>
                  <a:gd name="T10" fmla="*/ 0 h 21469"/>
                  <a:gd name="T11" fmla="*/ 21590 w 21590"/>
                  <a:gd name="T12" fmla="*/ 21469 h 214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0" h="21469" fill="none" extrusionOk="0">
                    <a:moveTo>
                      <a:pt x="21590" y="647"/>
                    </a:moveTo>
                    <a:cubicBezTo>
                      <a:pt x="21267" y="11406"/>
                      <a:pt x="13072" y="20286"/>
                      <a:pt x="2373" y="21469"/>
                    </a:cubicBezTo>
                  </a:path>
                  <a:path w="21590" h="21469" stroke="0" extrusionOk="0">
                    <a:moveTo>
                      <a:pt x="21590" y="647"/>
                    </a:moveTo>
                    <a:cubicBezTo>
                      <a:pt x="21267" y="11406"/>
                      <a:pt x="13072" y="20286"/>
                      <a:pt x="2373" y="21469"/>
                    </a:cubicBezTo>
                    <a:lnTo>
                      <a:pt x="0" y="0"/>
                    </a:lnTo>
                    <a:lnTo>
                      <a:pt x="21590" y="647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Arc 53"/>
              <p:cNvSpPr>
                <a:spLocks/>
              </p:cNvSpPr>
              <p:nvPr/>
            </p:nvSpPr>
            <p:spPr bwMode="auto">
              <a:xfrm>
                <a:off x="3691" y="2937"/>
                <a:ext cx="371" cy="143"/>
              </a:xfrm>
              <a:custGeom>
                <a:avLst/>
                <a:gdLst>
                  <a:gd name="T0" fmla="*/ 0 w 21546"/>
                  <a:gd name="T1" fmla="*/ 0 h 21590"/>
                  <a:gd name="T2" fmla="*/ 0 w 21546"/>
                  <a:gd name="T3" fmla="*/ 0 h 21590"/>
                  <a:gd name="T4" fmla="*/ 0 w 21546"/>
                  <a:gd name="T5" fmla="*/ 0 h 21590"/>
                  <a:gd name="T6" fmla="*/ 0 60000 65536"/>
                  <a:gd name="T7" fmla="*/ 0 60000 65536"/>
                  <a:gd name="T8" fmla="*/ 0 60000 65536"/>
                  <a:gd name="T9" fmla="*/ 0 w 21546"/>
                  <a:gd name="T10" fmla="*/ 0 h 21590"/>
                  <a:gd name="T11" fmla="*/ 21546 w 21546"/>
                  <a:gd name="T12" fmla="*/ 21590 h 21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6" h="21590" fill="none" extrusionOk="0">
                    <a:moveTo>
                      <a:pt x="21545" y="1532"/>
                    </a:moveTo>
                    <a:cubicBezTo>
                      <a:pt x="20759" y="12585"/>
                      <a:pt x="11737" y="21250"/>
                      <a:pt x="661" y="21589"/>
                    </a:cubicBezTo>
                  </a:path>
                  <a:path w="21546" h="21590" stroke="0" extrusionOk="0">
                    <a:moveTo>
                      <a:pt x="21545" y="1532"/>
                    </a:moveTo>
                    <a:cubicBezTo>
                      <a:pt x="20759" y="12585"/>
                      <a:pt x="11737" y="21250"/>
                      <a:pt x="661" y="21589"/>
                    </a:cubicBezTo>
                    <a:lnTo>
                      <a:pt x="0" y="0"/>
                    </a:lnTo>
                    <a:lnTo>
                      <a:pt x="21545" y="1532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Arc 54"/>
              <p:cNvSpPr>
                <a:spLocks/>
              </p:cNvSpPr>
              <p:nvPr/>
            </p:nvSpPr>
            <p:spPr bwMode="auto">
              <a:xfrm>
                <a:off x="3691" y="2784"/>
                <a:ext cx="372" cy="153"/>
              </a:xfrm>
              <a:custGeom>
                <a:avLst/>
                <a:gdLst>
                  <a:gd name="T0" fmla="*/ 0 w 21600"/>
                  <a:gd name="T1" fmla="*/ 0 h 23123"/>
                  <a:gd name="T2" fmla="*/ 0 w 21600"/>
                  <a:gd name="T3" fmla="*/ 0 h 23123"/>
                  <a:gd name="T4" fmla="*/ 0 w 21600"/>
                  <a:gd name="T5" fmla="*/ 0 h 2312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123"/>
                  <a:gd name="T11" fmla="*/ 21600 w 21600"/>
                  <a:gd name="T12" fmla="*/ 23123 h 231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123" fill="none" extrusionOk="0">
                    <a:moveTo>
                      <a:pt x="661" y="0"/>
                    </a:moveTo>
                    <a:cubicBezTo>
                      <a:pt x="12328" y="357"/>
                      <a:pt x="21600" y="9918"/>
                      <a:pt x="21600" y="21590"/>
                    </a:cubicBezTo>
                    <a:cubicBezTo>
                      <a:pt x="21600" y="22101"/>
                      <a:pt x="21581" y="22612"/>
                      <a:pt x="21545" y="23122"/>
                    </a:cubicBezTo>
                  </a:path>
                  <a:path w="21600" h="23123" stroke="0" extrusionOk="0">
                    <a:moveTo>
                      <a:pt x="661" y="0"/>
                    </a:moveTo>
                    <a:cubicBezTo>
                      <a:pt x="12328" y="357"/>
                      <a:pt x="21600" y="9918"/>
                      <a:pt x="21600" y="21590"/>
                    </a:cubicBezTo>
                    <a:cubicBezTo>
                      <a:pt x="21600" y="22101"/>
                      <a:pt x="21581" y="22612"/>
                      <a:pt x="21545" y="23122"/>
                    </a:cubicBezTo>
                    <a:lnTo>
                      <a:pt x="0" y="21590"/>
                    </a:lnTo>
                    <a:lnTo>
                      <a:pt x="66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58" name="Group 66"/>
            <p:cNvGrpSpPr>
              <a:grpSpLocks/>
            </p:cNvGrpSpPr>
            <p:nvPr/>
          </p:nvGrpSpPr>
          <p:grpSpPr bwMode="auto">
            <a:xfrm>
              <a:off x="2054" y="2054"/>
              <a:ext cx="1130" cy="381"/>
              <a:chOff x="2054" y="2054"/>
              <a:chExt cx="1130" cy="381"/>
            </a:xfrm>
          </p:grpSpPr>
          <p:sp>
            <p:nvSpPr>
              <p:cNvPr id="26659" name="Text Box 63"/>
              <p:cNvSpPr txBox="1">
                <a:spLocks noChangeArrowheads="1"/>
              </p:cNvSpPr>
              <p:nvPr/>
            </p:nvSpPr>
            <p:spPr bwMode="auto">
              <a:xfrm>
                <a:off x="2054" y="205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b="1"/>
                  <a:t>A</a:t>
                </a:r>
              </a:p>
            </p:txBody>
          </p:sp>
          <p:sp>
            <p:nvSpPr>
              <p:cNvPr id="2666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214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b="1"/>
                  <a:t>C</a:t>
                </a:r>
              </a:p>
            </p:txBody>
          </p:sp>
          <p:sp>
            <p:nvSpPr>
              <p:cNvPr id="26661" name="Text Box 65"/>
              <p:cNvSpPr txBox="1">
                <a:spLocks noChangeArrowheads="1"/>
              </p:cNvSpPr>
              <p:nvPr/>
            </p:nvSpPr>
            <p:spPr bwMode="auto">
              <a:xfrm>
                <a:off x="2064" y="222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b="1"/>
                  <a:t>B</a:t>
                </a:r>
              </a:p>
            </p:txBody>
          </p:sp>
        </p:grpSp>
      </p:grpSp>
      <p:graphicFrame>
        <p:nvGraphicFramePr>
          <p:cNvPr id="21" name="Group 16"/>
          <p:cNvGraphicFramePr>
            <a:graphicFrameLocks noGrp="1"/>
          </p:cNvGraphicFramePr>
          <p:nvPr/>
        </p:nvGraphicFramePr>
        <p:xfrm>
          <a:off x="3851275" y="4149725"/>
          <a:ext cx="990600" cy="1371600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655" name="Straight Connector 21"/>
          <p:cNvCxnSpPr>
            <a:cxnSpLocks noChangeShapeType="1"/>
          </p:cNvCxnSpPr>
          <p:nvPr/>
        </p:nvCxnSpPr>
        <p:spPr bwMode="auto">
          <a:xfrm>
            <a:off x="5219700" y="5661025"/>
            <a:ext cx="16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Straight Connector 23"/>
          <p:cNvCxnSpPr>
            <a:cxnSpLocks noChangeShapeType="1"/>
          </p:cNvCxnSpPr>
          <p:nvPr/>
        </p:nvCxnSpPr>
        <p:spPr bwMode="auto">
          <a:xfrm>
            <a:off x="3563938" y="5661025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528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0s and 1s in Computer</a:t>
            </a:r>
          </a:p>
          <a:p>
            <a:r>
              <a:rPr lang="en-US" altLang="en-US"/>
              <a:t>Binary</a:t>
            </a:r>
          </a:p>
          <a:p>
            <a:r>
              <a:rPr lang="en-US" altLang="en-US"/>
              <a:t>Boolean Logic</a:t>
            </a:r>
          </a:p>
          <a:p>
            <a:pPr lvl="1"/>
            <a:r>
              <a:rPr lang="en-US" altLang="en-US" sz="2400"/>
              <a:t>NOT, AND, OR</a:t>
            </a:r>
          </a:p>
          <a:p>
            <a:pPr lvl="1"/>
            <a:r>
              <a:rPr lang="en-US" altLang="en-US" sz="2400"/>
              <a:t>Boolean Logic Laws</a:t>
            </a:r>
          </a:p>
          <a:p>
            <a:r>
              <a:rPr lang="en-US" altLang="en-US"/>
              <a:t>Truth Table</a:t>
            </a:r>
          </a:p>
          <a:p>
            <a:r>
              <a:rPr lang="en-US" altLang="en-US"/>
              <a:t>Gates</a:t>
            </a:r>
          </a:p>
          <a:p>
            <a:pPr lvl="1"/>
            <a:r>
              <a:rPr lang="en-US" altLang="en-US" sz="2400"/>
              <a:t>Basic Gates</a:t>
            </a:r>
          </a:p>
          <a:p>
            <a:pPr lvl="2"/>
            <a:r>
              <a:rPr lang="en-US" altLang="en-US" sz="2000"/>
              <a:t>NOT, AND, OR</a:t>
            </a:r>
          </a:p>
          <a:p>
            <a:pPr lvl="1"/>
            <a:r>
              <a:rPr lang="en-US" altLang="en-US" sz="2400"/>
              <a:t>Other Gates</a:t>
            </a:r>
          </a:p>
          <a:p>
            <a:pPr lvl="2"/>
            <a:r>
              <a:rPr lang="en-US" altLang="en-US" sz="2000"/>
              <a:t>NAND, NOR, XOR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50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to build AND, OR, and NOT functions from (two-input) NAND gates.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799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Decoder</a:t>
            </a:r>
          </a:p>
          <a:p>
            <a:pPr lvl="1"/>
            <a:r>
              <a:rPr lang="en-US" altLang="en-US" dirty="0"/>
              <a:t>A logic block that has n-bit input and 2</a:t>
            </a:r>
            <a:r>
              <a:rPr lang="en-US" altLang="en-US" baseline="30000" dirty="0"/>
              <a:t>n</a:t>
            </a:r>
            <a:r>
              <a:rPr lang="en-US" altLang="en-US" dirty="0"/>
              <a:t> outputs, where only one output is asserted for each input combination</a:t>
            </a:r>
          </a:p>
          <a:p>
            <a:pPr lvl="1"/>
            <a:r>
              <a:rPr lang="en-US" altLang="en-US" dirty="0"/>
              <a:t>If the input is </a:t>
            </a:r>
            <a:r>
              <a:rPr lang="en-US" altLang="en-US" dirty="0" err="1"/>
              <a:t>i</a:t>
            </a:r>
            <a:r>
              <a:rPr lang="en-US" altLang="en-US" dirty="0"/>
              <a:t> (in binary), </a:t>
            </a:r>
          </a:p>
          <a:p>
            <a:pPr lvl="2"/>
            <a:r>
              <a:rPr lang="en-US" altLang="en-US" dirty="0"/>
              <a:t>then output </a:t>
            </a:r>
            <a:r>
              <a:rPr lang="en-US" altLang="en-US" dirty="0" err="1"/>
              <a:t>i</a:t>
            </a:r>
            <a:r>
              <a:rPr lang="en-US" altLang="en-US" dirty="0"/>
              <a:t> is 1</a:t>
            </a:r>
          </a:p>
          <a:p>
            <a:pPr lvl="2"/>
            <a:r>
              <a:rPr lang="en-US" altLang="en-US" dirty="0"/>
              <a:t>others are 0</a:t>
            </a:r>
          </a:p>
        </p:txBody>
      </p:sp>
    </p:spTree>
    <p:extLst>
      <p:ext uri="{BB962C8B-B14F-4D97-AF65-F5344CB8AC3E}">
        <p14:creationId xmlns:p14="http://schemas.microsoft.com/office/powerpoint/2010/main" val="24026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Decoder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3-8 Decoder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9144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53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73100" y="1125538"/>
            <a:ext cx="8270875" cy="5111750"/>
          </a:xfrm>
        </p:spPr>
        <p:txBody>
          <a:bodyPr/>
          <a:lstStyle/>
          <a:p>
            <a:r>
              <a:rPr lang="en-US" altLang="en-US"/>
              <a:t>Multiplexor</a:t>
            </a:r>
          </a:p>
          <a:p>
            <a:pPr lvl="1"/>
            <a:r>
              <a:rPr lang="en-US" altLang="en-US"/>
              <a:t>A selector</a:t>
            </a:r>
          </a:p>
          <a:p>
            <a:pPr lvl="2"/>
            <a:r>
              <a:rPr lang="en-US" altLang="en-US"/>
              <a:t>The output is selected by an input control</a:t>
            </a:r>
          </a:p>
          <a:p>
            <a:pPr lvl="1"/>
            <a:endParaRPr lang="en-US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773363"/>
            <a:ext cx="2143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3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Implementation of a Multiplexor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516563"/>
            <a:ext cx="2171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92375"/>
            <a:ext cx="3578225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03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n-input Multiplexor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Multiplexor can have n-inputs</a:t>
            </a:r>
          </a:p>
          <a:p>
            <a:pPr lvl="1"/>
            <a:r>
              <a:rPr lang="en-US" altLang="en-US" dirty="0"/>
              <a:t>Require           selective inputs </a:t>
            </a:r>
          </a:p>
          <a:p>
            <a:r>
              <a:rPr lang="en-US" altLang="en-US" dirty="0"/>
              <a:t>Implementation of an n-input Multiplexor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Decoder generates </a:t>
            </a:r>
            <a:r>
              <a:rPr lang="en-US" altLang="en-US" i="1" dirty="0"/>
              <a:t>n </a:t>
            </a:r>
            <a:r>
              <a:rPr lang="en-US" altLang="en-US" dirty="0"/>
              <a:t>signals. Each indicates different input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Array of </a:t>
            </a:r>
            <a:r>
              <a:rPr lang="en-US" altLang="en-US" i="1" dirty="0"/>
              <a:t>n</a:t>
            </a:r>
            <a:r>
              <a:rPr lang="en-US" altLang="en-US" dirty="0"/>
              <a:t> AND gates. Each combines one input with decoder signal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3. Single large OR gate taking all outputs of AND gates.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73238"/>
            <a:ext cx="885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57 in binary</a:t>
            </a:r>
          </a:p>
          <a:p>
            <a:endParaRPr lang="en-US" altLang="en-US" dirty="0"/>
          </a:p>
          <a:p>
            <a:r>
              <a:rPr lang="en-US" altLang="en-US" dirty="0"/>
              <a:t>What number is 1111 1011</a:t>
            </a:r>
            <a:r>
              <a:rPr lang="en-US" altLang="en-US" baseline="-25000" dirty="0"/>
              <a:t>2</a:t>
            </a:r>
            <a:r>
              <a:rPr lang="en-US" altLang="en-US" dirty="0"/>
              <a:t>?</a:t>
            </a:r>
            <a:endParaRPr lang="en-US" altLang="en-US" baseline="-25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88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Logic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Remember: Any Boolean Logic function can be implemented with only NOT, AND, OR functions</a:t>
            </a:r>
          </a:p>
          <a:p>
            <a:r>
              <a:rPr lang="en-US" altLang="en-US" dirty="0"/>
              <a:t>We can also find that all logic functions can be written in a canonical form</a:t>
            </a:r>
          </a:p>
          <a:p>
            <a:pPr lvl="1"/>
            <a:r>
              <a:rPr lang="en-US" altLang="en-US" dirty="0"/>
              <a:t>Sum of Products</a:t>
            </a:r>
          </a:p>
          <a:p>
            <a:pPr lvl="2"/>
            <a:r>
              <a:rPr lang="en-US" altLang="en-US" dirty="0"/>
              <a:t>Logical Sum (OR) of terms joined by Product (AND)</a:t>
            </a:r>
          </a:p>
          <a:p>
            <a:pPr lvl="1"/>
            <a:r>
              <a:rPr lang="en-US" altLang="en-US" dirty="0"/>
              <a:t>Product of Sums</a:t>
            </a:r>
          </a:p>
          <a:p>
            <a:pPr lvl="2"/>
            <a:r>
              <a:rPr lang="en-US" altLang="en-US" dirty="0"/>
              <a:t>Logical Product (AND) of terms joined by Sum (OR)</a:t>
            </a:r>
          </a:p>
        </p:txBody>
      </p:sp>
    </p:spTree>
    <p:extLst>
      <p:ext uri="{BB962C8B-B14F-4D97-AF65-F5344CB8AC3E}">
        <p14:creationId xmlns:p14="http://schemas.microsoft.com/office/powerpoint/2010/main" val="30547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5538"/>
                <a:ext cx="8270875" cy="5111750"/>
              </a:xfrm>
            </p:spPr>
            <p:txBody>
              <a:bodyPr/>
              <a:lstStyle/>
              <a:p>
                <a:r>
                  <a:rPr lang="en-US" altLang="en-US" dirty="0"/>
                  <a:t>Consider the following: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𝐷</m:t>
                    </m:r>
                    <m:r>
                      <a:rPr lang="en-US" altLang="en-US" i="1">
                        <a:latin typeface="Cambria Math" charset="0"/>
                      </a:rPr>
                      <m:t>=(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charset="0"/>
                      </a:rPr>
                      <m:t>+(</m:t>
                    </m:r>
                    <m:r>
                      <a:rPr lang="en-US" altLang="en-US" i="1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C)+(B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C))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 dirty="0">
                            <a:latin typeface="Cambria Math" charset="0"/>
                          </a:rPr>
                          <m:t>𝐴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𝐵</m:t>
                        </m:r>
                        <m:r>
                          <a:rPr lang="en-US" altLang="en-US" i="1">
                            <a:latin typeface="Cambria Math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charset="0"/>
                          </a:rPr>
                          <m:t>𝐶</m:t>
                        </m:r>
                      </m:e>
                    </m:acc>
                    <m:r>
                      <a:rPr lang="en-US" altLang="en-US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Convert to sum of products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𝐷</m:t>
                    </m:r>
                    <m:r>
                      <a:rPr lang="en-US" altLang="en-US" i="1">
                        <a:latin typeface="Cambria Math" charset="0"/>
                      </a:rPr>
                      <m:t>=(</m:t>
                    </m:r>
                    <m:r>
                      <a:rPr lang="en-US" altLang="en-US" i="1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</m:oMath>
                </a14:m>
                <a:r>
                  <a:rPr lang="en-US" altLang="en-US" i="1" dirty="0">
                    <a:latin typeface="Cambria Math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</a:rPr>
                          <m:t>𝐶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)+(</m:t>
                    </m:r>
                    <m:r>
                      <a:rPr lang="en-US" altLang="en-US" b="0" i="1" smtClean="0">
                        <a:latin typeface="Cambria Math" charset="0"/>
                      </a:rPr>
                      <m:t>𝐴</m:t>
                    </m:r>
                    <m:r>
                      <a:rPr lang="en-US" altLang="en-US" i="1">
                        <a:latin typeface="Cambria Math" charset="0"/>
                      </a:rPr>
                      <m:t>∙</m:t>
                    </m:r>
                    <m:r>
                      <a:rPr lang="en-US" altLang="en-US" b="0" i="1" smtClean="0">
                        <a:latin typeface="Cambria Math" charset="0"/>
                      </a:rPr>
                      <m:t>𝐶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)+(</m:t>
                    </m:r>
                    <m:r>
                      <a:rPr lang="en-US" altLang="en-US" b="0" i="1" smtClean="0">
                        <a:latin typeface="Cambria Math" charset="0"/>
                      </a:rPr>
                      <m:t>𝐵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en-US" i="1" dirty="0">
                  <a:latin typeface="Cambria Math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5538"/>
                <a:ext cx="8270875" cy="5111750"/>
              </a:xfrm>
              <a:blipFill rotWithShape="0">
                <a:blip r:embed="rId3"/>
                <a:stretch>
                  <a:fillRect l="-516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Logic Laws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Identity Law</a:t>
            </a:r>
          </a:p>
          <a:p>
            <a:endParaRPr lang="en-US" altLang="en-US"/>
          </a:p>
          <a:p>
            <a:r>
              <a:rPr lang="en-US" altLang="en-US"/>
              <a:t>Zero and One Law</a:t>
            </a:r>
          </a:p>
          <a:p>
            <a:endParaRPr lang="en-US" altLang="en-US"/>
          </a:p>
          <a:p>
            <a:r>
              <a:rPr lang="en-US" altLang="en-US"/>
              <a:t>Inverse Law</a:t>
            </a:r>
          </a:p>
          <a:p>
            <a:endParaRPr lang="en-US" altLang="en-US"/>
          </a:p>
          <a:p>
            <a:r>
              <a:rPr lang="en-US" altLang="en-US"/>
              <a:t>Commutative Law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5577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773238"/>
            <a:ext cx="1000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718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2971800"/>
            <a:ext cx="971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149725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117975"/>
            <a:ext cx="847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4149725"/>
            <a:ext cx="200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5256213"/>
            <a:ext cx="1600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5256213"/>
            <a:ext cx="1390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2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Logic Laws (cont.)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Associative Laws</a:t>
            </a:r>
          </a:p>
          <a:p>
            <a:endParaRPr lang="en-US" altLang="en-US" dirty="0"/>
          </a:p>
          <a:p>
            <a:r>
              <a:rPr lang="en-US" altLang="en-US" dirty="0"/>
              <a:t>Distributive Laws</a:t>
            </a:r>
          </a:p>
          <a:p>
            <a:endParaRPr lang="en-US" altLang="en-US" dirty="0"/>
          </a:p>
          <a:p>
            <a:r>
              <a:rPr lang="en-US" altLang="en-US" dirty="0"/>
              <a:t>De Morgan’s Laws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44675"/>
            <a:ext cx="32400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895475"/>
            <a:ext cx="25717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997200"/>
            <a:ext cx="3352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08313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49725"/>
            <a:ext cx="1476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175125"/>
            <a:ext cx="1428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1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prove a logical law?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approach: Truth table</a:t>
            </a:r>
          </a:p>
          <a:p>
            <a:endParaRPr lang="en-US" altLang="en-US"/>
          </a:p>
          <a:p>
            <a:pPr>
              <a:buFont typeface="Wingdings" charset="2"/>
              <a:buNone/>
            </a:pPr>
            <a:r>
              <a:rPr lang="en-US" altLang="en-US"/>
              <a:t>Truth table for de Morgan Laws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025775"/>
            <a:ext cx="89439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559800" cy="4823742"/>
          </a:xfrm>
        </p:spPr>
        <p:txBody>
          <a:bodyPr/>
          <a:lstStyle/>
          <a:p>
            <a:r>
              <a:rPr lang="en-US" altLang="en-US" dirty="0"/>
              <a:t>Gates</a:t>
            </a:r>
          </a:p>
          <a:p>
            <a:pPr lvl="1"/>
            <a:r>
              <a:rPr lang="en-US" altLang="en-US" dirty="0"/>
              <a:t>basic digital building blocks which correspond  to and perform the basic logical functions</a:t>
            </a:r>
          </a:p>
          <a:p>
            <a:r>
              <a:rPr lang="en-US" altLang="en-US" dirty="0"/>
              <a:t>AND</a:t>
            </a:r>
          </a:p>
          <a:p>
            <a:endParaRPr lang="en-US" altLang="en-US" sz="1400" dirty="0"/>
          </a:p>
          <a:p>
            <a:r>
              <a:rPr lang="en-US" altLang="en-US" dirty="0"/>
              <a:t>OR</a:t>
            </a:r>
          </a:p>
          <a:p>
            <a:endParaRPr lang="en-US" altLang="en-US" sz="1400" dirty="0"/>
          </a:p>
          <a:p>
            <a:r>
              <a:rPr lang="en-US" altLang="en-US" dirty="0"/>
              <a:t>NOT</a:t>
            </a:r>
          </a:p>
          <a:p>
            <a:r>
              <a:rPr lang="en-US" altLang="en-US" sz="2800" dirty="0">
                <a:ea typeface="Times New Roman" charset="0"/>
                <a:cs typeface="Times New Roman" charset="0"/>
              </a:rPr>
              <a:t>Complex digital functions that make up a computer are built from these basic digital building blocks</a:t>
            </a:r>
            <a:endParaRPr lang="en-US" altLang="en-US" sz="2800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9850"/>
            <a:ext cx="1695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16383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21088"/>
            <a:ext cx="1333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26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Simplification of NOT Gate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38475"/>
            <a:ext cx="5181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339975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1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 Combinational Logic to implement the following logical expression</a:t>
            </a:r>
          </a:p>
          <a:p>
            <a:endParaRPr lang="en-US" altLang="en-US" dirty="0"/>
          </a:p>
          <a:p>
            <a:r>
              <a:rPr lang="en-US" altLang="en-US" dirty="0"/>
              <a:t>Y = (A + B) + C 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29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a Combinational Logic to implement the following logical expression</a:t>
            </a:r>
          </a:p>
          <a:p>
            <a:endParaRPr lang="en-US" altLang="en-US" dirty="0"/>
          </a:p>
          <a:p>
            <a:r>
              <a:rPr lang="en-US" altLang="en-US" dirty="0"/>
              <a:t>Y = (A + B) · (C + A) 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50605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12322</TotalTime>
  <Words>1122</Words>
  <Application>Microsoft Macintosh PowerPoint</Application>
  <PresentationFormat>On-screen Show (4:3)</PresentationFormat>
  <Paragraphs>237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Cambria Math</vt:lpstr>
      <vt:lpstr>Corbel</vt:lpstr>
      <vt:lpstr>Symbol</vt:lpstr>
      <vt:lpstr>Times New Roman</vt:lpstr>
      <vt:lpstr>Wingdings</vt:lpstr>
      <vt:lpstr>2_Blends</vt:lpstr>
      <vt:lpstr>Logical Equations (B.2) &amp; Combinational Logic (B.3)</vt:lpstr>
      <vt:lpstr>Review</vt:lpstr>
      <vt:lpstr>Boolean Logic Laws</vt:lpstr>
      <vt:lpstr>Boolean Logic Laws (cont.)</vt:lpstr>
      <vt:lpstr>How to prove a logical law?</vt:lpstr>
      <vt:lpstr>Gates</vt:lpstr>
      <vt:lpstr>Simplification of NOT Gate</vt:lpstr>
      <vt:lpstr>Exercise</vt:lpstr>
      <vt:lpstr>Exercise</vt:lpstr>
      <vt:lpstr>NAND</vt:lpstr>
      <vt:lpstr>NOR</vt:lpstr>
      <vt:lpstr>XOR</vt:lpstr>
      <vt:lpstr>Summary</vt:lpstr>
      <vt:lpstr>Exercise</vt:lpstr>
      <vt:lpstr>Decoder</vt:lpstr>
      <vt:lpstr>Decoder Example</vt:lpstr>
      <vt:lpstr>Multiplexor</vt:lpstr>
      <vt:lpstr>Implementation of a Multiplexor</vt:lpstr>
      <vt:lpstr>n-input Multiplexor</vt:lpstr>
      <vt:lpstr>Two-level Logic</vt:lpstr>
      <vt:lpstr>Example</vt:lpstr>
    </vt:vector>
  </TitlesOfParts>
  <Company>Ashenden Designs Pty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341</cp:revision>
  <dcterms:created xsi:type="dcterms:W3CDTF">2001-07-25T06:45:25Z</dcterms:created>
  <dcterms:modified xsi:type="dcterms:W3CDTF">2018-08-29T16:54:13Z</dcterms:modified>
</cp:coreProperties>
</file>