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23"/>
  </p:notesMasterIdLst>
  <p:handoutMasterIdLst>
    <p:handoutMasterId r:id="rId24"/>
  </p:handoutMasterIdLst>
  <p:sldIdLst>
    <p:sldId id="489" r:id="rId2"/>
    <p:sldId id="602" r:id="rId3"/>
    <p:sldId id="606" r:id="rId4"/>
    <p:sldId id="596" r:id="rId5"/>
    <p:sldId id="330" r:id="rId6"/>
    <p:sldId id="512" r:id="rId7"/>
    <p:sldId id="513" r:id="rId8"/>
    <p:sldId id="514" r:id="rId9"/>
    <p:sldId id="515" r:id="rId10"/>
    <p:sldId id="516" r:id="rId11"/>
    <p:sldId id="517" r:id="rId12"/>
    <p:sldId id="604" r:id="rId13"/>
    <p:sldId id="518" r:id="rId14"/>
    <p:sldId id="519" r:id="rId15"/>
    <p:sldId id="520" r:id="rId16"/>
    <p:sldId id="607" r:id="rId17"/>
    <p:sldId id="521" r:id="rId18"/>
    <p:sldId id="522" r:id="rId19"/>
    <p:sldId id="523" r:id="rId20"/>
    <p:sldId id="524" r:id="rId21"/>
    <p:sldId id="618" r:id="rId2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5" autoAdjust="0"/>
    <p:restoredTop sz="74313" autoAdjust="0"/>
  </p:normalViewPr>
  <p:slideViewPr>
    <p:cSldViewPr>
      <p:cViewPr varScale="1">
        <p:scale>
          <a:sx n="92" d="100"/>
          <a:sy n="92" d="100"/>
        </p:scale>
        <p:origin x="22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September 14,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September 14, 2018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we talk about last time?</a:t>
            </a:r>
          </a:p>
          <a:p>
            <a:r>
              <a:rPr lang="en-US" dirty="0"/>
              <a:t>I-format, what’s that? What instructions do we know are I-format?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14,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673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A76DD2A-CCA7-124B-97C6-EE326BE061A5}" type="datetime3">
              <a:rPr lang="en-US" altLang="en-US">
                <a:latin typeface="Times New Roman" charset="0"/>
              </a:rPr>
              <a:pPr/>
              <a:t>14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8BEB475-475C-1A42-8F15-DA1FE0743AED}" type="slidenum">
              <a:rPr lang="en-US" altLang="en-US">
                <a:latin typeface="Times New Roman" charset="0"/>
              </a:rPr>
              <a:pPr/>
              <a:t>10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573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E1A3B9B-A71B-7349-916A-2ED97CF3C79A}" type="datetime3">
              <a:rPr lang="en-US" altLang="en-US">
                <a:latin typeface="Times New Roman" charset="0"/>
              </a:rPr>
              <a:pPr/>
              <a:t>14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A67B86C-5231-8747-8EC2-0D6EEA5C585A}" type="slidenum">
              <a:rPr lang="en-US" altLang="en-US">
                <a:latin typeface="Times New Roman" charset="0"/>
              </a:rPr>
              <a:pPr/>
              <a:t>11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53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7C0FE2-BF61-2C43-9BBB-461690178C3E}" type="datetime3">
              <a:rPr lang="en-US" altLang="en-US">
                <a:latin typeface="Times New Roman" charset="0"/>
              </a:rPr>
              <a:pPr/>
              <a:t>14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90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238479-2FC4-2E4B-9940-094AD515839D}" type="slidenum">
              <a:rPr lang="en-US" altLang="en-US">
                <a:latin typeface="Times New Roman" charset="0"/>
              </a:rPr>
              <a:pPr/>
              <a:t>13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9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39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425CA0E-B3D2-DC4E-9E68-BB9D76DC7ACC}" type="datetime3">
              <a:rPr lang="en-US" altLang="en-US">
                <a:latin typeface="Times New Roman" charset="0"/>
              </a:rPr>
              <a:pPr/>
              <a:t>14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8612E40-9CE1-CE4C-BAA0-A9941DFB6038}" type="slidenum">
              <a:rPr lang="en-US" altLang="en-US">
                <a:latin typeface="Times New Roman" charset="0"/>
              </a:rPr>
              <a:pPr/>
              <a:t>14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The book seems to oversimply and say </a:t>
            </a:r>
            <a:r>
              <a:rPr lang="en-AU" altLang="en-US" dirty="0" err="1">
                <a:latin typeface="Times New Roman" charset="0"/>
              </a:rPr>
              <a:t>bne</a:t>
            </a:r>
            <a:r>
              <a:rPr lang="en-AU" altLang="en-US" dirty="0">
                <a:latin typeface="Times New Roman" charset="0"/>
              </a:rPr>
              <a:t> will be used. There are actually lots of factors here, and compilers try to decide which branch will be used more frequently and put that one right after the branch.</a:t>
            </a:r>
          </a:p>
        </p:txBody>
      </p:sp>
    </p:spTree>
    <p:extLst>
      <p:ext uri="{BB962C8B-B14F-4D97-AF65-F5344CB8AC3E}">
        <p14:creationId xmlns:p14="http://schemas.microsoft.com/office/powerpoint/2010/main" val="610682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FB26DF-10B7-1245-B467-9776AA6AC3C3}" type="datetime3">
              <a:rPr lang="en-US" altLang="en-US">
                <a:latin typeface="Times New Roman" charset="0"/>
              </a:rPr>
              <a:pPr/>
              <a:t>14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D06B535-CC93-B049-BE58-6EC036901A9E}" type="slidenum">
              <a:rPr lang="en-US" altLang="en-US">
                <a:latin typeface="Times New Roman" charset="0"/>
              </a:rPr>
              <a:pPr/>
              <a:t>15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Explain while loop for those who haven’t had 161.</a:t>
            </a:r>
          </a:p>
        </p:txBody>
      </p:sp>
    </p:spTree>
    <p:extLst>
      <p:ext uri="{BB962C8B-B14F-4D97-AF65-F5344CB8AC3E}">
        <p14:creationId xmlns:p14="http://schemas.microsoft.com/office/powerpoint/2010/main" val="887376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FB26DF-10B7-1245-B467-9776AA6AC3C3}" type="datetime3">
              <a:rPr lang="en-US" altLang="en-US">
                <a:latin typeface="Times New Roman" charset="0"/>
              </a:rPr>
              <a:pPr/>
              <a:t>14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D06B535-CC93-B049-BE58-6EC036901A9E}" type="slidenum">
              <a:rPr lang="en-US" altLang="en-US">
                <a:latin typeface="Times New Roman" charset="0"/>
              </a:rPr>
              <a:pPr/>
              <a:t>16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Note the addressing here: we don’t know the actual slot of the array ahead of time, so we have to do the multiplication first, then add, then use </a:t>
            </a:r>
            <a:r>
              <a:rPr lang="en-AU" altLang="en-US" dirty="0" err="1">
                <a:latin typeface="Times New Roman" charset="0"/>
              </a:rPr>
              <a:t>lw</a:t>
            </a:r>
            <a:r>
              <a:rPr lang="en-AU" altLang="en-US" dirty="0">
                <a:latin typeface="Times New Roman" charset="0"/>
              </a:rPr>
              <a:t> with 0(</a:t>
            </a:r>
            <a:r>
              <a:rPr lang="en-AU" altLang="en-US" dirty="0" err="1">
                <a:latin typeface="Times New Roman" charset="0"/>
              </a:rPr>
              <a:t>reg</a:t>
            </a:r>
            <a:r>
              <a:rPr lang="en-AU" altLang="en-US" dirty="0">
                <a:latin typeface="Times New Roman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08439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51A469-517C-6C48-BA37-3C7E7743306A}" type="datetime3">
              <a:rPr lang="en-US" altLang="en-US">
                <a:latin typeface="Times New Roman" charset="0"/>
              </a:rPr>
              <a:pPr/>
              <a:t>14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2862FCE-0C14-3E4B-B120-7250D77E51F8}" type="slidenum">
              <a:rPr lang="en-US" altLang="en-US">
                <a:latin typeface="Times New Roman" charset="0"/>
              </a:rPr>
              <a:pPr/>
              <a:t>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473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761847-0E60-D946-8AC2-FE307BBC5D1A}" type="datetime3">
              <a:rPr lang="en-US" altLang="en-US">
                <a:latin typeface="Times New Roman" charset="0"/>
              </a:rPr>
              <a:pPr/>
              <a:t>14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E3201C-2415-2C42-B786-B0381FCA0FA3}" type="slidenum">
              <a:rPr lang="en-US" altLang="en-US">
                <a:latin typeface="Times New Roman" charset="0"/>
              </a:rPr>
              <a:pPr/>
              <a:t>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964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01F7953-70A9-264A-9451-A276EEDE8033}" type="datetime3">
              <a:rPr lang="en-US" altLang="en-US">
                <a:latin typeface="Times New Roman" charset="0"/>
              </a:rPr>
              <a:pPr/>
              <a:t>14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4E9720-41B1-0448-A0BB-37048E2B7153}" type="slidenum">
              <a:rPr lang="en-US" altLang="en-US">
                <a:latin typeface="Times New Roman" charset="0"/>
              </a:rPr>
              <a:pPr/>
              <a:t>19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Q: How to do &gt;? What</a:t>
            </a:r>
            <a:r>
              <a:rPr lang="en-AU" altLang="en-US" baseline="0" dirty="0">
                <a:latin typeface="Times New Roman" charset="0"/>
              </a:rPr>
              <a:t> about &lt;=?</a:t>
            </a:r>
          </a:p>
          <a:p>
            <a:r>
              <a:rPr lang="en-AU" altLang="en-US" baseline="0" dirty="0">
                <a:latin typeface="Times New Roman" charset="0"/>
              </a:rPr>
              <a:t>A: </a:t>
            </a:r>
            <a:r>
              <a:rPr lang="en-AU" altLang="en-US" baseline="0" dirty="0" err="1">
                <a:latin typeface="Times New Roman" charset="0"/>
              </a:rPr>
              <a:t>slt</a:t>
            </a:r>
            <a:r>
              <a:rPr lang="en-AU" altLang="en-US" baseline="0" dirty="0">
                <a:latin typeface="Times New Roman" charset="0"/>
              </a:rPr>
              <a:t> (&lt;), </a:t>
            </a:r>
            <a:r>
              <a:rPr lang="en-AU" altLang="en-US" baseline="0" dirty="0" err="1">
                <a:latin typeface="Times New Roman" charset="0"/>
              </a:rPr>
              <a:t>beq</a:t>
            </a:r>
            <a:r>
              <a:rPr lang="en-AU" altLang="en-US" baseline="0" dirty="0">
                <a:latin typeface="Times New Roman" charset="0"/>
              </a:rPr>
              <a:t> else, </a:t>
            </a:r>
            <a:r>
              <a:rPr lang="en-AU" altLang="en-US" baseline="0" dirty="0" err="1">
                <a:latin typeface="Times New Roman" charset="0"/>
              </a:rPr>
              <a:t>beq</a:t>
            </a:r>
            <a:r>
              <a:rPr lang="en-AU" altLang="en-US" baseline="0" dirty="0">
                <a:latin typeface="Times New Roman" charset="0"/>
              </a:rPr>
              <a:t> else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717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F282076-B787-534B-8D32-D1A1D8C461D1}" type="datetime3">
              <a:rPr lang="en-US" altLang="en-US">
                <a:latin typeface="Times New Roman" charset="0"/>
              </a:rPr>
              <a:pPr/>
              <a:t>14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5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5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3AF5E6-876F-104A-9187-6602479D4C26}" type="slidenum">
              <a:rPr lang="en-US" altLang="en-US">
                <a:latin typeface="Times New Roman" charset="0"/>
              </a:rPr>
              <a:pPr/>
              <a:t>20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51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93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A530232-9C59-F545-9A19-0A9B98A3714E}" type="datetime3">
              <a:rPr lang="en-US" altLang="en-US" sz="1300">
                <a:latin typeface="Times New Roman" charset="0"/>
              </a:rPr>
              <a:pPr/>
              <a:t>14 September 2018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3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A9CF39C-6EAC-FE4B-B977-BCFE4752343B}" type="slidenum">
              <a:rPr lang="en-US" altLang="en-US" sz="1300">
                <a:latin typeface="Times New Roman" charset="0"/>
              </a:rPr>
              <a:pPr/>
              <a:t>2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133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With a single</a:t>
            </a:r>
            <a:r>
              <a:rPr lang="en-US" altLang="en-US" baseline="0" dirty="0">
                <a:latin typeface="Times New Roman" charset="0"/>
              </a:rPr>
              <a:t> exception, when op=0 it’s in R format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892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761847-0E60-D946-8AC2-FE307BBC5D1A}" type="datetime3">
              <a:rPr lang="en-US" altLang="en-US">
                <a:latin typeface="Times New Roman" charset="0"/>
              </a:rPr>
              <a:pPr/>
              <a:t>14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E3201C-2415-2C42-B786-B0381FCA0FA3}" type="slidenum">
              <a:rPr lang="en-US" altLang="en-US">
                <a:latin typeface="Times New Roman" charset="0"/>
              </a:rPr>
              <a:pPr/>
              <a:t>21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err="1">
                <a:latin typeface="Times New Roman" charset="0"/>
              </a:rPr>
              <a:t>Slt</a:t>
            </a:r>
            <a:r>
              <a:rPr lang="en-AU" altLang="en-US" dirty="0">
                <a:latin typeface="Times New Roman" charset="0"/>
              </a:rPr>
              <a:t> $t0, $s0, $s1</a:t>
            </a:r>
          </a:p>
          <a:p>
            <a:r>
              <a:rPr lang="en-AU" altLang="en-US">
                <a:latin typeface="Times New Roman" charset="0"/>
              </a:rPr>
              <a:t>Beq </a:t>
            </a:r>
            <a:r>
              <a:rPr lang="en-AU" altLang="en-US" dirty="0">
                <a:latin typeface="Times New Roman" charset="0"/>
              </a:rPr>
              <a:t>$t0, $zero, exit</a:t>
            </a:r>
          </a:p>
          <a:p>
            <a:r>
              <a:rPr lang="en-AU" altLang="en-US" dirty="0" err="1">
                <a:latin typeface="Times New Roman" charset="0"/>
              </a:rPr>
              <a:t>Addi</a:t>
            </a:r>
            <a:r>
              <a:rPr lang="en-AU" altLang="en-US" dirty="0">
                <a:latin typeface="Times New Roman" charset="0"/>
              </a:rPr>
              <a:t> $s0, $s0, -1</a:t>
            </a:r>
          </a:p>
          <a:p>
            <a:r>
              <a:rPr lang="en-AU" altLang="en-US" dirty="0">
                <a:latin typeface="Times New Roman" charset="0"/>
              </a:rPr>
              <a:t>Exit: …</a:t>
            </a:r>
          </a:p>
        </p:txBody>
      </p:sp>
    </p:spTree>
    <p:extLst>
      <p:ext uri="{BB962C8B-B14F-4D97-AF65-F5344CB8AC3E}">
        <p14:creationId xmlns:p14="http://schemas.microsoft.com/office/powerpoint/2010/main" val="1325518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14,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311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35 16 8 200 </a:t>
            </a:r>
          </a:p>
          <a:p>
            <a:r>
              <a:rPr lang="en-US" baseline="0" dirty="0"/>
              <a:t>100011 10000 01000 00000000 11001000 </a:t>
            </a:r>
          </a:p>
          <a:p>
            <a:r>
              <a:rPr lang="en-US" baseline="0" dirty="0"/>
              <a:t>1000 1110 0000 1000 0000 0000 1100 1000 </a:t>
            </a:r>
          </a:p>
          <a:p>
            <a:r>
              <a:rPr lang="en-US" baseline="0" dirty="0"/>
              <a:t>8e0800c8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14,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487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14,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611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A25033-BDB6-ED4D-AF5D-40856B4980DE}" type="datetime3">
              <a:rPr lang="en-US" altLang="en-US">
                <a:latin typeface="Times New Roman" charset="0"/>
              </a:rPr>
              <a:pPr/>
              <a:t>14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26AE47-FE2C-D146-9D98-357C3531D9C2}" type="slidenum">
              <a:rPr lang="en-US" altLang="en-US">
                <a:latin typeface="Times New Roman" charset="0"/>
              </a:rPr>
              <a:pPr/>
              <a:t>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The binary compatibility also requires same OS, libraries… but can use different chip that is same ISA.</a:t>
            </a:r>
          </a:p>
        </p:txBody>
      </p:sp>
    </p:spTree>
    <p:extLst>
      <p:ext uri="{BB962C8B-B14F-4D97-AF65-F5344CB8AC3E}">
        <p14:creationId xmlns:p14="http://schemas.microsoft.com/office/powerpoint/2010/main" val="2268927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4F8618-E691-F241-BCA0-E99370FEA4E0}" type="datetime3">
              <a:rPr lang="en-US" altLang="en-US">
                <a:latin typeface="Times New Roman" charset="0"/>
              </a:rPr>
              <a:pPr/>
              <a:t>14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3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3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7AD3662-E396-9A40-A836-AE4AA1474DED}" type="slidenum">
              <a:rPr lang="en-US" altLang="en-US">
                <a:latin typeface="Times New Roman" charset="0"/>
              </a:rPr>
              <a:pPr/>
              <a:t>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39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^ in C does bitwise XOR, which produces subtle bugs if you think it does exponentiation.</a:t>
            </a:r>
          </a:p>
        </p:txBody>
      </p:sp>
    </p:spTree>
    <p:extLst>
      <p:ext uri="{BB962C8B-B14F-4D97-AF65-F5344CB8AC3E}">
        <p14:creationId xmlns:p14="http://schemas.microsoft.com/office/powerpoint/2010/main" val="624815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EB92AC0-D386-6F45-948A-303366EE120B}" type="datetime3">
              <a:rPr lang="en-US" altLang="en-US">
                <a:latin typeface="Times New Roman" charset="0"/>
              </a:rPr>
              <a:pPr/>
              <a:t>14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9FCC502-7135-9448-8ABF-369B8A5C2718}" type="slidenum">
              <a:rPr lang="en-US" altLang="en-US">
                <a:latin typeface="Times New Roman" charset="0"/>
              </a:rPr>
              <a:pPr/>
              <a:t>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We</a:t>
            </a:r>
            <a:r>
              <a:rPr lang="en-AU" altLang="en-US" baseline="0" dirty="0">
                <a:latin typeface="Times New Roman" charset="0"/>
              </a:rPr>
              <a:t> sometimes use this to get different bytes from a word.</a:t>
            </a:r>
            <a:endParaRPr lang="en-AU" altLang="en-US" dirty="0">
              <a:latin typeface="Times New Roman" charset="0"/>
            </a:endParaRPr>
          </a:p>
          <a:p>
            <a:endParaRPr lang="en-AU" altLang="en-US" dirty="0">
              <a:latin typeface="Times New Roman" charset="0"/>
            </a:endParaRPr>
          </a:p>
          <a:p>
            <a:r>
              <a:rPr lang="en-AU" altLang="en-US" dirty="0">
                <a:latin typeface="Times New Roman" charset="0"/>
              </a:rPr>
              <a:t>Compare</a:t>
            </a:r>
            <a:r>
              <a:rPr lang="en-AU" altLang="en-US" baseline="0" dirty="0">
                <a:latin typeface="Times New Roman" charset="0"/>
              </a:rPr>
              <a:t> to base 10, multiplying by 10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399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BD51C7-15E7-B64D-A57F-7D1E20858D32}" type="datetime3">
              <a:rPr lang="en-US" altLang="en-US">
                <a:latin typeface="Times New Roman" charset="0"/>
              </a:rPr>
              <a:pPr/>
              <a:t>14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364D83-486D-9F44-8456-EB318B03766B}" type="slidenum">
              <a:rPr lang="en-US" altLang="en-US">
                <a:latin typeface="Times New Roman" charset="0"/>
              </a:rPr>
              <a:pPr/>
              <a:t>9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70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1323439"/>
          </a:xfrm>
        </p:spPr>
        <p:txBody>
          <a:bodyPr/>
          <a:lstStyle/>
          <a:p>
            <a:pPr>
              <a:defRPr/>
            </a:pPr>
            <a:r>
              <a:rPr lang="en-US" dirty="0"/>
              <a:t>Instructions: Language of the Computer (</a:t>
            </a:r>
            <a:r>
              <a:rPr lang="en-US" dirty="0" err="1"/>
              <a:t>Ch</a:t>
            </a:r>
            <a:r>
              <a:rPr lang="en-US" dirty="0"/>
              <a:t> 2)</a:t>
            </a:r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Utterback</a:t>
            </a:r>
          </a:p>
          <a:p>
            <a:r>
              <a:rPr lang="en-US" altLang="en-US" sz="3600" dirty="0"/>
              <a:t>Lecture 14</a:t>
            </a:r>
          </a:p>
        </p:txBody>
      </p:sp>
    </p:spTree>
    <p:extLst>
      <p:ext uri="{BB962C8B-B14F-4D97-AF65-F5344CB8AC3E}">
        <p14:creationId xmlns:p14="http://schemas.microsoft.com/office/powerpoint/2010/main" val="579667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457D99A-A5B3-454E-B3F5-DD5EA67F3B5A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4859338" y="3408363"/>
            <a:ext cx="612775" cy="1604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 Operations</a:t>
            </a:r>
            <a:endParaRPr lang="en-AU" altLang="en-US"/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/>
              <a:t>Useful to include bits in a word</a:t>
            </a:r>
          </a:p>
          <a:p>
            <a:pPr lvl="1" eaLnBrk="1" hangingPunct="1"/>
            <a:r>
              <a:rPr lang="en-US" altLang="en-US"/>
              <a:t>Set some bits to 1, leave others unchanged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or $t0, $t1, $t2</a:t>
            </a:r>
            <a:endParaRPr lang="en-AU" altLang="en-US" sz="2800">
              <a:latin typeface="Lucida Console" charset="0"/>
            </a:endParaRP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1924050" y="3403600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0000 0000 0000 0000 0000 1101 1100 0000</a:t>
            </a:r>
            <a:endParaRPr lang="en-AU" altLang="en-US" sz="2000"/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1924050" y="39639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0000 0000 0000 0000 0011 1100 0000 0000</a:t>
            </a:r>
            <a:endParaRPr lang="en-AU" altLang="en-US" sz="2000"/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1287463" y="34036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$t2</a:t>
            </a:r>
            <a:endParaRPr lang="en-AU" altLang="en-US" sz="2000"/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1287463" y="39639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$t1</a:t>
            </a:r>
            <a:endParaRPr lang="en-AU" altLang="en-US" sz="2000"/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1924050" y="46116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0000 0000 0000 0000 0011 1101 1100 0000</a:t>
            </a:r>
            <a:endParaRPr lang="en-AU" altLang="en-US" sz="2000"/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1287463" y="46116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$t0</a:t>
            </a:r>
            <a:endParaRPr lang="en-AU" altLang="en-US" sz="2000"/>
          </a:p>
        </p:txBody>
      </p:sp>
    </p:spTree>
    <p:extLst>
      <p:ext uri="{BB962C8B-B14F-4D97-AF65-F5344CB8AC3E}">
        <p14:creationId xmlns:p14="http://schemas.microsoft.com/office/powerpoint/2010/main" val="382982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462C7134-C8B6-E44A-AD96-7A4A8D184A75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 Operations</a:t>
            </a:r>
            <a:endParaRPr lang="en-AU" altLang="en-US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3227387"/>
          </a:xfrm>
        </p:spPr>
        <p:txBody>
          <a:bodyPr/>
          <a:lstStyle/>
          <a:p>
            <a:pPr eaLnBrk="1" hangingPunct="1"/>
            <a:r>
              <a:rPr lang="en-US" altLang="en-US"/>
              <a:t>Useful to invert bits in a word</a:t>
            </a:r>
          </a:p>
          <a:p>
            <a:pPr lvl="1" eaLnBrk="1" hangingPunct="1"/>
            <a:r>
              <a:rPr lang="en-US" altLang="en-US"/>
              <a:t>Change 0 to 1, and 1 to 0</a:t>
            </a:r>
          </a:p>
          <a:p>
            <a:pPr eaLnBrk="1" hangingPunct="1"/>
            <a:r>
              <a:rPr lang="en-US" altLang="en-US"/>
              <a:t>MIPS has NOR 3-operand instruction</a:t>
            </a:r>
          </a:p>
          <a:p>
            <a:pPr lvl="1" eaLnBrk="1" hangingPunct="1"/>
            <a:r>
              <a:rPr lang="en-US" altLang="en-US"/>
              <a:t>a NOR b == NOT ( a OR b )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nor $t0, $t1, $zero</a:t>
            </a:r>
            <a:endParaRPr lang="en-AU" altLang="en-US" sz="2800">
              <a:latin typeface="Lucida Console" charset="0"/>
            </a:endParaRP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1924050" y="45862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0000 0000 0000 0000 0011 1100 0000 0000</a:t>
            </a:r>
            <a:endParaRPr lang="en-AU" altLang="en-US" sz="2000"/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1287463" y="45862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$t1</a:t>
            </a:r>
            <a:endParaRPr lang="en-AU" altLang="en-US" sz="2000"/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1924050" y="52339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1111 1111 1111 1111 1100 0011 1111 1111</a:t>
            </a:r>
            <a:endParaRPr lang="en-AU" altLang="en-US" sz="2000"/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1287463" y="52339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$t0</a:t>
            </a:r>
            <a:endParaRPr lang="en-AU" altLang="en-US" sz="2000"/>
          </a:p>
        </p:txBody>
      </p:sp>
      <p:sp>
        <p:nvSpPr>
          <p:cNvPr id="33801" name="AutoShape 8"/>
          <p:cNvSpPr>
            <a:spLocks/>
          </p:cNvSpPr>
          <p:nvPr/>
        </p:nvSpPr>
        <p:spPr bwMode="auto">
          <a:xfrm>
            <a:off x="6877050" y="3573463"/>
            <a:ext cx="2084388" cy="609600"/>
          </a:xfrm>
          <a:prstGeom prst="borderCallout1">
            <a:avLst>
              <a:gd name="adj1" fmla="val 18750"/>
              <a:gd name="adj2" fmla="val -3657"/>
              <a:gd name="adj3" fmla="val 26301"/>
              <a:gd name="adj4" fmla="val -754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Register 0: always read as zero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5073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/>
              <a:t>Making Decisions (2.7)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 smtClean="0"/>
              <a:pPr>
                <a:defRPr/>
              </a:pPr>
              <a:t>12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2522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D7DD849-ADE6-C949-8FBB-899A399FC16F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Conditional Operations</a:t>
            </a:r>
            <a:endParaRPr lang="en-AU" altLang="en-US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Branch to a labeled instruction if a condition is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Otherwise, continue sequentially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Lucida Console" charset="0"/>
              </a:rPr>
              <a:t>beq rs, rt,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(rs == rt) branch to instruction labeled L1;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Lucida Console" charset="0"/>
              </a:rPr>
              <a:t>bne rs, rt,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(rs != rt) branch to instruction labeled L1;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Lucida Console" charset="0"/>
              </a:rPr>
              <a:t>j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unconditional jump to instruction labeled L1</a:t>
            </a:r>
            <a:endParaRPr lang="en-AU" altLang="en-US"/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 rot="5400000">
            <a:off x="6938169" y="1839119"/>
            <a:ext cx="4044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§2.7 Instructions for Making Decisions</a:t>
            </a:r>
          </a:p>
        </p:txBody>
      </p:sp>
    </p:spTree>
    <p:extLst>
      <p:ext uri="{BB962C8B-B14F-4D97-AF65-F5344CB8AC3E}">
        <p14:creationId xmlns:p14="http://schemas.microsoft.com/office/powerpoint/2010/main" val="4003844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35BEA0C9-4669-D843-B9EE-749027B11D00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If Statements</a:t>
            </a:r>
            <a:endParaRPr lang="en-AU" alt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if (i==j) f = g+h;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else f = g-h;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f, g, … in $s0, $s1,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Compiled MIPS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      bne $s3, $s4, Else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add $s0, $s1, $s2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j   Exit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Else: sub $s0, $s1, $s2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Exit: …</a:t>
            </a:r>
            <a:endParaRPr lang="en-AU" altLang="en-US" sz="2800">
              <a:latin typeface="Lucida Console" charset="0"/>
            </a:endParaRPr>
          </a:p>
        </p:txBody>
      </p:sp>
      <p:sp>
        <p:nvSpPr>
          <p:cNvPr id="35845" name="AutoShape 5"/>
          <p:cNvSpPr>
            <a:spLocks/>
          </p:cNvSpPr>
          <p:nvPr/>
        </p:nvSpPr>
        <p:spPr bwMode="auto">
          <a:xfrm>
            <a:off x="3635375" y="5805488"/>
            <a:ext cx="3529013" cy="403225"/>
          </a:xfrm>
          <a:prstGeom prst="borderCallout1">
            <a:avLst>
              <a:gd name="adj1" fmla="val 28347"/>
              <a:gd name="adj2" fmla="val -2157"/>
              <a:gd name="adj3" fmla="val -57875"/>
              <a:gd name="adj4" fmla="val -389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/>
              <a:t>Assembler calculates addresses</a:t>
            </a:r>
          </a:p>
        </p:txBody>
      </p:sp>
      <p:pic>
        <p:nvPicPr>
          <p:cNvPr id="35846" name="Picture 6" descr="f02-0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484313"/>
            <a:ext cx="3468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132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8BC91C8-EF9D-3949-9195-99789B3AA16D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Loop Statements</a:t>
            </a:r>
            <a:endParaRPr lang="en-AU" altLang="en-US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C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while (</a:t>
            </a:r>
            <a:r>
              <a:rPr lang="en-US" altLang="en-US" sz="2800" dirty="0" err="1">
                <a:latin typeface="Lucida Console" charset="0"/>
              </a:rPr>
              <a:t>i</a:t>
            </a:r>
            <a:r>
              <a:rPr lang="en-US" altLang="en-US" sz="2800" dirty="0">
                <a:latin typeface="Lucida Console" charset="0"/>
              </a:rPr>
              <a:t> != n) </a:t>
            </a:r>
            <a:r>
              <a:rPr lang="en-US" altLang="en-US" sz="2800" dirty="0" err="1">
                <a:latin typeface="Lucida Console" charset="0"/>
              </a:rPr>
              <a:t>i</a:t>
            </a:r>
            <a:r>
              <a:rPr lang="en-US" altLang="en-US" sz="2800" dirty="0">
                <a:latin typeface="Lucida Console" charset="0"/>
              </a:rPr>
              <a:t> += 1;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/>
              <a:t>i</a:t>
            </a:r>
            <a:r>
              <a:rPr lang="en-US" altLang="en-US" dirty="0"/>
              <a:t> in $s3,  n in $s5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Compiled MIPS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Loop: </a:t>
            </a:r>
            <a:r>
              <a:rPr lang="en-US" altLang="en-US" sz="2800" dirty="0" err="1">
                <a:latin typeface="Lucida Console" charset="0"/>
              </a:rPr>
              <a:t>beq</a:t>
            </a:r>
            <a:r>
              <a:rPr lang="en-US" altLang="en-US" sz="2800" dirty="0">
                <a:latin typeface="Lucida Console" charset="0"/>
              </a:rPr>
              <a:t>  $s3, $s5, Exit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      </a:t>
            </a:r>
            <a:r>
              <a:rPr lang="en-US" altLang="en-US" sz="2800" dirty="0" err="1">
                <a:latin typeface="Lucida Console" charset="0"/>
              </a:rPr>
              <a:t>addi</a:t>
            </a:r>
            <a:r>
              <a:rPr lang="en-US" altLang="en-US" sz="2800" dirty="0">
                <a:latin typeface="Lucida Console" charset="0"/>
              </a:rPr>
              <a:t> $s3, $s3, 1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      j    Loop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Exit: …</a:t>
            </a:r>
            <a:endParaRPr lang="en-AU" altLang="en-US" sz="2800" dirty="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41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8BC91C8-EF9D-3949-9195-99789B3AA16D}" type="slidenum">
              <a:rPr lang="en-AU" altLang="en-US"/>
              <a:pPr/>
              <a:t>16</a:t>
            </a:fld>
            <a:endParaRPr lang="en-AU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Loop Statements</a:t>
            </a:r>
            <a:endParaRPr lang="en-AU" altLang="en-US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while (save[i] == k) i += 1;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 in $s3, k in $s5, address of save in $s6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Compiled MIPS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Loop: sll  $t1, $s3, 2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add  $t1, $t1, $s6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lw   $t0, 0($t1)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bne  $t0, $s5, Exit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addi $s3, $s3, 1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j    Loop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Exit: …</a:t>
            </a:r>
            <a:endParaRPr lang="en-AU" altLang="en-US" sz="280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92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204EC284-7F83-BD44-8A5F-CED875916801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Blocks</a:t>
            </a:r>
            <a:endParaRPr lang="en-AU" altLang="en-US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03462"/>
          </a:xfrm>
        </p:spPr>
        <p:txBody>
          <a:bodyPr/>
          <a:lstStyle/>
          <a:p>
            <a:pPr eaLnBrk="1" hangingPunct="1"/>
            <a:r>
              <a:rPr lang="en-US" altLang="en-US"/>
              <a:t>A basic block is a sequence of instructions with</a:t>
            </a:r>
          </a:p>
          <a:p>
            <a:pPr lvl="1" eaLnBrk="1" hangingPunct="1"/>
            <a:r>
              <a:rPr lang="en-US" altLang="en-US"/>
              <a:t>No embedded branches (except at end)</a:t>
            </a:r>
          </a:p>
          <a:p>
            <a:pPr lvl="1" eaLnBrk="1" hangingPunct="1"/>
            <a:r>
              <a:rPr lang="en-US" altLang="en-US"/>
              <a:t>No branch targets (except at beginning)</a:t>
            </a:r>
            <a:endParaRPr lang="en-AU" altLang="en-US"/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755650" y="3573463"/>
            <a:ext cx="3311525" cy="2592387"/>
            <a:chOff x="1429" y="2296"/>
            <a:chExt cx="2086" cy="1633"/>
          </a:xfrm>
        </p:grpSpPr>
        <p:sp>
          <p:nvSpPr>
            <p:cNvPr id="37895" name="Rectangle 5"/>
            <p:cNvSpPr>
              <a:spLocks noChangeArrowheads="1"/>
            </p:cNvSpPr>
            <p:nvPr/>
          </p:nvSpPr>
          <p:spPr bwMode="auto">
            <a:xfrm>
              <a:off x="1791" y="2614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896" name="Rectangle 6"/>
            <p:cNvSpPr>
              <a:spLocks noChangeArrowheads="1"/>
            </p:cNvSpPr>
            <p:nvPr/>
          </p:nvSpPr>
          <p:spPr bwMode="auto">
            <a:xfrm>
              <a:off x="1791" y="2750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897" name="Rectangle 7"/>
            <p:cNvSpPr>
              <a:spLocks noChangeArrowheads="1"/>
            </p:cNvSpPr>
            <p:nvPr/>
          </p:nvSpPr>
          <p:spPr bwMode="auto">
            <a:xfrm>
              <a:off x="1791" y="2886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898" name="Rectangle 8"/>
            <p:cNvSpPr>
              <a:spLocks noChangeArrowheads="1"/>
            </p:cNvSpPr>
            <p:nvPr/>
          </p:nvSpPr>
          <p:spPr bwMode="auto">
            <a:xfrm>
              <a:off x="1791" y="3022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899" name="Rectangle 9"/>
            <p:cNvSpPr>
              <a:spLocks noChangeArrowheads="1"/>
            </p:cNvSpPr>
            <p:nvPr/>
          </p:nvSpPr>
          <p:spPr bwMode="auto">
            <a:xfrm>
              <a:off x="1791" y="3158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0" name="Rectangle 10"/>
            <p:cNvSpPr>
              <a:spLocks noChangeArrowheads="1"/>
            </p:cNvSpPr>
            <p:nvPr/>
          </p:nvSpPr>
          <p:spPr bwMode="auto">
            <a:xfrm>
              <a:off x="1791" y="3294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1" name="Rectangle 11"/>
            <p:cNvSpPr>
              <a:spLocks noChangeArrowheads="1"/>
            </p:cNvSpPr>
            <p:nvPr/>
          </p:nvSpPr>
          <p:spPr bwMode="auto">
            <a:xfrm>
              <a:off x="1791" y="3430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2" name="Line 12"/>
            <p:cNvSpPr>
              <a:spLocks noChangeShapeType="1"/>
            </p:cNvSpPr>
            <p:nvPr/>
          </p:nvSpPr>
          <p:spPr bwMode="auto">
            <a:xfrm>
              <a:off x="2426" y="2296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3" name="Line 13"/>
            <p:cNvSpPr>
              <a:spLocks noChangeShapeType="1"/>
            </p:cNvSpPr>
            <p:nvPr/>
          </p:nvSpPr>
          <p:spPr bwMode="auto">
            <a:xfrm>
              <a:off x="2426" y="2614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Line 14"/>
            <p:cNvSpPr>
              <a:spLocks noChangeShapeType="1"/>
            </p:cNvSpPr>
            <p:nvPr/>
          </p:nvSpPr>
          <p:spPr bwMode="auto">
            <a:xfrm>
              <a:off x="2426" y="3521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Line 15"/>
            <p:cNvSpPr>
              <a:spLocks noChangeShapeType="1"/>
            </p:cNvSpPr>
            <p:nvPr/>
          </p:nvSpPr>
          <p:spPr bwMode="auto">
            <a:xfrm>
              <a:off x="2426" y="3521"/>
              <a:ext cx="10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6" name="Line 16"/>
            <p:cNvSpPr>
              <a:spLocks noChangeShapeType="1"/>
            </p:cNvSpPr>
            <p:nvPr/>
          </p:nvSpPr>
          <p:spPr bwMode="auto">
            <a:xfrm>
              <a:off x="1429" y="2659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Rectangle 17"/>
            <p:cNvSpPr>
              <a:spLocks noChangeArrowheads="1"/>
            </p:cNvSpPr>
            <p:nvPr/>
          </p:nvSpPr>
          <p:spPr bwMode="auto">
            <a:xfrm>
              <a:off x="1791" y="2478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8" name="Rectangle 18"/>
            <p:cNvSpPr>
              <a:spLocks noChangeArrowheads="1"/>
            </p:cNvSpPr>
            <p:nvPr/>
          </p:nvSpPr>
          <p:spPr bwMode="auto">
            <a:xfrm>
              <a:off x="1791" y="2341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9" name="Rectangle 19"/>
            <p:cNvSpPr>
              <a:spLocks noChangeArrowheads="1"/>
            </p:cNvSpPr>
            <p:nvPr/>
          </p:nvSpPr>
          <p:spPr bwMode="auto">
            <a:xfrm>
              <a:off x="1791" y="3566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10" name="Rectangle 20"/>
            <p:cNvSpPr>
              <a:spLocks noChangeArrowheads="1"/>
            </p:cNvSpPr>
            <p:nvPr/>
          </p:nvSpPr>
          <p:spPr bwMode="auto">
            <a:xfrm>
              <a:off x="1791" y="3702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7894" name="Rectangle 21"/>
          <p:cNvSpPr>
            <a:spLocks noChangeArrowheads="1"/>
          </p:cNvSpPr>
          <p:nvPr/>
        </p:nvSpPr>
        <p:spPr bwMode="auto">
          <a:xfrm>
            <a:off x="4211638" y="3716338"/>
            <a:ext cx="467042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A compiler identifies basic blocks for optimization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An advanced processor can accelerate execution of basic blocks</a:t>
            </a:r>
          </a:p>
        </p:txBody>
      </p:sp>
    </p:spTree>
    <p:extLst>
      <p:ext uri="{BB962C8B-B14F-4D97-AF65-F5344CB8AC3E}">
        <p14:creationId xmlns:p14="http://schemas.microsoft.com/office/powerpoint/2010/main" val="2061286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8F9A71B-180D-E249-ADBA-A45A8EB01BBD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Conditional Operations</a:t>
            </a:r>
            <a:endParaRPr lang="en-AU" altLang="en-US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Set result to 1 if a condition is true</a:t>
            </a:r>
          </a:p>
          <a:p>
            <a:pPr lvl="1" eaLnBrk="1" hangingPunct="1"/>
            <a:r>
              <a:rPr lang="en-US" altLang="en-US"/>
              <a:t>Otherwise, set to 0</a:t>
            </a:r>
          </a:p>
          <a:p>
            <a:pPr eaLnBrk="1" hangingPunct="1"/>
            <a:r>
              <a:rPr lang="en-US" altLang="en-US">
                <a:latin typeface="Lucida Console" charset="0"/>
              </a:rPr>
              <a:t>slt rd, rs, rt</a:t>
            </a:r>
          </a:p>
          <a:p>
            <a:pPr lvl="1" eaLnBrk="1" hangingPunct="1"/>
            <a:r>
              <a:rPr lang="en-US" altLang="en-US"/>
              <a:t>if (rs &lt; rt) rd = 1; else rd = 0;</a:t>
            </a:r>
          </a:p>
          <a:p>
            <a:pPr eaLnBrk="1" hangingPunct="1"/>
            <a:r>
              <a:rPr lang="en-US" altLang="en-US">
                <a:latin typeface="Lucida Console" charset="0"/>
              </a:rPr>
              <a:t>slti rt, rs, constant</a:t>
            </a:r>
          </a:p>
          <a:p>
            <a:pPr lvl="1" eaLnBrk="1" hangingPunct="1"/>
            <a:r>
              <a:rPr lang="en-US" altLang="en-US"/>
              <a:t>if (rs &lt; constant) rt = 1; else rt = 0;</a:t>
            </a:r>
          </a:p>
          <a:p>
            <a:pPr eaLnBrk="1" hangingPunct="1"/>
            <a:r>
              <a:rPr lang="en-US" altLang="en-US"/>
              <a:t>Use in combination with </a:t>
            </a:r>
            <a:r>
              <a:rPr lang="en-US" altLang="en-US">
                <a:latin typeface="Lucida Console" charset="0"/>
              </a:rPr>
              <a:t>beq</a:t>
            </a:r>
            <a:r>
              <a:rPr lang="en-US" altLang="en-US"/>
              <a:t>, </a:t>
            </a:r>
            <a:r>
              <a:rPr lang="en-US" altLang="en-US">
                <a:latin typeface="Lucida Console" charset="0"/>
              </a:rPr>
              <a:t>bne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Lucida Console" charset="0"/>
              </a:rPr>
              <a:t>slt $t0, $s1, $s2  # if ($s1 &lt; $s2)</a:t>
            </a:r>
            <a:br>
              <a:rPr lang="en-US" altLang="en-US" sz="2400">
                <a:latin typeface="Lucida Console" charset="0"/>
              </a:rPr>
            </a:br>
            <a:r>
              <a:rPr lang="en-US" altLang="en-US" sz="2400">
                <a:latin typeface="Lucida Console" charset="0"/>
              </a:rPr>
              <a:t>bne $t0, $zero, L  #   branch to L</a:t>
            </a:r>
          </a:p>
        </p:txBody>
      </p:sp>
    </p:spTree>
    <p:extLst>
      <p:ext uri="{BB962C8B-B14F-4D97-AF65-F5344CB8AC3E}">
        <p14:creationId xmlns:p14="http://schemas.microsoft.com/office/powerpoint/2010/main" val="1376020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50B13D8-B87A-2549-B9F0-670D71E95316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Instruction Design</a:t>
            </a:r>
            <a:endParaRPr lang="en-AU" altLang="en-US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not </a:t>
            </a:r>
            <a:r>
              <a:rPr lang="en-US" altLang="en-US">
                <a:latin typeface="Lucida Console" charset="0"/>
              </a:rPr>
              <a:t>blt</a:t>
            </a:r>
            <a:r>
              <a:rPr lang="en-US" altLang="en-US"/>
              <a:t>, </a:t>
            </a:r>
            <a:r>
              <a:rPr lang="en-US" altLang="en-US">
                <a:latin typeface="Lucida Console" charset="0"/>
              </a:rPr>
              <a:t>bge</a:t>
            </a:r>
            <a:r>
              <a:rPr lang="en-US" altLang="en-US"/>
              <a:t>, etc?</a:t>
            </a:r>
          </a:p>
          <a:p>
            <a:pPr eaLnBrk="1" hangingPunct="1"/>
            <a:r>
              <a:rPr lang="en-US" altLang="en-US"/>
              <a:t>Hardware for &lt;, ≥, … slower than =, ≠</a:t>
            </a:r>
          </a:p>
          <a:p>
            <a:pPr lvl="1" eaLnBrk="1" hangingPunct="1"/>
            <a:r>
              <a:rPr lang="en-US" altLang="en-US"/>
              <a:t>Combining with branch involves more work per instruction, requiring a slower clock</a:t>
            </a:r>
          </a:p>
          <a:p>
            <a:pPr lvl="1" eaLnBrk="1" hangingPunct="1"/>
            <a:r>
              <a:rPr lang="en-US" altLang="en-US"/>
              <a:t>All instructions penalized!</a:t>
            </a:r>
          </a:p>
          <a:p>
            <a:pPr eaLnBrk="1" hangingPunct="1"/>
            <a:r>
              <a:rPr lang="en-US" altLang="en-US">
                <a:latin typeface="Lucida Console" charset="0"/>
              </a:rPr>
              <a:t>beq</a:t>
            </a:r>
            <a:r>
              <a:rPr lang="en-US" altLang="en-US"/>
              <a:t> and </a:t>
            </a:r>
            <a:r>
              <a:rPr lang="en-US" altLang="en-US">
                <a:latin typeface="Lucida Console" charset="0"/>
              </a:rPr>
              <a:t>bne</a:t>
            </a:r>
            <a:r>
              <a:rPr lang="en-US" altLang="en-US"/>
              <a:t> are the common case</a:t>
            </a:r>
          </a:p>
          <a:p>
            <a:pPr eaLnBrk="1" hangingPunct="1"/>
            <a:r>
              <a:rPr lang="en-US" altLang="en-US"/>
              <a:t>This is a good design compromise</a:t>
            </a:r>
          </a:p>
        </p:txBody>
      </p:sp>
    </p:spTree>
    <p:extLst>
      <p:ext uri="{BB962C8B-B14F-4D97-AF65-F5344CB8AC3E}">
        <p14:creationId xmlns:p14="http://schemas.microsoft.com/office/powerpoint/2010/main" val="267272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 Green Sheet</a:t>
            </a:r>
            <a:endParaRPr lang="en-AU" altLang="en-US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MIPS instructions</a:t>
            </a:r>
          </a:p>
          <a:p>
            <a:pPr lvl="1"/>
            <a:r>
              <a:rPr lang="en-US" altLang="en-US" sz="2400"/>
              <a:t>R:</a:t>
            </a:r>
          </a:p>
          <a:p>
            <a:pPr lvl="1"/>
            <a:endParaRPr lang="en-US" altLang="en-US" sz="2400"/>
          </a:p>
          <a:p>
            <a:pPr lvl="1"/>
            <a:r>
              <a:rPr lang="en-US" altLang="en-US" sz="2400"/>
              <a:t>I:</a:t>
            </a:r>
          </a:p>
          <a:p>
            <a:endParaRPr lang="en-US" altLang="en-US" sz="2800"/>
          </a:p>
          <a:p>
            <a:r>
              <a:rPr lang="en-US" altLang="en-US" sz="2800"/>
              <a:t>Register numbers</a:t>
            </a:r>
          </a:p>
          <a:p>
            <a:pPr lvl="1"/>
            <a:r>
              <a:rPr lang="en-US" altLang="en-US" sz="2400"/>
              <a:t>$t0 – $t7 : 8 – 15,        $t8 – $t9 : 24 – 25</a:t>
            </a:r>
          </a:p>
          <a:p>
            <a:pPr lvl="1"/>
            <a:r>
              <a:rPr lang="en-US" altLang="en-US" sz="2400"/>
              <a:t>$s0 – $s7 : 16 – 23,        $zero : 0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1863725" y="1700213"/>
            <a:ext cx="6913563" cy="773112"/>
            <a:chOff x="703" y="981"/>
            <a:chExt cx="4355" cy="487"/>
          </a:xfrm>
        </p:grpSpPr>
        <p:sp>
          <p:nvSpPr>
            <p:cNvPr id="5135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5136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5137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5138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5139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5140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5141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6 bits</a:t>
              </a:r>
              <a:endParaRPr lang="en-AU" altLang="en-US"/>
            </a:p>
          </p:txBody>
        </p:sp>
        <p:sp>
          <p:nvSpPr>
            <p:cNvPr id="5142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6 bits</a:t>
              </a:r>
              <a:endParaRPr lang="en-AU" altLang="en-US"/>
            </a:p>
          </p:txBody>
        </p:sp>
        <p:sp>
          <p:nvSpPr>
            <p:cNvPr id="5143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5 bits</a:t>
              </a:r>
              <a:endParaRPr lang="en-AU" altLang="en-US"/>
            </a:p>
          </p:txBody>
        </p:sp>
        <p:sp>
          <p:nvSpPr>
            <p:cNvPr id="5144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5 bits</a:t>
              </a:r>
              <a:endParaRPr lang="en-AU" altLang="en-US"/>
            </a:p>
          </p:txBody>
        </p:sp>
        <p:sp>
          <p:nvSpPr>
            <p:cNvPr id="5145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5 bits</a:t>
              </a:r>
              <a:endParaRPr lang="en-AU" altLang="en-US"/>
            </a:p>
          </p:txBody>
        </p:sp>
        <p:sp>
          <p:nvSpPr>
            <p:cNvPr id="5146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5 bits</a:t>
              </a:r>
              <a:endParaRPr lang="en-AU" altLang="en-US"/>
            </a:p>
          </p:txBody>
        </p:sp>
      </p:grpSp>
      <p:grpSp>
        <p:nvGrpSpPr>
          <p:cNvPr id="5125" name="Group 4"/>
          <p:cNvGrpSpPr>
            <a:grpSpLocks/>
          </p:cNvGrpSpPr>
          <p:nvPr/>
        </p:nvGrpSpPr>
        <p:grpSpPr bwMode="auto">
          <a:xfrm>
            <a:off x="1863725" y="2473325"/>
            <a:ext cx="6913563" cy="773113"/>
            <a:chOff x="884" y="981"/>
            <a:chExt cx="4355" cy="487"/>
          </a:xfrm>
        </p:grpSpPr>
        <p:sp>
          <p:nvSpPr>
            <p:cNvPr id="5127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5128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5129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5130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constant or address</a:t>
              </a:r>
              <a:endParaRPr lang="en-AU" altLang="en-US" sz="2000"/>
            </a:p>
          </p:txBody>
        </p:sp>
        <p:sp>
          <p:nvSpPr>
            <p:cNvPr id="5131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6 bits</a:t>
              </a:r>
              <a:endParaRPr lang="en-AU" altLang="en-US"/>
            </a:p>
          </p:txBody>
        </p:sp>
        <p:sp>
          <p:nvSpPr>
            <p:cNvPr id="5132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5 bits</a:t>
              </a:r>
              <a:endParaRPr lang="en-AU" altLang="en-US"/>
            </a:p>
          </p:txBody>
        </p:sp>
        <p:sp>
          <p:nvSpPr>
            <p:cNvPr id="5133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5 bits</a:t>
              </a:r>
              <a:endParaRPr lang="en-AU" altLang="en-US"/>
            </a:p>
          </p:txBody>
        </p:sp>
        <p:sp>
          <p:nvSpPr>
            <p:cNvPr id="5134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16 bits</a:t>
              </a:r>
              <a:endParaRPr lang="en-AU" altLang="en-US"/>
            </a:p>
          </p:txBody>
        </p:sp>
      </p:grpSp>
      <p:pic>
        <p:nvPicPr>
          <p:cNvPr id="5126" name="Picture 4" descr="f02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887913"/>
            <a:ext cx="8567738" cy="197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079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139045A-CB77-F34E-A12D-AFDAA991927B}" type="slidenum">
              <a:rPr lang="en-AU" altLang="en-US"/>
              <a:pPr/>
              <a:t>20</a:t>
            </a:fld>
            <a:endParaRPr lang="en-AU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Signed vs. Unsigned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Signed comparison: </a:t>
            </a:r>
            <a:r>
              <a:rPr lang="en-AU" altLang="en-US">
                <a:latin typeface="Lucida Console" charset="0"/>
              </a:rPr>
              <a:t>slt</a:t>
            </a:r>
            <a:r>
              <a:rPr lang="en-AU" altLang="en-US"/>
              <a:t>, </a:t>
            </a:r>
            <a:r>
              <a:rPr lang="en-AU" altLang="en-US">
                <a:latin typeface="Lucida Console" charset="0"/>
              </a:rPr>
              <a:t>slti</a:t>
            </a:r>
          </a:p>
          <a:p>
            <a:pPr eaLnBrk="1" hangingPunct="1"/>
            <a:r>
              <a:rPr lang="en-AU" altLang="en-US"/>
              <a:t>Unsigned comparison: </a:t>
            </a:r>
            <a:r>
              <a:rPr lang="en-AU" altLang="en-US">
                <a:latin typeface="Lucida Console" charset="0"/>
              </a:rPr>
              <a:t>sltu</a:t>
            </a:r>
            <a:r>
              <a:rPr lang="en-AU" altLang="en-US"/>
              <a:t>, </a:t>
            </a:r>
            <a:r>
              <a:rPr lang="en-AU" altLang="en-US">
                <a:latin typeface="Lucida Console" charset="0"/>
              </a:rPr>
              <a:t>sltui</a:t>
            </a:r>
          </a:p>
          <a:p>
            <a:pPr eaLnBrk="1" hangingPunct="1"/>
            <a:r>
              <a:rPr lang="en-AU" altLang="en-US"/>
              <a:t>Example</a:t>
            </a:r>
          </a:p>
          <a:p>
            <a:pPr lvl="1" eaLnBrk="1" hangingPunct="1"/>
            <a:r>
              <a:rPr lang="en-AU" altLang="en-US"/>
              <a:t>$s0 = </a:t>
            </a:r>
            <a:r>
              <a:rPr lang="en-AU" altLang="en-US" sz="2400"/>
              <a:t>1111 1111 1111 1111 1111 1111 1111 1111</a:t>
            </a:r>
          </a:p>
          <a:p>
            <a:pPr lvl="1" eaLnBrk="1" hangingPunct="1"/>
            <a:r>
              <a:rPr lang="en-AU" altLang="en-US"/>
              <a:t>$s1 = </a:t>
            </a:r>
            <a:r>
              <a:rPr lang="en-AU" altLang="en-US" sz="2400"/>
              <a:t>0000 0000 0000 0000 0000 0000 0000 0001</a:t>
            </a:r>
          </a:p>
          <a:p>
            <a:pPr lvl="1" eaLnBrk="1" hangingPunct="1"/>
            <a:r>
              <a:rPr lang="en-AU" altLang="en-US">
                <a:latin typeface="Lucida Console" charset="0"/>
              </a:rPr>
              <a:t>slt  $t0, $s0, $s1  # signed</a:t>
            </a:r>
          </a:p>
          <a:p>
            <a:pPr lvl="2" eaLnBrk="1" hangingPunct="1"/>
            <a:r>
              <a:rPr lang="en-AU" altLang="en-US">
                <a:ea typeface="Arial" charset="0"/>
                <a:cs typeface="Arial" charset="0"/>
              </a:rPr>
              <a:t>–1 &lt; +1 </a:t>
            </a:r>
            <a:r>
              <a:rPr lang="en-AU" altLang="en-US">
                <a:ea typeface="Arial" charset="0"/>
                <a:cs typeface="Arial" charset="0"/>
                <a:sym typeface="Symbol" charset="2"/>
              </a:rPr>
              <a:t> $t0 = 1</a:t>
            </a:r>
          </a:p>
          <a:p>
            <a:pPr lvl="1" eaLnBrk="1" hangingPunct="1"/>
            <a:r>
              <a:rPr lang="en-AU" altLang="en-US">
                <a:latin typeface="Lucida Console" charset="0"/>
                <a:ea typeface="Arial" charset="0"/>
                <a:cs typeface="Arial" charset="0"/>
                <a:sym typeface="Symbol" charset="2"/>
              </a:rPr>
              <a:t>sltu $t0, $s0, $s1  # unsigned</a:t>
            </a:r>
          </a:p>
          <a:p>
            <a:pPr lvl="2" eaLnBrk="1" hangingPunct="1"/>
            <a:r>
              <a:rPr lang="en-US" altLang="en-US"/>
              <a:t>+4,294,967,295 &gt; +1 </a:t>
            </a:r>
            <a:r>
              <a:rPr lang="en-AU" altLang="en-US">
                <a:ea typeface="Arial" charset="0"/>
                <a:cs typeface="Arial" charset="0"/>
                <a:sym typeface="Symbol" charset="2"/>
              </a:rPr>
              <a:t> $t0 = 0</a:t>
            </a:r>
          </a:p>
        </p:txBody>
      </p:sp>
    </p:spTree>
    <p:extLst>
      <p:ext uri="{BB962C8B-B14F-4D97-AF65-F5344CB8AC3E}">
        <p14:creationId xmlns:p14="http://schemas.microsoft.com/office/powerpoint/2010/main" val="961841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8F9A71B-180D-E249-ADBA-A45A8EB01BBD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Exercise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Lucida Console" charset="0"/>
              </a:rPr>
              <a:t>if (x &lt; y)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Lucida Console" charset="0"/>
              </a:rPr>
              <a:t>	x--;</a:t>
            </a:r>
          </a:p>
          <a:p>
            <a:pPr eaLnBrk="1" hangingPunct="1"/>
            <a:r>
              <a:rPr lang="en-US" altLang="en-US" dirty="0"/>
              <a:t>What does the MIPS assembly look like?</a:t>
            </a:r>
          </a:p>
          <a:p>
            <a:pPr lvl="1" eaLnBrk="1" hangingPunct="1"/>
            <a:r>
              <a:rPr lang="en-US" altLang="en-US" dirty="0"/>
              <a:t>x in $s0, y in $s1</a:t>
            </a:r>
          </a:p>
        </p:txBody>
      </p:sp>
    </p:spTree>
    <p:extLst>
      <p:ext uri="{BB962C8B-B14F-4D97-AF65-F5344CB8AC3E}">
        <p14:creationId xmlns:p14="http://schemas.microsoft.com/office/powerpoint/2010/main" val="375518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Convert into MIPS Assembly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dirty="0"/>
              <a:t>ae51 0000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1010 1110 0101 0001 0000 0000 0000 0000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101011 10010 10001 0…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43 18 17 0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 err="1"/>
              <a:t>sw</a:t>
            </a:r>
            <a:r>
              <a:rPr lang="en-US" altLang="en-US" sz="2800" dirty="0"/>
              <a:t> $s1, 0($s2)</a:t>
            </a:r>
          </a:p>
        </p:txBody>
      </p:sp>
    </p:spTree>
    <p:extLst>
      <p:ext uri="{BB962C8B-B14F-4D97-AF65-F5344CB8AC3E}">
        <p14:creationId xmlns:p14="http://schemas.microsoft.com/office/powerpoint/2010/main" val="22088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 Class Exercise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Convert the following MIPS instructions into Machine Instructions (hex)</a:t>
            </a:r>
          </a:p>
          <a:p>
            <a:endParaRPr lang="en-US" altLang="en-US" dirty="0"/>
          </a:p>
          <a:p>
            <a:pPr>
              <a:buFont typeface="Wingdings" charset="2"/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lw</a:t>
            </a:r>
            <a:r>
              <a:rPr lang="en-US" altLang="en-US" dirty="0"/>
              <a:t> $t0, 200($s0)</a:t>
            </a:r>
          </a:p>
        </p:txBody>
      </p:sp>
    </p:spTree>
    <p:extLst>
      <p:ext uri="{BB962C8B-B14F-4D97-AF65-F5344CB8AC3E}">
        <p14:creationId xmlns:p14="http://schemas.microsoft.com/office/powerpoint/2010/main" val="377330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1323439"/>
          </a:xfrm>
        </p:spPr>
        <p:txBody>
          <a:bodyPr/>
          <a:lstStyle/>
          <a:p>
            <a:pPr>
              <a:defRPr/>
            </a:pPr>
            <a:r>
              <a:rPr lang="en-US" dirty="0"/>
              <a:t>Logical and Conditional Instructions</a:t>
            </a:r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Utterback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09EA0-3940-F249-BE9E-AD50954BC304}"/>
              </a:ext>
            </a:extLst>
          </p:cNvPr>
          <p:cNvSpPr txBox="1"/>
          <p:nvPr/>
        </p:nvSpPr>
        <p:spPr>
          <a:xfrm>
            <a:off x="9019309" y="58327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7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836A866D-B67A-314A-A7F9-94BC38BAD9F5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Stored Program Computers</a:t>
            </a:r>
            <a:endParaRPr lang="en-AU" alt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8400" y="1125538"/>
            <a:ext cx="5246688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Instructions represented in binary, just like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Instructions and data stored in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Programs can operate on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e.g., compilers, linkers,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Binary compatibility allows compiled programs to work on different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Standardized ISAs</a:t>
            </a:r>
            <a:endParaRPr lang="en-AU" altLang="en-US" sz="2400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1">
                <a:solidFill>
                  <a:schemeClr val="folHlink"/>
                </a:solidFill>
                <a:latin typeface="Arial Black" charset="0"/>
              </a:rPr>
              <a:t>The BIG Picture</a:t>
            </a:r>
          </a:p>
        </p:txBody>
      </p:sp>
      <p:pic>
        <p:nvPicPr>
          <p:cNvPr id="28678" name="Picture 7" descr="f02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060575"/>
            <a:ext cx="290830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29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ED4A53F-7FC0-7F4B-A6FF-C745F8C2ED96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Operations (2.6)</a:t>
            </a:r>
            <a:endParaRPr lang="en-AU" altLang="en-US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Instructions for bitwise manipulation</a:t>
            </a:r>
            <a:endParaRPr lang="en-AU" altLang="en-US"/>
          </a:p>
        </p:txBody>
      </p:sp>
      <p:graphicFrame>
        <p:nvGraphicFramePr>
          <p:cNvPr id="275503" name="Group 47"/>
          <p:cNvGraphicFramePr>
            <a:graphicFrameLocks noGrp="1"/>
          </p:cNvGraphicFramePr>
          <p:nvPr/>
        </p:nvGraphicFramePr>
        <p:xfrm>
          <a:off x="1042988" y="1916113"/>
          <a:ext cx="7200900" cy="2824164"/>
        </p:xfrm>
        <a:graphic>
          <a:graphicData uri="http://schemas.openxmlformats.org/drawingml/2006/table">
            <a:tbl>
              <a:tblPr/>
              <a:tblGrid>
                <a:gridCol w="22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MIPS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left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sll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right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&gt;&gt;&gt;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srl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AND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and, andi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OR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or, ori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NOT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nor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738" name="Rectangle 41"/>
          <p:cNvSpPr>
            <a:spLocks noChangeArrowheads="1"/>
          </p:cNvSpPr>
          <p:nvPr/>
        </p:nvSpPr>
        <p:spPr bwMode="auto">
          <a:xfrm>
            <a:off x="684213" y="5013325"/>
            <a:ext cx="7772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Useful for extracting and inserting groups of bits in a word</a:t>
            </a:r>
            <a:endParaRPr lang="en-AU" altLang="en-US" sz="3200"/>
          </a:p>
        </p:txBody>
      </p:sp>
      <p:sp>
        <p:nvSpPr>
          <p:cNvPr id="29739" name="Text Box 42"/>
          <p:cNvSpPr txBox="1">
            <a:spLocks noChangeArrowheads="1"/>
          </p:cNvSpPr>
          <p:nvPr/>
        </p:nvSpPr>
        <p:spPr bwMode="auto">
          <a:xfrm rot="5400000">
            <a:off x="7662069" y="1115219"/>
            <a:ext cx="2597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§2.6 Logical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165383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F82C96BD-870B-FA4B-9451-8AF2BA0D7948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Shift Operations</a:t>
            </a:r>
            <a:endParaRPr lang="en-AU" altLang="en-US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shamt: how many positions to shift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left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left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charset="0"/>
              </a:rPr>
              <a:t>sll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multiplies by 2</a:t>
            </a:r>
            <a:r>
              <a:rPr lang="en-US" altLang="en-US" i="1" baseline="30000"/>
              <a:t>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right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right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charset="0"/>
              </a:rPr>
              <a:t>srl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divides by 2</a:t>
            </a:r>
            <a:r>
              <a:rPr lang="en-US" altLang="en-US" i="1" baseline="30000"/>
              <a:t>i</a:t>
            </a:r>
            <a:r>
              <a:rPr lang="en-US" altLang="en-US"/>
              <a:t> (unsigned only)</a:t>
            </a:r>
            <a:endParaRPr lang="en-AU" altLang="en-US"/>
          </a:p>
        </p:txBody>
      </p:sp>
      <p:grpSp>
        <p:nvGrpSpPr>
          <p:cNvPr id="30725" name="Group 4"/>
          <p:cNvGrpSpPr>
            <a:grpSpLocks/>
          </p:cNvGrpSpPr>
          <p:nvPr/>
        </p:nvGrpSpPr>
        <p:grpSpPr bwMode="auto">
          <a:xfrm>
            <a:off x="1403350" y="1557338"/>
            <a:ext cx="6913563" cy="773112"/>
            <a:chOff x="703" y="981"/>
            <a:chExt cx="4355" cy="487"/>
          </a:xfrm>
        </p:grpSpPr>
        <p:sp>
          <p:nvSpPr>
            <p:cNvPr id="30726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30727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30728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30729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30730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30731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30732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30733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30734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30735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30736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30737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53544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A7F76B4F-472F-0441-8DB5-AFAB9A8371CF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4824413" y="3408363"/>
            <a:ext cx="647700" cy="1604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AND Operations</a:t>
            </a:r>
            <a:endParaRPr lang="en-AU" altLang="en-US"/>
          </a:p>
        </p:txBody>
      </p:sp>
      <p:sp>
        <p:nvSpPr>
          <p:cNvPr id="3174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 dirty="0"/>
              <a:t>Useful to </a:t>
            </a:r>
            <a:r>
              <a:rPr lang="en-US" altLang="en-US" i="1" dirty="0"/>
              <a:t>mask</a:t>
            </a:r>
            <a:r>
              <a:rPr lang="en-US" altLang="en-US" dirty="0"/>
              <a:t> bits in a word</a:t>
            </a:r>
          </a:p>
          <a:p>
            <a:pPr lvl="1" eaLnBrk="1" hangingPunct="1"/>
            <a:r>
              <a:rPr lang="en-US" altLang="en-US" dirty="0"/>
              <a:t>Select some bits, clear others to 0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and $t0, $t1, $t2</a:t>
            </a:r>
            <a:endParaRPr lang="en-AU" altLang="en-US" sz="2800" dirty="0">
              <a:latin typeface="Lucida Console" charset="0"/>
            </a:endParaRP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1924050" y="3403600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0000 0000 0000 0000 0000 1101 1100 0000</a:t>
            </a:r>
            <a:endParaRPr lang="en-AU" altLang="en-US" sz="2000"/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1924050" y="39639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0000 0000 0000 0000 0011 1100 0000 0000</a:t>
            </a:r>
            <a:endParaRPr lang="en-AU" altLang="en-US" sz="2000"/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1287463" y="34036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$t2</a:t>
            </a:r>
            <a:endParaRPr lang="en-AU" altLang="en-US" sz="2000"/>
          </a:p>
        </p:txBody>
      </p:sp>
      <p:sp>
        <p:nvSpPr>
          <p:cNvPr id="31753" name="Text Box 8"/>
          <p:cNvSpPr txBox="1">
            <a:spLocks noChangeArrowheads="1"/>
          </p:cNvSpPr>
          <p:nvPr/>
        </p:nvSpPr>
        <p:spPr bwMode="auto">
          <a:xfrm>
            <a:off x="1287463" y="39639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$t1</a:t>
            </a:r>
            <a:endParaRPr lang="en-AU" altLang="en-US" sz="2000"/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1924050" y="46116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0000 0000 0000 0000 0000 1100 0000 0000</a:t>
            </a:r>
            <a:endParaRPr lang="en-AU" altLang="en-US" sz="2000"/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1287463" y="46116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$t0</a:t>
            </a:r>
            <a:endParaRPr lang="en-AU" altLang="en-US" sz="2000"/>
          </a:p>
        </p:txBody>
      </p:sp>
    </p:spTree>
    <p:extLst>
      <p:ext uri="{BB962C8B-B14F-4D97-AF65-F5344CB8AC3E}">
        <p14:creationId xmlns:p14="http://schemas.microsoft.com/office/powerpoint/2010/main" val="1104656599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18502</TotalTime>
  <Words>1599</Words>
  <Application>Microsoft Macintosh PowerPoint</Application>
  <PresentationFormat>On-screen Show (4:3)</PresentationFormat>
  <Paragraphs>320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Corbel</vt:lpstr>
      <vt:lpstr>Lucida Console</vt:lpstr>
      <vt:lpstr>Symbol</vt:lpstr>
      <vt:lpstr>Times New Roman</vt:lpstr>
      <vt:lpstr>Wingdings</vt:lpstr>
      <vt:lpstr>2_Blends</vt:lpstr>
      <vt:lpstr>Instructions: Language of the Computer (Ch 2)</vt:lpstr>
      <vt:lpstr>Mini Green Sheet</vt:lpstr>
      <vt:lpstr>Convert into MIPS Assembly</vt:lpstr>
      <vt:lpstr>In Class Exercise</vt:lpstr>
      <vt:lpstr>Logical and Conditional Instructions</vt:lpstr>
      <vt:lpstr>Stored Program Computers</vt:lpstr>
      <vt:lpstr>Logical Operations (2.6)</vt:lpstr>
      <vt:lpstr>Shift Operations</vt:lpstr>
      <vt:lpstr>AND Operations</vt:lpstr>
      <vt:lpstr>OR Operations</vt:lpstr>
      <vt:lpstr>NOT Operations</vt:lpstr>
      <vt:lpstr>Making Decisions (2.7)</vt:lpstr>
      <vt:lpstr>Conditional Operations</vt:lpstr>
      <vt:lpstr>Compiling If Statements</vt:lpstr>
      <vt:lpstr>Compiling Loop Statements</vt:lpstr>
      <vt:lpstr>Compiling Loop Statements</vt:lpstr>
      <vt:lpstr>Basic Blocks</vt:lpstr>
      <vt:lpstr>More Conditional Operations</vt:lpstr>
      <vt:lpstr>Branch Instruction Design</vt:lpstr>
      <vt:lpstr>Signed vs. Unsigned</vt:lpstr>
      <vt:lpstr>Exercise</vt:lpstr>
    </vt:vector>
  </TitlesOfParts>
  <Company>Ashenden Designs Pty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577</cp:revision>
  <dcterms:created xsi:type="dcterms:W3CDTF">2001-07-25T06:45:25Z</dcterms:created>
  <dcterms:modified xsi:type="dcterms:W3CDTF">2018-09-14T16:58:30Z</dcterms:modified>
</cp:coreProperties>
</file>