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9"/>
  </p:notesMasterIdLst>
  <p:handoutMasterIdLst>
    <p:handoutMasterId r:id="rId20"/>
  </p:handoutMasterIdLst>
  <p:sldIdLst>
    <p:sldId id="330" r:id="rId2"/>
    <p:sldId id="518" r:id="rId3"/>
    <p:sldId id="519" r:id="rId4"/>
    <p:sldId id="520" r:id="rId5"/>
    <p:sldId id="522" r:id="rId6"/>
    <p:sldId id="616" r:id="rId7"/>
    <p:sldId id="607" r:id="rId8"/>
    <p:sldId id="608" r:id="rId9"/>
    <p:sldId id="609" r:id="rId10"/>
    <p:sldId id="525" r:id="rId11"/>
    <p:sldId id="605" r:id="rId12"/>
    <p:sldId id="610" r:id="rId13"/>
    <p:sldId id="526" r:id="rId14"/>
    <p:sldId id="611" r:id="rId15"/>
    <p:sldId id="613" r:id="rId16"/>
    <p:sldId id="612" r:id="rId17"/>
    <p:sldId id="527" r:id="rId1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5" autoAdjust="0"/>
    <p:restoredTop sz="83370" autoAdjust="0"/>
  </p:normalViewPr>
  <p:slideViewPr>
    <p:cSldViewPr>
      <p:cViewPr varScale="1">
        <p:scale>
          <a:sx n="132" d="100"/>
          <a:sy n="132" d="100"/>
        </p:scale>
        <p:origin x="29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18,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18,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8A9C64-B668-AB45-AB98-0DEA2205890E}" type="datetime3">
              <a:rPr lang="en-US" altLang="en-US">
                <a:latin typeface="Times New Roman" charset="0"/>
              </a:rPr>
              <a:pPr/>
              <a:t>18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8B1E66-6D3A-204C-8496-5734EDCF8C43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Need to save the s registers, use them, then restore them when we’re done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where do we save them?</a:t>
            </a:r>
            <a:endParaRPr lang="en-AU" altLang="en-US" dirty="0" smtClean="0">
              <a:latin typeface="Times New Roman" charset="0"/>
            </a:endParaRPr>
          </a:p>
          <a:p>
            <a:endParaRPr lang="en-AU" altLang="en-US" dirty="0" smtClean="0">
              <a:latin typeface="Times New Roman" charset="0"/>
            </a:endParaRPr>
          </a:p>
          <a:p>
            <a:r>
              <a:rPr lang="en-AU" altLang="en-US" dirty="0" smtClean="0">
                <a:latin typeface="Times New Roman" charset="0"/>
              </a:rPr>
              <a:t>Any compiled language will have an</a:t>
            </a:r>
            <a:r>
              <a:rPr lang="en-AU" altLang="en-US" baseline="0" dirty="0" smtClean="0">
                <a:latin typeface="Times New Roman" charset="0"/>
              </a:rPr>
              <a:t> ABI, which defines, among other things, the registers used for parameters.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52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65DA0E-9821-6A47-96F1-BFBD2757CC69}" type="datetime3">
              <a:rPr lang="en-US" altLang="en-US">
                <a:latin typeface="Times New Roman" charset="0"/>
              </a:rPr>
              <a:pPr/>
              <a:t>18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C976D9-E280-2D46-B4AB-CBDFEFAD46A5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1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CCF3A9-8CD7-5C42-968A-8FB58CD1D8E4}" type="datetime3">
              <a:rPr lang="en-US" altLang="en-US">
                <a:latin typeface="Times New Roman" charset="0"/>
              </a:rPr>
              <a:pPr/>
              <a:t>18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5503B95-0A56-B74F-BDEC-46CA0C31DE61}" type="slidenum">
              <a:rPr lang="en-US" altLang="en-US">
                <a:latin typeface="Times New Roman" charset="0"/>
              </a:rPr>
              <a:pPr/>
              <a:t>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4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7C0FE2-BF61-2C43-9BBB-461690178C3E}" type="datetime3">
              <a:rPr lang="en-US" altLang="en-US">
                <a:latin typeface="Times New Roman" charset="0"/>
              </a:rPr>
              <a:pPr/>
              <a:t>18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238479-2FC4-2E4B-9940-094AD515839D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3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5CA0E-B3D2-DC4E-9E68-BB9D76DC7ACC}" type="datetime3">
              <a:rPr lang="en-US" altLang="en-US">
                <a:latin typeface="Times New Roman" charset="0"/>
              </a:rPr>
              <a:pPr/>
              <a:t>18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612E40-9CE1-CE4C-BAA0-A9941DFB6038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4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FB26DF-10B7-1245-B467-9776AA6AC3C3}" type="datetime3">
              <a:rPr lang="en-US" altLang="en-US">
                <a:latin typeface="Times New Roman" charset="0"/>
              </a:rPr>
              <a:pPr/>
              <a:t>18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06B535-CC93-B049-BE58-6EC036901A9E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9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18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95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18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add</a:t>
            </a:r>
            <a:r>
              <a:rPr lang="en-AU" altLang="en-US" baseline="0" dirty="0" smtClean="0">
                <a:latin typeface="Times New Roman" charset="0"/>
              </a:rPr>
              <a:t> $s0, $zero, $zero</a:t>
            </a:r>
          </a:p>
          <a:p>
            <a:r>
              <a:rPr lang="en-AU" altLang="en-US" baseline="0" dirty="0" smtClean="0">
                <a:latin typeface="Times New Roman" charset="0"/>
              </a:rPr>
              <a:t>Loop: 	</a:t>
            </a:r>
            <a:r>
              <a:rPr lang="en-AU" altLang="en-US" baseline="0" dirty="0" err="1" smtClean="0">
                <a:latin typeface="Times New Roman" charset="0"/>
              </a:rPr>
              <a:t>slt</a:t>
            </a:r>
            <a:r>
              <a:rPr lang="en-AU" altLang="en-US" baseline="0" dirty="0" smtClean="0">
                <a:latin typeface="Times New Roman" charset="0"/>
              </a:rPr>
              <a:t>  $t0, $s0, $s1</a:t>
            </a:r>
          </a:p>
          <a:p>
            <a:r>
              <a:rPr lang="en-AU" altLang="en-US" baseline="0" dirty="0" smtClean="0">
                <a:latin typeface="Times New Roman" charset="0"/>
              </a:rPr>
              <a:t>	</a:t>
            </a:r>
            <a:r>
              <a:rPr lang="en-AU" altLang="en-US" baseline="0" smtClean="0">
                <a:latin typeface="Times New Roman" charset="0"/>
              </a:rPr>
              <a:t>beq </a:t>
            </a:r>
            <a:r>
              <a:rPr lang="en-AU" altLang="en-US" baseline="0" dirty="0" smtClean="0">
                <a:latin typeface="Times New Roman" charset="0"/>
              </a:rPr>
              <a:t>$t0, $zero, Exit</a:t>
            </a:r>
          </a:p>
          <a:p>
            <a:r>
              <a:rPr lang="en-AU" altLang="en-US" baseline="0" dirty="0" smtClean="0">
                <a:latin typeface="Times New Roman" charset="0"/>
              </a:rPr>
              <a:t>	</a:t>
            </a:r>
            <a:r>
              <a:rPr lang="en-AU" altLang="en-US" baseline="0" dirty="0" err="1" smtClean="0">
                <a:latin typeface="Times New Roman" charset="0"/>
              </a:rPr>
              <a:t>sll</a:t>
            </a:r>
            <a:r>
              <a:rPr lang="en-AU" altLang="en-US" baseline="0" dirty="0" smtClean="0">
                <a:latin typeface="Times New Roman" charset="0"/>
              </a:rPr>
              <a:t> $t1, $s0, 2 # let’s us index v</a:t>
            </a:r>
          </a:p>
          <a:p>
            <a:r>
              <a:rPr lang="en-AU" altLang="en-US" baseline="0" dirty="0" smtClean="0">
                <a:latin typeface="Times New Roman" charset="0"/>
              </a:rPr>
              <a:t>	add $t1, $t1, $s2</a:t>
            </a:r>
          </a:p>
          <a:p>
            <a:r>
              <a:rPr lang="en-AU" altLang="en-US" baseline="0" dirty="0" smtClean="0">
                <a:latin typeface="Times New Roman" charset="0"/>
              </a:rPr>
              <a:t>	</a:t>
            </a:r>
            <a:r>
              <a:rPr lang="en-AU" altLang="en-US" baseline="0" dirty="0" err="1" smtClean="0">
                <a:latin typeface="Times New Roman" charset="0"/>
              </a:rPr>
              <a:t>sw</a:t>
            </a:r>
            <a:r>
              <a:rPr lang="en-AU" altLang="en-US" baseline="0" dirty="0" smtClean="0">
                <a:latin typeface="Times New Roman" charset="0"/>
              </a:rPr>
              <a:t> $zero, 0($t1)</a:t>
            </a:r>
          </a:p>
          <a:p>
            <a:r>
              <a:rPr lang="en-AU" altLang="en-US" baseline="0" dirty="0" smtClean="0">
                <a:latin typeface="Times New Roman" charset="0"/>
              </a:rPr>
              <a:t>	j Loop</a:t>
            </a:r>
          </a:p>
          <a:p>
            <a:r>
              <a:rPr lang="en-AU" altLang="en-US" baseline="0" dirty="0" smtClean="0">
                <a:latin typeface="Times New Roman" charset="0"/>
              </a:rPr>
              <a:t>Exit: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859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seems like a very simple, natural</a:t>
            </a:r>
            <a:r>
              <a:rPr lang="en-US" baseline="0" dirty="0" smtClean="0"/>
              <a:t> thing to call functions. Actually, there is a lot going on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848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18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The previous procedure (e.g. main) was using some registers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what if the procedure it calls also wants</a:t>
            </a:r>
            <a:r>
              <a:rPr lang="en-US" altLang="en-US" baseline="0" dirty="0" smtClean="0">
                <a:latin typeface="Times New Roman" charset="0"/>
              </a:rPr>
              <a:t> to use those registers.</a:t>
            </a:r>
          </a:p>
          <a:p>
            <a:r>
              <a:rPr lang="en-US" altLang="en-US" baseline="0" dirty="0" smtClean="0">
                <a:latin typeface="Times New Roman" charset="0"/>
              </a:rPr>
              <a:t>It is way to complex to always be aware of which procedures are active and which registers they are using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55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18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All</a:t>
            </a:r>
            <a:r>
              <a:rPr lang="en-AU" altLang="en-US" baseline="0" dirty="0" smtClean="0">
                <a:latin typeface="Times New Roman" charset="0"/>
              </a:rPr>
              <a:t> the procedures use an area of memory called the stack, and each procedure instance has its own stack FRAME.</a:t>
            </a:r>
          </a:p>
          <a:p>
            <a:r>
              <a:rPr lang="en-AU" altLang="en-US" baseline="0" dirty="0" smtClean="0">
                <a:latin typeface="Times New Roman" charset="0"/>
              </a:rPr>
              <a:t>So far I have just assumed everything is in registers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6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Procedures (Functions)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16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 smtClean="0"/>
              <a:t>Calling</a:t>
            </a:r>
            <a:endParaRPr lang="en-AU" altLang="en-US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 smtClean="0"/>
              <a:t>Don’t overwrite registers other procedures are using</a:t>
            </a:r>
          </a:p>
          <a:p>
            <a:pPr marL="609600" indent="-609600" eaLnBrk="1" hangingPunct="1"/>
            <a:r>
              <a:rPr lang="en-US" altLang="en-US" dirty="0" smtClean="0"/>
              <a:t>Don’t overwrite memory used in other procedures</a:t>
            </a:r>
          </a:p>
          <a:p>
            <a:pPr marL="609600" indent="-609600" eaLnBrk="1" hangingPunct="1"/>
            <a:r>
              <a:rPr lang="en-US" altLang="en-US" dirty="0" smtClean="0"/>
              <a:t>Need to pass in parameters</a:t>
            </a:r>
          </a:p>
          <a:p>
            <a:pPr marL="609600" indent="-609600" eaLnBrk="1" hangingPunct="1"/>
            <a:r>
              <a:rPr lang="en-US" altLang="en-US" dirty="0" smtClean="0"/>
              <a:t>Need to get result from function</a:t>
            </a:r>
            <a:endParaRPr lang="en-US" altLang="en-US" dirty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25884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Steps required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parameters in registers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Acquire storage for </a:t>
            </a:r>
            <a:r>
              <a:rPr lang="en-US" altLang="en-US" dirty="0" smtClean="0"/>
              <a:t>procedure</a:t>
            </a:r>
          </a:p>
          <a:p>
            <a:pPr marL="1390650" lvl="2" indent="-533400" eaLnBrk="1" hangingPunct="1">
              <a:buSzTx/>
            </a:pPr>
            <a:r>
              <a:rPr lang="en-US" altLang="en-US" dirty="0" smtClean="0"/>
              <a:t>Each procedure </a:t>
            </a:r>
            <a:r>
              <a:rPr lang="en-US" altLang="en-US" i="1" dirty="0" smtClean="0"/>
              <a:t>instance </a:t>
            </a:r>
            <a:r>
              <a:rPr lang="en-US" altLang="en-US" dirty="0" smtClean="0"/>
              <a:t>has own storage area</a:t>
            </a:r>
            <a:endParaRPr lang="en-US" altLang="en-US" dirty="0"/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Return to place of call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50529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Caller and Callee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Caller</a:t>
            </a:r>
          </a:p>
          <a:p>
            <a:pPr lvl="1"/>
            <a:r>
              <a:rPr lang="en-US" altLang="en-US"/>
              <a:t>The program that instigates a procedure and provides the necessary parameter values</a:t>
            </a:r>
          </a:p>
          <a:p>
            <a:r>
              <a:rPr lang="en-US" altLang="en-US"/>
              <a:t>Callee</a:t>
            </a:r>
          </a:p>
          <a:p>
            <a:pPr lvl="1"/>
            <a:r>
              <a:rPr lang="en-US" altLang="en-US"/>
              <a:t>A procedure that executes a series of stored instructions based on parameters provided by the caller and then returns control to the caller</a:t>
            </a:r>
          </a:p>
        </p:txBody>
      </p:sp>
    </p:spTree>
    <p:extLst>
      <p:ext uri="{BB962C8B-B14F-4D97-AF65-F5344CB8AC3E}">
        <p14:creationId xmlns:p14="http://schemas.microsoft.com/office/powerpoint/2010/main" val="3433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9881E2E-0C10-4F46-9C3C-C6FAC9E3581E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$a0 – $a3: arguments (reg’s 4 – 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$v0, $v1: result values (reg’s 2 and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$t0 – $t9: temporaries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be overwritten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$s0 – $s7: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Must be saved/restored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$gp: global pointer for static data (reg 28)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$sp: stack pointer (reg 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$fp: frame pointer (reg 30)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$ra: return address (reg 31)</a:t>
            </a:r>
          </a:p>
        </p:txBody>
      </p:sp>
    </p:spTree>
    <p:extLst>
      <p:ext uri="{BB962C8B-B14F-4D97-AF65-F5344CB8AC3E}">
        <p14:creationId xmlns:p14="http://schemas.microsoft.com/office/powerpoint/2010/main" val="118039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Stack</a:t>
            </a:r>
          </a:p>
          <a:p>
            <a:pPr lvl="1"/>
            <a:r>
              <a:rPr lang="en-US" altLang="en-US" dirty="0"/>
              <a:t>A last-in-first-out </a:t>
            </a:r>
            <a:r>
              <a:rPr lang="en-US" altLang="en-US" dirty="0" smtClean="0"/>
              <a:t>data structure</a:t>
            </a:r>
            <a:endParaRPr lang="en-US" altLang="en-US" dirty="0"/>
          </a:p>
          <a:p>
            <a:pPr lvl="1"/>
            <a:r>
              <a:rPr lang="en-US" altLang="en-US" dirty="0"/>
              <a:t>Stack pointer</a:t>
            </a:r>
          </a:p>
          <a:p>
            <a:pPr lvl="2"/>
            <a:r>
              <a:rPr lang="en-US" altLang="en-US" dirty="0"/>
              <a:t>$</a:t>
            </a:r>
            <a:r>
              <a:rPr lang="en-US" altLang="en-US" dirty="0" err="1"/>
              <a:t>sp</a:t>
            </a:r>
            <a:endParaRPr lang="en-US" altLang="en-US" dirty="0"/>
          </a:p>
          <a:p>
            <a:pPr lvl="2"/>
            <a:r>
              <a:rPr lang="en-US" altLang="en-US" dirty="0"/>
              <a:t>Point to the address of the most recent element in the stack</a:t>
            </a:r>
          </a:p>
          <a:p>
            <a:pPr lvl="1"/>
            <a:r>
              <a:rPr lang="en-US" altLang="en-US" dirty="0"/>
              <a:t>Push</a:t>
            </a:r>
          </a:p>
          <a:p>
            <a:pPr lvl="2"/>
            <a:r>
              <a:rPr lang="en-US" altLang="en-US" dirty="0"/>
              <a:t>Add element onto the stack</a:t>
            </a:r>
          </a:p>
          <a:p>
            <a:pPr lvl="1"/>
            <a:r>
              <a:rPr lang="en-US" altLang="en-US" dirty="0"/>
              <a:t>Pop</a:t>
            </a:r>
          </a:p>
          <a:p>
            <a:pPr lvl="2"/>
            <a:r>
              <a:rPr lang="en-US" altLang="en-US" dirty="0"/>
              <a:t>Remove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162577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AB6F940-A0C2-3140-BCC9-2575E7EE1FC6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Data on the Stack</a:t>
            </a:r>
            <a:endParaRPr lang="en-AU" altLang="en-US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8270875" cy="1655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Local data allocated by callee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e.g., C automatic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Procedure frame (activation record)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Used by some compilers to manage stack storage</a:t>
            </a:r>
            <a:endParaRPr lang="en-AU" altLang="en-US" sz="2400"/>
          </a:p>
        </p:txBody>
      </p:sp>
      <p:pic>
        <p:nvPicPr>
          <p:cNvPr id="50181" name="Picture 9" descr="f02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268413"/>
            <a:ext cx="6567487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8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Counter (PC)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 Counter</a:t>
            </a:r>
          </a:p>
          <a:p>
            <a:pPr lvl="1"/>
            <a:r>
              <a:rPr lang="en-US" altLang="en-US" dirty="0"/>
              <a:t>A register in CPU</a:t>
            </a:r>
          </a:p>
          <a:p>
            <a:pPr lvl="1"/>
            <a:r>
              <a:rPr lang="en-US" altLang="en-US" dirty="0"/>
              <a:t>Containing the address of the instruction in the program being </a:t>
            </a:r>
            <a:r>
              <a:rPr lang="en-US" altLang="en-US" dirty="0" smtClean="0"/>
              <a:t>executed</a:t>
            </a:r>
          </a:p>
          <a:p>
            <a:pPr lvl="1"/>
            <a:r>
              <a:rPr lang="en-US" altLang="en-US" dirty="0" smtClean="0"/>
              <a:t>Not directly accessible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860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DBBA7A17-091C-704B-B7E2-A08CA96530BB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call: jump and link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jal ProcedureLabel</a:t>
            </a:r>
          </a:p>
          <a:p>
            <a:pPr lvl="1" eaLnBrk="1" hangingPunct="1"/>
            <a:r>
              <a:rPr lang="en-US" altLang="en-US"/>
              <a:t>Address of following instruction put in $ra</a:t>
            </a:r>
          </a:p>
          <a:p>
            <a:pPr lvl="1" eaLnBrk="1" hangingPunct="1"/>
            <a:r>
              <a:rPr lang="en-US" altLang="en-US"/>
              <a:t>Jumps to target address</a:t>
            </a:r>
          </a:p>
          <a:p>
            <a:pPr eaLnBrk="1" hangingPunct="1"/>
            <a:r>
              <a:rPr lang="en-US" altLang="en-US"/>
              <a:t>Procedure return: jump register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jr $ra</a:t>
            </a:r>
          </a:p>
          <a:p>
            <a:pPr lvl="1" eaLnBrk="1" hangingPunct="1"/>
            <a:r>
              <a:rPr lang="en-US" altLang="en-US"/>
              <a:t>Copies $ra to program counter</a:t>
            </a:r>
          </a:p>
          <a:p>
            <a:pPr lvl="1" eaLnBrk="1" hangingPunct="1"/>
            <a:r>
              <a:rPr lang="en-US" altLang="en-US"/>
              <a:t>Can also be used for computed jumps</a:t>
            </a:r>
          </a:p>
          <a:p>
            <a:pPr lvl="2" eaLnBrk="1" hangingPunct="1"/>
            <a:r>
              <a:rPr lang="en-US" altLang="en-US"/>
              <a:t>e.g., for case/switch statements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650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D7DD849-ADE6-C949-8FBB-899A399FC16F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Otherwise, continue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beq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==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bne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!=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j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unconditional jump to instruction labeled L1</a:t>
            </a:r>
            <a:endParaRPr lang="en-AU" altLang="en-US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  <p:extLst>
      <p:ext uri="{BB962C8B-B14F-4D97-AF65-F5344CB8AC3E}">
        <p14:creationId xmlns:p14="http://schemas.microsoft.com/office/powerpoint/2010/main" val="88073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5BEA0C9-4669-D843-B9EE-749027B11D00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if (i==j) f = g+h;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$s0, $s1,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      bne $s3, $s4, Else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 $s0, $s1, $s2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j   Exit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Else: sub $s0, $s1, $s2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Exit: …</a:t>
            </a:r>
            <a:endParaRPr lang="en-AU" altLang="en-US" sz="2800">
              <a:latin typeface="Lucida Console" charset="0"/>
            </a:endParaRP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3635375" y="5805488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Assembler calculates addresses</a:t>
            </a:r>
          </a:p>
        </p:txBody>
      </p:sp>
      <p:pic>
        <p:nvPicPr>
          <p:cNvPr id="35846" name="Picture 6" descr="f02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8BC91C8-EF9D-3949-9195-99789B3AA16D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$s3, k in $s5, address of save in $s6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Loop: sll  $t1, $s3, 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  $t1, $t1, $s6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lw   $t0, 0($t1)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bne  $t0, $s5, Exit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addi $s3, $s3, 1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j    Loop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Exit: …</a:t>
            </a:r>
            <a:endParaRPr lang="en-AU" altLang="en-US" sz="28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4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result to 1 if a condition is true</a:t>
            </a:r>
          </a:p>
          <a:p>
            <a:pPr lvl="1" eaLnBrk="1" hangingPunct="1"/>
            <a:r>
              <a:rPr lang="en-US" altLang="en-US"/>
              <a:t>Otherwise, set to 0</a:t>
            </a:r>
          </a:p>
          <a:p>
            <a:pPr eaLnBrk="1" hangingPunct="1"/>
            <a:r>
              <a:rPr lang="en-US" altLang="en-US">
                <a:latin typeface="Lucida Console" charset="0"/>
              </a:rPr>
              <a:t>slt rd, rs, rt</a:t>
            </a:r>
          </a:p>
          <a:p>
            <a:pPr lvl="1" eaLnBrk="1" hangingPunct="1"/>
            <a:r>
              <a:rPr lang="en-US" altLang="en-US"/>
              <a:t>if (rs &lt; rt) rd = 1; else rd = 0;</a:t>
            </a:r>
          </a:p>
          <a:p>
            <a:pPr eaLnBrk="1" hangingPunct="1"/>
            <a:r>
              <a:rPr lang="en-US" altLang="en-US">
                <a:latin typeface="Lucida Console" charset="0"/>
              </a:rPr>
              <a:t>slti rt, rs, constant</a:t>
            </a:r>
          </a:p>
          <a:p>
            <a:pPr lvl="1" eaLnBrk="1" hangingPunct="1"/>
            <a:r>
              <a:rPr lang="en-US" altLang="en-US"/>
              <a:t>if (rs &lt; constant) rt = 1; else rt = 0;</a:t>
            </a:r>
          </a:p>
          <a:p>
            <a:pPr eaLnBrk="1" hangingPunct="1"/>
            <a:r>
              <a:rPr lang="en-US" altLang="en-US"/>
              <a:t>Use in combination with </a:t>
            </a:r>
            <a:r>
              <a:rPr lang="en-US" altLang="en-US">
                <a:latin typeface="Lucida Console" charset="0"/>
              </a:rPr>
              <a:t>beq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bne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Lucida Console" charset="0"/>
              </a:rPr>
              <a:t>slt $t0, $s1, $s2  # if ($s1 &lt; $s2)</a:t>
            </a:r>
            <a:br>
              <a:rPr lang="en-US" altLang="en-US" sz="2400">
                <a:latin typeface="Lucida Console" charset="0"/>
              </a:rPr>
            </a:br>
            <a:r>
              <a:rPr lang="en-US" altLang="en-US" sz="2400">
                <a:latin typeface="Lucida Console" charset="0"/>
              </a:rPr>
              <a:t>bne $t0, $zero, L  #   branch to L</a:t>
            </a:r>
          </a:p>
        </p:txBody>
      </p:sp>
    </p:spTree>
    <p:extLst>
      <p:ext uri="{BB962C8B-B14F-4D97-AF65-F5344CB8AC3E}">
        <p14:creationId xmlns:p14="http://schemas.microsoft.com/office/powerpoint/2010/main" val="139067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Compiling a for loop</a:t>
            </a:r>
            <a:endParaRPr lang="en-AU" alt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</a:t>
            </a:r>
            <a:r>
              <a:rPr lang="en-US" altLang="en-US" dirty="0" smtClean="0"/>
              <a:t>code: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latin typeface="Lucida Console" charset="0"/>
              </a:rPr>
              <a:t>for (</a:t>
            </a:r>
            <a:r>
              <a:rPr lang="en-US" altLang="en-US" dirty="0" err="1" smtClean="0">
                <a:latin typeface="Lucida Console" charset="0"/>
              </a:rPr>
              <a:t>i</a:t>
            </a:r>
            <a:r>
              <a:rPr lang="en-US" altLang="en-US" dirty="0" smtClean="0">
                <a:latin typeface="Lucida Console" charset="0"/>
              </a:rPr>
              <a:t> = 0; </a:t>
            </a:r>
            <a:r>
              <a:rPr lang="en-US" altLang="en-US" dirty="0" err="1" smtClean="0">
                <a:latin typeface="Lucida Console" charset="0"/>
              </a:rPr>
              <a:t>i</a:t>
            </a:r>
            <a:r>
              <a:rPr lang="en-US" altLang="en-US" dirty="0" smtClean="0">
                <a:latin typeface="Lucida Console" charset="0"/>
              </a:rPr>
              <a:t> &lt; n; </a:t>
            </a:r>
            <a:r>
              <a:rPr lang="en-US" altLang="en-US" dirty="0" err="1" smtClean="0">
                <a:latin typeface="Lucida Console" charset="0"/>
              </a:rPr>
              <a:t>i</a:t>
            </a:r>
            <a:r>
              <a:rPr lang="en-US" altLang="en-US" dirty="0" smtClean="0">
                <a:latin typeface="Lucida Console" charset="0"/>
              </a:rPr>
              <a:t>++)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Console" charset="0"/>
              </a:rPr>
              <a:t>	</a:t>
            </a:r>
            <a:r>
              <a:rPr lang="en-US" altLang="en-US" dirty="0" smtClean="0">
                <a:latin typeface="Lucida Console" charset="0"/>
              </a:rPr>
              <a:t>v[</a:t>
            </a:r>
            <a:r>
              <a:rPr lang="en-US" altLang="en-US" dirty="0" err="1" smtClean="0">
                <a:latin typeface="Lucida Console" charset="0"/>
              </a:rPr>
              <a:t>i</a:t>
            </a:r>
            <a:r>
              <a:rPr lang="en-US" altLang="en-US" dirty="0" smtClean="0">
                <a:latin typeface="Lucida Console" charset="0"/>
              </a:rPr>
              <a:t>] = 0;</a:t>
            </a:r>
          </a:p>
          <a:p>
            <a:pPr eaLnBrk="1" hangingPunct="1"/>
            <a:r>
              <a:rPr lang="en-US" altLang="en-US" dirty="0" smtClean="0"/>
              <a:t>What does the MIPS assembly look like?</a:t>
            </a:r>
          </a:p>
          <a:p>
            <a:pPr lvl="1" eaLnBrk="1" hangingPunct="1"/>
            <a:r>
              <a:rPr lang="en-US" altLang="en-US" dirty="0" err="1" smtClean="0"/>
              <a:t>i</a:t>
            </a:r>
            <a:r>
              <a:rPr lang="en-US" altLang="en-US" dirty="0" smtClean="0"/>
              <a:t> in $s0, n in $s1, v in $s2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48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Procedures (C Functions)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5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Procedure (function)</a:t>
            </a:r>
          </a:p>
          <a:p>
            <a:pPr lvl="1"/>
            <a:r>
              <a:rPr lang="en-US" altLang="en-US"/>
              <a:t>A stored subroutine that performs a specific task based on the parameters with which it is provided</a:t>
            </a:r>
          </a:p>
          <a:p>
            <a:pPr lvl="1"/>
            <a:r>
              <a:rPr lang="en-US" altLang="en-US"/>
              <a:t>Important when writing a large program</a:t>
            </a:r>
          </a:p>
          <a:p>
            <a:pPr lvl="1"/>
            <a:r>
              <a:rPr lang="en-US" altLang="en-US"/>
              <a:t>Allow a programmer to focus on a specific task</a:t>
            </a:r>
          </a:p>
        </p:txBody>
      </p:sp>
    </p:spTree>
    <p:extLst>
      <p:ext uri="{BB962C8B-B14F-4D97-AF65-F5344CB8AC3E}">
        <p14:creationId xmlns:p14="http://schemas.microsoft.com/office/powerpoint/2010/main" val="107582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int main() 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	int a = 10;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	int b = 20;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	int result = add (a, b);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	cout &lt;&lt; a &lt;&lt; “,” &lt;&lt; b &lt;&lt; endl;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buFont typeface="Wingdings" charset="2"/>
              <a:buNone/>
            </a:pPr>
            <a:endParaRPr lang="en-US" altLang="en-US" sz="200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int result(int a, int b)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	return a + b;</a:t>
            </a:r>
          </a:p>
          <a:p>
            <a:pPr>
              <a:buFont typeface="Wingdings" charset="2"/>
              <a:buNone/>
            </a:pPr>
            <a:r>
              <a:rPr lang="en-US" altLang="en-US" sz="20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699462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19478</TotalTime>
  <Words>1023</Words>
  <Application>Microsoft Macintosh PowerPoint</Application>
  <PresentationFormat>On-screen Show (4:3)</PresentationFormat>
  <Paragraphs>197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Black</vt:lpstr>
      <vt:lpstr>Corbel</vt:lpstr>
      <vt:lpstr>Courier New</vt:lpstr>
      <vt:lpstr>Lucida Console</vt:lpstr>
      <vt:lpstr>Mangal</vt:lpstr>
      <vt:lpstr>Times New Roman</vt:lpstr>
      <vt:lpstr>Wingdings</vt:lpstr>
      <vt:lpstr>Arial</vt:lpstr>
      <vt:lpstr>2_Blends</vt:lpstr>
      <vt:lpstr>Procedures (Functions)</vt:lpstr>
      <vt:lpstr>Conditional Operations</vt:lpstr>
      <vt:lpstr>Compiling If Statements</vt:lpstr>
      <vt:lpstr>Compiling Loop Statements</vt:lpstr>
      <vt:lpstr>More Conditional Operations</vt:lpstr>
      <vt:lpstr>Compiling a for loop</vt:lpstr>
      <vt:lpstr>Procedures (C Functions)</vt:lpstr>
      <vt:lpstr>Procedure</vt:lpstr>
      <vt:lpstr>Example</vt:lpstr>
      <vt:lpstr>Procedure Calling</vt:lpstr>
      <vt:lpstr>Procedure Calling</vt:lpstr>
      <vt:lpstr>Caller and Callee</vt:lpstr>
      <vt:lpstr>Register Usage</vt:lpstr>
      <vt:lpstr>Stack</vt:lpstr>
      <vt:lpstr>Local Data on the Stack</vt:lpstr>
      <vt:lpstr>Program Counter (PC)</vt:lpstr>
      <vt:lpstr>Procedure Call Instructions</vt:lpstr>
    </vt:vector>
  </TitlesOfParts>
  <Company>Ashenden Designs Pty Ltd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553</cp:revision>
  <dcterms:created xsi:type="dcterms:W3CDTF">2001-07-25T06:45:25Z</dcterms:created>
  <dcterms:modified xsi:type="dcterms:W3CDTF">2017-09-18T22:38:45Z</dcterms:modified>
</cp:coreProperties>
</file>