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520" r:id="rId3"/>
    <p:sldId id="525" r:id="rId4"/>
    <p:sldId id="605" r:id="rId5"/>
    <p:sldId id="610" r:id="rId6"/>
    <p:sldId id="526" r:id="rId7"/>
    <p:sldId id="613" r:id="rId8"/>
    <p:sldId id="527" r:id="rId9"/>
    <p:sldId id="614" r:id="rId10"/>
    <p:sldId id="528" r:id="rId11"/>
    <p:sldId id="529" r:id="rId12"/>
    <p:sldId id="530" r:id="rId13"/>
    <p:sldId id="531" r:id="rId14"/>
    <p:sldId id="532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0" autoAdjust="0"/>
    <p:restoredTop sz="83370" autoAdjust="0"/>
  </p:normalViewPr>
  <p:slideViewPr>
    <p:cSldViewPr>
      <p:cViewPr varScale="1">
        <p:scale>
          <a:sx n="132" d="100"/>
          <a:sy n="132" d="100"/>
        </p:scale>
        <p:origin x="3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19,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19,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F99C34-142E-014F-86B2-E8BDE0624A60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6714B7-869B-0C49-9575-60F52907154B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Note: you don’t actually need to use s0 here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could just use another t register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or $v0 !</a:t>
            </a:r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Okay, now, what is the MIPS code for some function that wants to CALL</a:t>
            </a:r>
            <a:r>
              <a:rPr lang="en-AU" altLang="en-US" baseline="0" dirty="0" smtClean="0">
                <a:latin typeface="Times New Roman" charset="0"/>
              </a:rPr>
              <a:t> this </a:t>
            </a:r>
            <a:r>
              <a:rPr lang="en-AU" altLang="en-US" baseline="0" dirty="0" err="1" smtClean="0">
                <a:latin typeface="Times New Roman" charset="0"/>
              </a:rPr>
              <a:t>leaf_example</a:t>
            </a:r>
            <a:r>
              <a:rPr lang="en-AU" altLang="en-US" baseline="0" dirty="0" smtClean="0">
                <a:latin typeface="Times New Roman" charset="0"/>
              </a:rPr>
              <a:t>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7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FCB33C-1682-4640-9827-63D72CABE4A0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C2D00E-90B0-7E49-83C9-FDB8946D50A1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Lucida Console" charset="0"/>
              </a:rPr>
              <a:t>fact: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-8     # adjust stack for 2 items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argument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slti</a:t>
            </a:r>
            <a:r>
              <a:rPr lang="en-US" altLang="en-US" sz="1200" dirty="0" smtClean="0">
                <a:latin typeface="Lucida Console" charset="0"/>
              </a:rPr>
              <a:t> $t0, $a0, 1      # test for n &lt;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beq</a:t>
            </a:r>
            <a:r>
              <a:rPr lang="en-US" altLang="en-US" sz="1200" dirty="0" smtClean="0">
                <a:latin typeface="Lucida Console" charset="0"/>
              </a:rPr>
              <a:t>  $t0, $zero, L1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$v0, $zero, 1    # if so, result is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 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  and return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L1: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$a0, $a0, -1     # else decrement n  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jal</a:t>
            </a:r>
            <a:r>
              <a:rPr lang="en-US" altLang="en-US" sz="1200" dirty="0" smtClean="0">
                <a:latin typeface="Lucida Console" charset="0"/>
              </a:rPr>
              <a:t>  fact             # recursive call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restore original 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  and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mul</a:t>
            </a:r>
            <a:r>
              <a:rPr lang="en-US" altLang="en-US" sz="1200" dirty="0" smtClean="0">
                <a:latin typeface="Lucida Console" charset="0"/>
              </a:rPr>
              <a:t>  $v0, $a0, $v0    # multiply to get result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0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Notice there is some waste here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9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The previous procedure (e.g. main) was using some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if the procedure it calls also wants</a:t>
            </a:r>
            <a:r>
              <a:rPr lang="en-US" altLang="en-US" baseline="0" dirty="0" smtClean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 smtClean="0">
                <a:latin typeface="Times New Roman" charset="0"/>
              </a:rPr>
              <a:t>It is way to complex to always be aware of which procedures are active and which registers they are using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5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</a:t>
            </a:r>
            <a:r>
              <a:rPr lang="en-AU" altLang="en-US" baseline="0" dirty="0" smtClean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 smtClean="0">
                <a:latin typeface="Times New Roman" charset="0"/>
              </a:rPr>
              <a:t>So far I have just assumed everything is in registers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where do we save them?</a:t>
            </a:r>
            <a:endParaRPr lang="en-AU" altLang="en-US" dirty="0" smtClean="0">
              <a:latin typeface="Times New Roman" charset="0"/>
            </a:endParaRP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Any compiled language will have an</a:t>
            </a:r>
            <a:r>
              <a:rPr lang="en-AU" altLang="en-US" baseline="0" dirty="0" smtClean="0">
                <a:latin typeface="Times New Roman" charset="0"/>
              </a:rPr>
              <a:t> ABI, which defines, among other things, the registers used for parameters. Notice this is a feature of a language and/or compiler, NOT the assembly language.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5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65DA0E-9821-6A47-96F1-BFBD2757CC69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976D9-E280-2D46-B4AB-CBDFEFAD46A5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CF3A9-8CD7-5C42-968A-8FB58CD1D8E4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503B95-0A56-B74F-BDEC-46CA0C31DE61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4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go through a few</a:t>
            </a:r>
            <a:r>
              <a:rPr lang="en-US" baseline="0" dirty="0" smtClean="0"/>
              <a:t> examples here, and it helps to distinguish between two different kinds of procedures.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9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8B8289-CE7D-AA45-9589-E39366A8BAE1}" type="datetime3">
              <a:rPr lang="en-US" altLang="en-US">
                <a:latin typeface="Times New Roman" charset="0"/>
              </a:rPr>
              <a:pPr/>
              <a:t>19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969DF4-9F6E-914C-A0A9-50EA225447B9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We’re going to show the MIPS code for this. (1) Save S registers (2) function body (3) Set result (4) Restore S registers (5)</a:t>
            </a:r>
            <a:r>
              <a:rPr lang="en-AU" altLang="en-US" baseline="0" dirty="0" smtClean="0">
                <a:latin typeface="Times New Roman" charset="0"/>
              </a:rPr>
              <a:t> return</a:t>
            </a:r>
            <a:endParaRPr lang="en-AU" altLang="en-US" dirty="0" smtClean="0"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latin typeface="Lucida Console" charset="0"/>
              </a:rPr>
              <a:t>leaf_example</a:t>
            </a:r>
            <a:r>
              <a:rPr lang="en-US" altLang="en-US" sz="1200" dirty="0" smtClean="0">
                <a:latin typeface="Lucida Console" charset="0"/>
              </a:rPr>
              <a:t>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-4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$s0,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add  $t0, $a0, $a1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add  $t1, $a2, $a3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sub  $s0, $t0, $t1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add  $v0, $s0, $zero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$s0,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4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endParaRPr lang="en-US" altLang="en-US" sz="1200" dirty="0" smtClean="0">
              <a:latin typeface="Lucida Console" charset="0"/>
            </a:endParaRP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4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Procedures (Functions)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17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BDEF55E-A053-4942-86C9-EE6F04BF4E1C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int leaf_example (int g, h, i, j)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{ int f;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f = (g + h) - (i + j);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return f;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$a0, …, $a3</a:t>
            </a:r>
          </a:p>
          <a:p>
            <a:pPr lvl="1" eaLnBrk="1" hangingPunct="1"/>
            <a:r>
              <a:rPr lang="en-US" altLang="en-US"/>
              <a:t>f in $s0 (hence, need to save $s0 on stack)</a:t>
            </a:r>
          </a:p>
          <a:p>
            <a:pPr lvl="1" eaLnBrk="1" hangingPunct="1"/>
            <a:r>
              <a:rPr lang="en-US" altLang="en-US"/>
              <a:t>Result in $v0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47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EF73C4F-C772-0D4B-9BA9-9B5F93AF92A5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46083" name="Rectangle 12"/>
          <p:cNvSpPr>
            <a:spLocks noChangeArrowheads="1"/>
          </p:cNvSpPr>
          <p:nvPr/>
        </p:nvSpPr>
        <p:spPr bwMode="auto">
          <a:xfrm>
            <a:off x="990600" y="2082800"/>
            <a:ext cx="5021263" cy="774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990600" y="2857500"/>
            <a:ext cx="5021263" cy="11477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990600" y="4005263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9"/>
          <p:cNvSpPr>
            <a:spLocks noChangeArrowheads="1"/>
          </p:cNvSpPr>
          <p:nvPr/>
        </p:nvSpPr>
        <p:spPr bwMode="auto">
          <a:xfrm>
            <a:off x="990600" y="1676400"/>
            <a:ext cx="5021263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/>
          <p:cNvSpPr>
            <a:spLocks noChangeArrowheads="1"/>
          </p:cNvSpPr>
          <p:nvPr/>
        </p:nvSpPr>
        <p:spPr bwMode="auto">
          <a:xfrm>
            <a:off x="990600" y="4371975"/>
            <a:ext cx="5021263" cy="785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990600" y="5157788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MIPS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leaf_example</a:t>
            </a:r>
            <a:r>
              <a:rPr lang="en-US" altLang="en-US" sz="2800" dirty="0">
                <a:latin typeface="Lucida Console" charset="0"/>
              </a:rPr>
              <a:t>: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-4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 $s0, 0($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$t0, $a0, $a1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$t1, $a2, $a3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sub  $s0, $t0, $t1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$v0, $s0, $zero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 $s0, 0($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4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jr</a:t>
            </a:r>
            <a:r>
              <a:rPr lang="en-US" altLang="en-US" sz="2800" dirty="0">
                <a:latin typeface="Lucida Console" charset="0"/>
              </a:rPr>
              <a:t>   $</a:t>
            </a:r>
            <a:r>
              <a:rPr lang="en-US" altLang="en-US" sz="2800" dirty="0" err="1">
                <a:latin typeface="Lucida Console" charset="0"/>
              </a:rPr>
              <a:t>ra</a:t>
            </a:r>
            <a:endParaRPr lang="en-US" altLang="en-US" sz="2800" dirty="0">
              <a:latin typeface="Lucida Console" charset="0"/>
            </a:endParaRP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6224588" y="2347913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Save $s0 on stack</a:t>
            </a:r>
            <a:endParaRPr lang="en-AU" altLang="en-US">
              <a:latin typeface="Tahoma" charset="0"/>
            </a:endParaRPr>
          </a:p>
        </p:txBody>
      </p:sp>
      <p:sp>
        <p:nvSpPr>
          <p:cNvPr id="46092" name="Text Box 5"/>
          <p:cNvSpPr txBox="1">
            <a:spLocks noChangeArrowheads="1"/>
          </p:cNvSpPr>
          <p:nvPr/>
        </p:nvSpPr>
        <p:spPr bwMode="auto">
          <a:xfrm>
            <a:off x="6224588" y="3213100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Procedure body</a:t>
            </a:r>
            <a:endParaRPr lang="en-AU" altLang="en-US">
              <a:latin typeface="Tahoma" charset="0"/>
            </a:endParaRPr>
          </a:p>
        </p:txBody>
      </p:sp>
      <p:sp>
        <p:nvSpPr>
          <p:cNvPr id="46093" name="Text Box 6"/>
          <p:cNvSpPr txBox="1">
            <a:spLocks noChangeArrowheads="1"/>
          </p:cNvSpPr>
          <p:nvPr/>
        </p:nvSpPr>
        <p:spPr bwMode="auto">
          <a:xfrm>
            <a:off x="6224588" y="4581525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Restore $s0</a:t>
            </a:r>
            <a:endParaRPr lang="en-AU" altLang="en-US">
              <a:latin typeface="Tahoma" charset="0"/>
            </a:endParaRP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6224588" y="4005263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Result</a:t>
            </a:r>
            <a:endParaRPr lang="en-AU" altLang="en-US">
              <a:latin typeface="Tahoma" charset="0"/>
            </a:endParaRPr>
          </a:p>
        </p:txBody>
      </p:sp>
      <p:sp>
        <p:nvSpPr>
          <p:cNvPr id="46095" name="Text Box 11"/>
          <p:cNvSpPr txBox="1">
            <a:spLocks noChangeArrowheads="1"/>
          </p:cNvSpPr>
          <p:nvPr/>
        </p:nvSpPr>
        <p:spPr bwMode="auto">
          <a:xfrm>
            <a:off x="6215063" y="5157788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Return</a:t>
            </a:r>
            <a:endParaRPr lang="en-AU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C05E920-1505-EC47-B448-65D99151AFA7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128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fact (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if (n &lt; 1) return </a:t>
            </a:r>
            <a:r>
              <a:rPr lang="en-US" altLang="en-US" sz="2800" dirty="0" smtClean="0">
                <a:latin typeface="Lucida Console" charset="0"/>
              </a:rPr>
              <a:t>1;</a:t>
            </a:r>
            <a:r>
              <a:rPr lang="en-US" altLang="en-US" sz="2800" dirty="0">
                <a:latin typeface="Lucida Console" charset="0"/>
              </a:rPr>
              <a:t/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else return n * fact(n - 1);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946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fact: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-8     # adjust stack for 2 items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argument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slti</a:t>
            </a:r>
            <a:r>
              <a:rPr lang="en-US" altLang="en-US" sz="1800" dirty="0">
                <a:latin typeface="Lucida Console" charset="0"/>
              </a:rPr>
              <a:t> $t0, $a0, 1      # test for n &lt;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beq</a:t>
            </a:r>
            <a:r>
              <a:rPr lang="en-US" altLang="en-US" sz="1800" dirty="0">
                <a:latin typeface="Lucida Console" charset="0"/>
              </a:rPr>
              <a:t>  $t0, $zero, L1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$v0, $zero, 1    # if so, result is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 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  and return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L1: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$a0, $a0, -1     # else decrement n  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jal</a:t>
            </a:r>
            <a:r>
              <a:rPr lang="en-US" altLang="en-US" sz="1800" dirty="0">
                <a:latin typeface="Lucida Console" charset="0"/>
              </a:rPr>
              <a:t>  fact             # recursive call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restore original 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  and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mul</a:t>
            </a:r>
            <a:r>
              <a:rPr lang="en-US" altLang="en-US" sz="1800" dirty="0">
                <a:latin typeface="Lucida Console" charset="0"/>
              </a:rPr>
              <a:t>  $v0, $a0, $v0    # multiply to get result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2401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 smtClean="0"/>
              <a:t>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 smtClean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 smtClean="0"/>
              <a:t>Need to pass in parameters</a:t>
            </a:r>
          </a:p>
          <a:p>
            <a:pPr marL="609600" indent="-609600" eaLnBrk="1" hangingPunct="1"/>
            <a:r>
              <a:rPr lang="en-US" altLang="en-US" dirty="0" smtClean="0"/>
              <a:t>Need to get result from function</a:t>
            </a:r>
            <a:endParaRPr lang="en-US" altLang="en-US" dirty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5884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Steps required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</a:t>
            </a:r>
            <a:r>
              <a:rPr lang="en-US" altLang="en-US" dirty="0" smtClean="0"/>
              <a:t>procedure</a:t>
            </a:r>
          </a:p>
          <a:p>
            <a:pPr marL="1390650" lvl="2" indent="-533400" eaLnBrk="1" hangingPunct="1">
              <a:buSzTx/>
            </a:pPr>
            <a:r>
              <a:rPr lang="en-US" altLang="en-US" dirty="0" smtClean="0"/>
              <a:t>Each procedure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has own storage area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50529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Caller and Callee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Caller</a:t>
            </a:r>
          </a:p>
          <a:p>
            <a:pPr lvl="1"/>
            <a:r>
              <a:rPr lang="en-US" altLang="en-US"/>
              <a:t>The program that instigates a procedure and provides the necessary parameter values</a:t>
            </a:r>
          </a:p>
          <a:p>
            <a:r>
              <a:rPr lang="en-US" altLang="en-US"/>
              <a:t>Callee</a:t>
            </a:r>
          </a:p>
          <a:p>
            <a:pPr lvl="1"/>
            <a:r>
              <a:rPr lang="en-US" altLang="en-US"/>
              <a:t>A procedure that executes a series of stored instructions based on parameters provided by the caller and then returns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343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11803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AB6F940-A0C2-3140-BCC9-2575E7EE1FC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BBA7A17-091C-704B-B7E2-A08CA96530B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jal ProcedureLabel</a:t>
            </a:r>
          </a:p>
          <a:p>
            <a:pPr lvl="1" eaLnBrk="1" hangingPunct="1"/>
            <a:r>
              <a:rPr lang="en-US" altLang="en-US"/>
              <a:t>Address of following instruction put in $ra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register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jr $ra</a:t>
            </a:r>
          </a:p>
          <a:p>
            <a:pPr lvl="1" eaLnBrk="1" hangingPunct="1"/>
            <a:r>
              <a:rPr lang="en-US" altLang="en-US"/>
              <a:t>Copies $ra to program counter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65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altLang="en-US" sz="3200"/>
              <a:t>Leaf Procedure and non-Leaf Procedure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Leaf Procedure</a:t>
            </a:r>
          </a:p>
          <a:p>
            <a:pPr lvl="1"/>
            <a:r>
              <a:rPr lang="en-US" altLang="en-US"/>
              <a:t>Procedures that do not call other procedures</a:t>
            </a:r>
          </a:p>
          <a:p>
            <a:r>
              <a:rPr lang="en-US" altLang="en-US"/>
              <a:t>Non-leaf Procedure</a:t>
            </a:r>
          </a:p>
          <a:p>
            <a:pPr lvl="1"/>
            <a:r>
              <a:rPr lang="en-US" altLang="en-US"/>
              <a:t>Procedures that call other procedures</a:t>
            </a:r>
          </a:p>
        </p:txBody>
      </p:sp>
    </p:spTree>
    <p:extLst>
      <p:ext uri="{BB962C8B-B14F-4D97-AF65-F5344CB8AC3E}">
        <p14:creationId xmlns:p14="http://schemas.microsoft.com/office/powerpoint/2010/main" val="896447862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19538</TotalTime>
  <Words>973</Words>
  <Application>Microsoft Macintosh PowerPoint</Application>
  <PresentationFormat>On-screen Show (4:3)</PresentationFormat>
  <Paragraphs>166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Corbel</vt:lpstr>
      <vt:lpstr>Lucida Console</vt:lpstr>
      <vt:lpstr>Mangal</vt:lpstr>
      <vt:lpstr>Tahoma</vt:lpstr>
      <vt:lpstr>Times New Roman</vt:lpstr>
      <vt:lpstr>Wingdings</vt:lpstr>
      <vt:lpstr>Arial</vt:lpstr>
      <vt:lpstr>2_Blends</vt:lpstr>
      <vt:lpstr>Procedures (Functions)</vt:lpstr>
      <vt:lpstr>Compiling Loop Statements</vt:lpstr>
      <vt:lpstr>Procedure Calling</vt:lpstr>
      <vt:lpstr>Procedure Calling</vt:lpstr>
      <vt:lpstr>Caller and Callee</vt:lpstr>
      <vt:lpstr>Register Usage</vt:lpstr>
      <vt:lpstr>Local Data on the Stack</vt:lpstr>
      <vt:lpstr>Procedure Call Instructions</vt:lpstr>
      <vt:lpstr>Leaf Procedure and non-Leaf Procedure</vt:lpstr>
      <vt:lpstr>Leaf Procedure Example</vt:lpstr>
      <vt:lpstr>Leaf Procedure Example</vt:lpstr>
      <vt:lpstr>Non-Leaf Procedures</vt:lpstr>
      <vt:lpstr>Non-Leaf Procedure Example</vt:lpstr>
      <vt:lpstr>Non-Leaf Procedure Example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568</cp:revision>
  <dcterms:created xsi:type="dcterms:W3CDTF">2001-07-25T06:45:25Z</dcterms:created>
  <dcterms:modified xsi:type="dcterms:W3CDTF">2017-09-19T18:53:47Z</dcterms:modified>
</cp:coreProperties>
</file>