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18"/>
  </p:notesMasterIdLst>
  <p:handoutMasterIdLst>
    <p:handoutMasterId r:id="rId19"/>
  </p:handoutMasterIdLst>
  <p:sldIdLst>
    <p:sldId id="546" r:id="rId2"/>
    <p:sldId id="433" r:id="rId3"/>
    <p:sldId id="434" r:id="rId4"/>
    <p:sldId id="435" r:id="rId5"/>
    <p:sldId id="436" r:id="rId6"/>
    <p:sldId id="437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558" r:id="rId15"/>
    <p:sldId id="445" r:id="rId16"/>
    <p:sldId id="446" r:id="rId17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748" autoAdjust="0"/>
    <p:restoredTop sz="70604" autoAdjust="0"/>
  </p:normalViewPr>
  <p:slideViewPr>
    <p:cSldViewPr>
      <p:cViewPr varScale="1">
        <p:scale>
          <a:sx n="87" d="100"/>
          <a:sy n="87" d="100"/>
        </p:scale>
        <p:origin x="148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3E633A1F-0DD9-974B-BB57-35B18274C950}" type="datetime4">
              <a:rPr lang="en-US" smtClean="0"/>
              <a:t>October 25, 2018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9844A7D-6474-B845-BCA2-20A53FA79E9B}" type="datetime4">
              <a:rPr lang="en-US" smtClean="0"/>
              <a:t>October 25, 2018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Walk me through the process of doing</a:t>
            </a:r>
            <a:r>
              <a:rPr lang="en-US" baseline="0" dirty="0"/>
              <a:t> laundry.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CFD048AB-B6C6-0B49-977D-769E0FB68B81}" type="datetime4">
              <a:rPr lang="en-US" smtClean="0"/>
              <a:t>October 25,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6234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739202B-28B5-A841-B16A-C2C120D75261}" type="datetime4">
              <a:rPr lang="en-US" altLang="en-US" sz="1300" smtClean="0">
                <a:latin typeface="Times New Roman" charset="0"/>
              </a:rPr>
              <a:t>October 25,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1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81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C45518F-89D0-1C48-8FD8-17F82A6D4414}" type="slidenum">
              <a:rPr lang="en-AU" altLang="en-US" sz="1300">
                <a:latin typeface="Times New Roman" charset="0"/>
              </a:rPr>
              <a:pPr/>
              <a:t>10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1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950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BA5585B-CBFE-514C-9840-6050D916831B}" type="datetime4">
              <a:rPr lang="en-US" altLang="en-US" sz="1300" smtClean="0">
                <a:latin typeface="Times New Roman" charset="0"/>
              </a:rPr>
              <a:t>October 25,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2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82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7033FF8-F33B-BF41-A021-DF5528C4D4E9}" type="slidenum">
              <a:rPr lang="en-AU" altLang="en-US" sz="1300">
                <a:latin typeface="Times New Roman" charset="0"/>
              </a:rPr>
              <a:pPr/>
              <a:t>11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2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Laundry: a combination washer</a:t>
            </a:r>
            <a:r>
              <a:rPr lang="en-US" altLang="en-US" baseline="0" dirty="0">
                <a:latin typeface="Times New Roman" charset="0"/>
              </a:rPr>
              <a:t> and dryer</a:t>
            </a:r>
          </a:p>
          <a:p>
            <a:r>
              <a:rPr lang="en-US" altLang="en-US" baseline="0" dirty="0">
                <a:latin typeface="Times New Roman" charset="0"/>
              </a:rPr>
              <a:t>Also: FP units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465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9987C0D-14D8-A14C-8400-157176C52E7C}" type="datetime4">
              <a:rPr lang="en-US" altLang="en-US" sz="1300" smtClean="0">
                <a:latin typeface="Times New Roman" charset="0"/>
              </a:rPr>
              <a:t>October 25,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3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83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4DCB38C-F603-824C-95D0-3460CD6D807F}" type="slidenum">
              <a:rPr lang="en-AU" altLang="en-US" sz="1300">
                <a:latin typeface="Times New Roman" charset="0"/>
              </a:rPr>
              <a:pPr/>
              <a:t>12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33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320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4EFDCF2-9880-6942-AD3B-67A62E55E288}" type="datetime4">
              <a:rPr lang="en-US" altLang="en-US" sz="1300" smtClean="0">
                <a:latin typeface="Times New Roman" charset="0"/>
              </a:rPr>
              <a:t>October 25,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4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84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7DC402C-7C5A-E142-8DE1-D78BBBA72E2F}" type="slidenum">
              <a:rPr lang="en-AU" altLang="en-US" sz="1300">
                <a:latin typeface="Times New Roman" charset="0"/>
              </a:rPr>
              <a:pPr/>
              <a:t>13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4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Result of add is actually read ahead of time! Just twiddling thumbs during mem stage, then writing it back.</a:t>
            </a:r>
          </a:p>
          <a:p>
            <a:r>
              <a:rPr lang="en-US" altLang="en-US" dirty="0">
                <a:latin typeface="Times New Roman" charset="0"/>
              </a:rPr>
              <a:t>How about a shortcut?</a:t>
            </a:r>
          </a:p>
          <a:p>
            <a:r>
              <a:rPr lang="en-US" altLang="en-US" dirty="0">
                <a:latin typeface="Times New Roman" charset="0"/>
              </a:rPr>
              <a:t>Also extra control signals to decide when to use that value!</a:t>
            </a:r>
          </a:p>
        </p:txBody>
      </p:sp>
    </p:spTree>
    <p:extLst>
      <p:ext uri="{BB962C8B-B14F-4D97-AF65-F5344CB8AC3E}">
        <p14:creationId xmlns:p14="http://schemas.microsoft.com/office/powerpoint/2010/main" val="2343038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ALU -&gt; ALU forwarding loop.</a:t>
            </a:r>
          </a:p>
          <a:p>
            <a:r>
              <a:rPr lang="en-US" dirty="0"/>
              <a:t>Makes control a bit harder…doesn’t just depend on instruction now, can depend on instructions surrounding!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9844A7D-6474-B845-BCA2-20A53FA79E9B}" type="datetime4">
              <a:rPr lang="en-US" smtClean="0"/>
              <a:t>October 25,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658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B03D86A-E016-BD44-8269-CA6E705C8610}" type="datetime4">
              <a:rPr lang="en-US" altLang="en-US" sz="1300" smtClean="0">
                <a:latin typeface="Times New Roman" charset="0"/>
              </a:rPr>
              <a:t>October 25,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5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85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C884D24-C71D-C94E-A938-B5CC6C2BD73E}" type="slidenum">
              <a:rPr lang="en-AU" altLang="en-US" sz="1300">
                <a:latin typeface="Times New Roman" charset="0"/>
              </a:rPr>
              <a:pPr/>
              <a:t>15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5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639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21AAC96-D792-BE48-8254-EFE42B9EEF83}" type="datetime4">
              <a:rPr lang="en-US" altLang="en-US" sz="1300" smtClean="0">
                <a:latin typeface="Times New Roman" charset="0"/>
              </a:rPr>
              <a:t>October 25,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6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86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DCC41C8-9BDE-A148-875F-79120F4FC9E4}" type="slidenum">
              <a:rPr lang="en-AU" altLang="en-US" sz="1300">
                <a:latin typeface="Times New Roman" charset="0"/>
              </a:rPr>
              <a:pPr/>
              <a:t>16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6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 on page 280</a:t>
            </a:r>
          </a:p>
          <a:p>
            <a:r>
              <a:rPr lang="en-US" altLang="en-US" dirty="0">
                <a:latin typeface="Times New Roman" charset="0"/>
              </a:rPr>
              <a:t>Q: Left: What are the stalls? How many cycles total?</a:t>
            </a:r>
          </a:p>
          <a:p>
            <a:r>
              <a:rPr lang="en-US" altLang="en-US" dirty="0">
                <a:latin typeface="Times New Roman" charset="0"/>
              </a:rPr>
              <a:t>Q: How could you rearrange to do better?</a:t>
            </a:r>
          </a:p>
          <a:p>
            <a:r>
              <a:rPr lang="en-US" altLang="en-US" dirty="0">
                <a:latin typeface="Times New Roman" charset="0"/>
              </a:rPr>
              <a:t>Q: How many stalls/cycles?</a:t>
            </a:r>
          </a:p>
        </p:txBody>
      </p:sp>
    </p:spTree>
    <p:extLst>
      <p:ext uri="{BB962C8B-B14F-4D97-AF65-F5344CB8AC3E}">
        <p14:creationId xmlns:p14="http://schemas.microsoft.com/office/powerpoint/2010/main" val="2169944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37AF1EE-2795-1544-A1FA-16C442DAC3B0}" type="datetime4">
              <a:rPr lang="en-US" altLang="en-US" sz="1300" smtClean="0">
                <a:latin typeface="Times New Roman" charset="0"/>
              </a:rPr>
              <a:t>October 25,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3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73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6F45DB6-7B02-804B-A1D4-22F3A61EBCAB}" type="slidenum">
              <a:rPr lang="en-AU" altLang="en-US" sz="1300">
                <a:latin typeface="Times New Roman" charset="0"/>
              </a:rPr>
              <a:pPr/>
              <a:t>2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3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Notice how EVERYTHING is happening in parallel, at the same</a:t>
            </a:r>
            <a:r>
              <a:rPr lang="en-US" altLang="en-US" baseline="0" dirty="0">
                <a:latin typeface="Times New Roman" charset="0"/>
              </a:rPr>
              <a:t> time. For example, the 0-25 instruction bits get shifted and concatenated as if they were a jump address even when they were not. It’s the multiplexors that choose whether or not that value is actually used.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839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5FA9B9C-CC78-6B4F-BAF3-962086B10128}" type="datetime4">
              <a:rPr lang="en-US" altLang="en-US" sz="1300" smtClean="0">
                <a:latin typeface="Times New Roman" charset="0"/>
              </a:rPr>
              <a:t>October 25,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4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74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D0F04B5-B868-E74B-A6BD-31700ACA1CCD}" type="slidenum">
              <a:rPr lang="en-AU" altLang="en-US" sz="1300">
                <a:latin typeface="Times New Roman" charset="0"/>
              </a:rPr>
              <a:pPr/>
              <a:t>3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4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318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7714FC5-AC6E-5F4E-8512-E123A2681481}" type="datetime4">
              <a:rPr lang="en-US" altLang="en-US" sz="1300" smtClean="0">
                <a:latin typeface="Times New Roman" charset="0"/>
              </a:rPr>
              <a:t>October 25,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51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751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30E551D-FCA6-DB44-8F86-4ABE2D206EED}" type="slidenum">
              <a:rPr lang="en-AU" altLang="en-US" sz="1300">
                <a:latin typeface="Times New Roman" charset="0"/>
              </a:rPr>
              <a:pPr/>
              <a:t>4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5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0.5*4*n / (1.5 + 0.5n)</a:t>
            </a:r>
          </a:p>
          <a:p>
            <a:r>
              <a:rPr lang="en-US" altLang="en-US" dirty="0">
                <a:latin typeface="Times New Roman" charset="0"/>
              </a:rPr>
              <a:t>Not exactly 4 b/c of “startup”, pipeline is not full</a:t>
            </a:r>
          </a:p>
        </p:txBody>
      </p:sp>
    </p:spTree>
    <p:extLst>
      <p:ext uri="{BB962C8B-B14F-4D97-AF65-F5344CB8AC3E}">
        <p14:creationId xmlns:p14="http://schemas.microsoft.com/office/powerpoint/2010/main" val="2720915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564C925-F200-7C43-BC31-6B90B61485D5}" type="datetime4">
              <a:rPr lang="en-US" altLang="en-US" sz="1300" smtClean="0">
                <a:latin typeface="Times New Roman" charset="0"/>
              </a:rPr>
              <a:t>October 25,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6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76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1D654A5-63D1-004C-B7A8-152089922280}" type="slidenum">
              <a:rPr lang="en-AU" altLang="en-US" sz="1300">
                <a:latin typeface="Times New Roman" charset="0"/>
              </a:rPr>
              <a:pPr/>
              <a:t>5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6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424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D4534B3-A59E-BC44-9980-025288B9A219}" type="datetime4">
              <a:rPr lang="en-US" altLang="en-US" sz="1300" smtClean="0">
                <a:latin typeface="Times New Roman" charset="0"/>
              </a:rPr>
              <a:t>October 25,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7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77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BC6E466-B444-9245-B399-9B2675590AF9}" type="slidenum">
              <a:rPr lang="en-AU" altLang="en-US" sz="1300">
                <a:latin typeface="Times New Roman" charset="0"/>
              </a:rPr>
              <a:pPr/>
              <a:t>6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7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Clock cycle must be 800ps in single-cycle processor.</a:t>
            </a:r>
          </a:p>
        </p:txBody>
      </p:sp>
    </p:spTree>
    <p:extLst>
      <p:ext uri="{BB962C8B-B14F-4D97-AF65-F5344CB8AC3E}">
        <p14:creationId xmlns:p14="http://schemas.microsoft.com/office/powerpoint/2010/main" val="1503915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E70030C-2F02-B64C-A697-3554C651D4F2}" type="datetime4">
              <a:rPr lang="en-US" altLang="en-US" sz="1300" smtClean="0">
                <a:latin typeface="Times New Roman" charset="0"/>
              </a:rPr>
              <a:t>October 25,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8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78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E054144-C47F-084E-9CCD-4D760D4A056E}" type="slidenum">
              <a:rPr lang="en-AU" altLang="en-US" sz="1300">
                <a:latin typeface="Times New Roman" charset="0"/>
              </a:rPr>
              <a:pPr/>
              <a:t>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8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Q: What’s actual speedup? A: 2400/1400</a:t>
            </a:r>
          </a:p>
          <a:p>
            <a:r>
              <a:rPr lang="en-US" altLang="en-US" dirty="0">
                <a:latin typeface="Times New Roman" charset="0"/>
              </a:rPr>
              <a:t>Q: After we “warmup” the pipeline, each </a:t>
            </a:r>
            <a:r>
              <a:rPr lang="en-US" altLang="en-US" dirty="0" err="1">
                <a:latin typeface="Times New Roman" charset="0"/>
              </a:rPr>
              <a:t>lw</a:t>
            </a:r>
            <a:r>
              <a:rPr lang="en-US" altLang="en-US" dirty="0">
                <a:latin typeface="Times New Roman" charset="0"/>
              </a:rPr>
              <a:t> finishes in 200 ps. Each in the single-cycle takes 800ps. </a:t>
            </a:r>
          </a:p>
          <a:p>
            <a:r>
              <a:rPr lang="en-US" altLang="en-US" dirty="0">
                <a:latin typeface="Times New Roman" charset="0"/>
              </a:rPr>
              <a:t>So if we have a lot of instructions (say, 1M), the speedup is approximately what? A: ~2400/200 = 12</a:t>
            </a:r>
          </a:p>
        </p:txBody>
      </p:sp>
    </p:spTree>
    <p:extLst>
      <p:ext uri="{BB962C8B-B14F-4D97-AF65-F5344CB8AC3E}">
        <p14:creationId xmlns:p14="http://schemas.microsoft.com/office/powerpoint/2010/main" val="3316460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E846BDE-1D33-DF4D-A1E0-E4884C191E8A}" type="datetime4">
              <a:rPr lang="en-US" altLang="en-US" sz="1300" smtClean="0">
                <a:latin typeface="Times New Roman" charset="0"/>
              </a:rPr>
              <a:t>October 25,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9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79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0C0E1C8-286C-5D48-8F1B-56D6709FC18D}" type="slidenum">
              <a:rPr lang="en-AU" altLang="en-US" sz="1300">
                <a:latin typeface="Times New Roman" charset="0"/>
              </a:rPr>
              <a:pPr/>
              <a:t>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9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Time between instructions is really talking</a:t>
            </a:r>
            <a:r>
              <a:rPr lang="en-US" altLang="en-US" baseline="0" dirty="0">
                <a:latin typeface="Times New Roman" charset="0"/>
              </a:rPr>
              <a:t> about the cycle time</a:t>
            </a:r>
            <a:r>
              <a:rPr lang="mr-IN" altLang="en-US" baseline="0" dirty="0">
                <a:latin typeface="Times New Roman" charset="0"/>
              </a:rPr>
              <a:t>…</a:t>
            </a:r>
            <a:endParaRPr lang="en-US" altLang="en-US" baseline="0" dirty="0">
              <a:latin typeface="Times New Roman" charset="0"/>
            </a:endParaRPr>
          </a:p>
          <a:p>
            <a:r>
              <a:rPr lang="en-US" altLang="en-US" baseline="0" dirty="0">
                <a:latin typeface="Times New Roman" charset="0"/>
              </a:rPr>
              <a:t>Can evenly split cycle time if all steps are balanced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157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0618F2C-B17F-8041-8024-9A55B403F38C}" type="datetime4">
              <a:rPr lang="en-US" altLang="en-US" sz="1300" smtClean="0">
                <a:latin typeface="Times New Roman" charset="0"/>
              </a:rPr>
              <a:t>October 25,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0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80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84ECD92-3997-0C4E-8018-A8240537790E}" type="slidenum">
              <a:rPr lang="en-AU" altLang="en-US" sz="1300">
                <a:latin typeface="Times New Roman" charset="0"/>
              </a:rPr>
              <a:pPr/>
              <a:t>9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0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344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07886"/>
          </a:xfrm>
        </p:spPr>
        <p:txBody>
          <a:bodyPr/>
          <a:lstStyle/>
          <a:p>
            <a:r>
              <a:rPr lang="en-US" dirty="0"/>
              <a:t>Pipelining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450704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Hazards</a:t>
            </a:r>
            <a:endParaRPr lang="en-AU" altLang="en-US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Situations that prevent starting the next instruction in the next cycle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Structure hazards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required resource is busy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Data hazard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Need to wait for previous instruction to complete its data read/write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Control hazard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Deciding on control action depends on previous instruction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27012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Structure Hazards</a:t>
            </a:r>
            <a:endParaRPr lang="en-AU" altLang="en-US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Conflict for use of a resource</a:t>
            </a:r>
          </a:p>
          <a:p>
            <a:pPr eaLnBrk="1" hangingPunct="1"/>
            <a:r>
              <a:rPr lang="en-US" altLang="en-US"/>
              <a:t>In MIPS pipeline with a single memory</a:t>
            </a:r>
          </a:p>
          <a:p>
            <a:pPr lvl="1" eaLnBrk="1" hangingPunct="1"/>
            <a:r>
              <a:rPr lang="en-US" altLang="en-US"/>
              <a:t>Load/store requires data access</a:t>
            </a:r>
          </a:p>
          <a:p>
            <a:pPr lvl="1" eaLnBrk="1" hangingPunct="1"/>
            <a:r>
              <a:rPr lang="en-US" altLang="en-US"/>
              <a:t>Instruction fetch would have to </a:t>
            </a:r>
            <a:r>
              <a:rPr lang="en-US" altLang="en-US" i="1"/>
              <a:t>stall</a:t>
            </a:r>
            <a:r>
              <a:rPr lang="en-US" altLang="en-US"/>
              <a:t> for that cycle</a:t>
            </a:r>
          </a:p>
          <a:p>
            <a:pPr lvl="2" eaLnBrk="1" hangingPunct="1"/>
            <a:r>
              <a:rPr lang="en-US" altLang="en-US"/>
              <a:t>Would cause a pipeline “bubble”</a:t>
            </a:r>
          </a:p>
          <a:p>
            <a:pPr eaLnBrk="1" hangingPunct="1"/>
            <a:r>
              <a:rPr lang="en-US" altLang="en-US"/>
              <a:t>Hence, pipelined datapaths require separate instruction/data memories</a:t>
            </a:r>
          </a:p>
          <a:p>
            <a:pPr lvl="1" eaLnBrk="1" hangingPunct="1"/>
            <a:r>
              <a:rPr lang="en-US" altLang="en-US"/>
              <a:t>Or separate instruction/data caches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71373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41987" name="Picture 6" descr="data-hazard-bubble-no-forwar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429000"/>
            <a:ext cx="7964488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Hazards</a:t>
            </a:r>
            <a:endParaRPr lang="en-AU" altLang="en-US"/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227262"/>
          </a:xfrm>
        </p:spPr>
        <p:txBody>
          <a:bodyPr/>
          <a:lstStyle/>
          <a:p>
            <a:pPr eaLnBrk="1" hangingPunct="1"/>
            <a:r>
              <a:rPr lang="en-US" altLang="en-US"/>
              <a:t>An instruction depends on completion of data access by a previous instruction</a:t>
            </a:r>
          </a:p>
          <a:p>
            <a:pPr lvl="1" eaLnBrk="1" hangingPunct="1"/>
            <a:r>
              <a:rPr lang="en-US" altLang="en-US">
                <a:latin typeface="Lucida Console" charset="0"/>
              </a:rPr>
              <a:t>add	</a:t>
            </a:r>
            <a:r>
              <a:rPr lang="en-US" altLang="en-US">
                <a:solidFill>
                  <a:srgbClr val="FF0000"/>
                </a:solidFill>
                <a:latin typeface="Lucida Console" charset="0"/>
              </a:rPr>
              <a:t>$s0</a:t>
            </a:r>
            <a:r>
              <a:rPr lang="en-US" altLang="en-US">
                <a:latin typeface="Lucida Console" charset="0"/>
              </a:rPr>
              <a:t>, $t0, $t1</a:t>
            </a:r>
            <a:br>
              <a:rPr lang="en-US" altLang="en-US">
                <a:latin typeface="Lucida Console" charset="0"/>
              </a:rPr>
            </a:br>
            <a:r>
              <a:rPr lang="en-US" altLang="en-US">
                <a:latin typeface="Lucida Console" charset="0"/>
              </a:rPr>
              <a:t>sub	$t2, </a:t>
            </a:r>
            <a:r>
              <a:rPr lang="en-US" altLang="en-US">
                <a:solidFill>
                  <a:srgbClr val="FF0000"/>
                </a:solidFill>
                <a:latin typeface="Lucida Console" charset="0"/>
              </a:rPr>
              <a:t>$s0</a:t>
            </a:r>
            <a:r>
              <a:rPr lang="en-US" altLang="en-US">
                <a:latin typeface="Lucida Console" charset="0"/>
              </a:rPr>
              <a:t>, $t3</a:t>
            </a:r>
          </a:p>
        </p:txBody>
      </p:sp>
    </p:spTree>
    <p:extLst>
      <p:ext uri="{BB962C8B-B14F-4D97-AF65-F5344CB8AC3E}">
        <p14:creationId xmlns:p14="http://schemas.microsoft.com/office/powerpoint/2010/main" val="2779538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43011" name="Picture 6" descr="f04-29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284538"/>
            <a:ext cx="6340475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Forwarding (aka Bypassing)</a:t>
            </a:r>
            <a:endParaRPr lang="en-AU" altLang="en-US"/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766887"/>
          </a:xfrm>
        </p:spPr>
        <p:txBody>
          <a:bodyPr/>
          <a:lstStyle/>
          <a:p>
            <a:pPr eaLnBrk="1" hangingPunct="1"/>
            <a:r>
              <a:rPr lang="en-US" altLang="en-US"/>
              <a:t>Use result when it is computed</a:t>
            </a:r>
          </a:p>
          <a:p>
            <a:pPr lvl="1" eaLnBrk="1" hangingPunct="1"/>
            <a:r>
              <a:rPr lang="en-US" altLang="en-US"/>
              <a:t>Don’t wait for it to be stored in a register</a:t>
            </a:r>
          </a:p>
          <a:p>
            <a:pPr lvl="1" eaLnBrk="1" hangingPunct="1"/>
            <a:r>
              <a:rPr lang="en-US" altLang="en-US"/>
              <a:t>Requires extra connections in the datapath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83406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0C17A-396C-A94B-9E0D-A423FA73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3D37CA-62FC-ED41-B930-9653202B5E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 dirty="0"/>
              <a:t>Chapter 4 — The Processor — </a:t>
            </a:r>
            <a:fld id="{A562C786-EE3F-FD40-B876-B6D46C614EF3}" type="slidenum">
              <a:rPr lang="en-AU" altLang="en-US" smtClean="0"/>
              <a:pPr>
                <a:defRPr/>
              </a:pPr>
              <a:t>14</a:t>
            </a:fld>
            <a:endParaRPr lang="en-AU" altLang="en-US" dirty="0"/>
          </a:p>
        </p:txBody>
      </p:sp>
      <p:pic>
        <p:nvPicPr>
          <p:cNvPr id="5" name="Picture 5" descr="f04-17-P374493">
            <a:extLst>
              <a:ext uri="{FF2B5EF4-FFF2-40B4-BE49-F238E27FC236}">
                <a16:creationId xmlns:a16="http://schemas.microsoft.com/office/drawing/2014/main" id="{8BC1ECBF-82B1-1343-ABAD-0212124FF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96975"/>
            <a:ext cx="66802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8353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44035" name="Picture 6" descr="f04-30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586537" cy="259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Load-Use Data Hazard</a:t>
            </a:r>
            <a:endParaRPr lang="en-AU" altLang="en-US"/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843087"/>
          </a:xfrm>
        </p:spPr>
        <p:txBody>
          <a:bodyPr/>
          <a:lstStyle/>
          <a:p>
            <a:pPr eaLnBrk="1" hangingPunct="1"/>
            <a:r>
              <a:rPr lang="en-US" altLang="en-US"/>
              <a:t>Can’t always avoid stalls by forwarding</a:t>
            </a:r>
          </a:p>
          <a:p>
            <a:pPr lvl="1" eaLnBrk="1" hangingPunct="1"/>
            <a:r>
              <a:rPr lang="en-US" altLang="en-US"/>
              <a:t>If value not computed when needed</a:t>
            </a:r>
          </a:p>
          <a:p>
            <a:pPr lvl="1" eaLnBrk="1" hangingPunct="1"/>
            <a:r>
              <a:rPr lang="en-US" altLang="en-US"/>
              <a:t>Can’t forward backward in time!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60525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Code Scheduling to Avoid Stalls</a:t>
            </a:r>
            <a:endParaRPr lang="en-AU" altLang="en-US" sz="400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843087"/>
          </a:xfrm>
        </p:spPr>
        <p:txBody>
          <a:bodyPr/>
          <a:lstStyle/>
          <a:p>
            <a:pPr eaLnBrk="1" hangingPunct="1"/>
            <a:r>
              <a:rPr lang="en-US" altLang="en-US"/>
              <a:t>Reorder code to avoid use of load result in the next instruction</a:t>
            </a:r>
          </a:p>
          <a:p>
            <a:pPr eaLnBrk="1" hangingPunct="1"/>
            <a:r>
              <a:rPr lang="en-US" altLang="en-US"/>
              <a:t>C code for </a:t>
            </a:r>
            <a:r>
              <a:rPr lang="en-US" altLang="en-US">
                <a:latin typeface="Lucida Console" charset="0"/>
              </a:rPr>
              <a:t>A = B + E; C = B + F;</a:t>
            </a:r>
            <a:endParaRPr lang="en-AU" altLang="en-US">
              <a:latin typeface="Lucida Console" charset="0"/>
            </a:endParaRP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2146300" y="3225800"/>
            <a:ext cx="2820003" cy="2616101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286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6286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62865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62865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62865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en-US" sz="2000" dirty="0" err="1">
                <a:latin typeface="Lucida Console" charset="0"/>
              </a:rPr>
              <a:t>lw</a:t>
            </a:r>
            <a:r>
              <a:rPr lang="en-US" altLang="en-US" sz="2000" dirty="0">
                <a:latin typeface="Lucida Console" charset="0"/>
              </a:rPr>
              <a:t>	$t1, 0($t0)</a:t>
            </a:r>
          </a:p>
          <a:p>
            <a:pPr algn="l">
              <a:spcBef>
                <a:spcPct val="20000"/>
              </a:spcBef>
            </a:pPr>
            <a:r>
              <a:rPr lang="en-US" altLang="en-US" sz="2000" dirty="0" err="1">
                <a:latin typeface="Lucida Console" charset="0"/>
              </a:rPr>
              <a:t>lw</a:t>
            </a:r>
            <a:r>
              <a:rPr lang="en-US" altLang="en-US" sz="2000" dirty="0">
                <a:latin typeface="Lucida Console" charset="0"/>
              </a:rPr>
              <a:t>	$t2, 4($t0)</a:t>
            </a:r>
          </a:p>
          <a:p>
            <a:pPr algn="l">
              <a:spcBef>
                <a:spcPct val="20000"/>
              </a:spcBef>
            </a:pPr>
            <a:r>
              <a:rPr lang="en-US" altLang="en-US" sz="2000" dirty="0">
                <a:latin typeface="Lucida Console" charset="0"/>
              </a:rPr>
              <a:t>add	$t3, $t1, $t2</a:t>
            </a:r>
          </a:p>
          <a:p>
            <a:pPr algn="l">
              <a:spcBef>
                <a:spcPct val="20000"/>
              </a:spcBef>
            </a:pPr>
            <a:r>
              <a:rPr lang="en-US" altLang="en-US" sz="2000" dirty="0" err="1">
                <a:latin typeface="Lucida Console" charset="0"/>
              </a:rPr>
              <a:t>sw</a:t>
            </a:r>
            <a:r>
              <a:rPr lang="en-US" altLang="en-US" sz="2000" dirty="0">
                <a:latin typeface="Lucida Console" charset="0"/>
              </a:rPr>
              <a:t>	$t3, 12($t0)</a:t>
            </a:r>
          </a:p>
          <a:p>
            <a:pPr algn="l">
              <a:spcBef>
                <a:spcPct val="20000"/>
              </a:spcBef>
            </a:pPr>
            <a:r>
              <a:rPr lang="en-US" altLang="en-US" sz="2000" dirty="0" err="1">
                <a:latin typeface="Lucida Console" charset="0"/>
              </a:rPr>
              <a:t>lw</a:t>
            </a:r>
            <a:r>
              <a:rPr lang="en-US" altLang="en-US" sz="2000" dirty="0">
                <a:latin typeface="Lucida Console" charset="0"/>
              </a:rPr>
              <a:t>	$t4, 8($t0)</a:t>
            </a:r>
          </a:p>
          <a:p>
            <a:pPr algn="l">
              <a:spcBef>
                <a:spcPct val="20000"/>
              </a:spcBef>
            </a:pPr>
            <a:r>
              <a:rPr lang="en-US" altLang="en-US" sz="2000" dirty="0">
                <a:latin typeface="Lucida Console" charset="0"/>
              </a:rPr>
              <a:t>add	$t5, $t1, $t4</a:t>
            </a:r>
          </a:p>
          <a:p>
            <a:pPr algn="l">
              <a:spcBef>
                <a:spcPct val="20000"/>
              </a:spcBef>
            </a:pPr>
            <a:r>
              <a:rPr lang="en-US" altLang="en-US" sz="2000" dirty="0" err="1">
                <a:latin typeface="Lucida Console" charset="0"/>
              </a:rPr>
              <a:t>sw</a:t>
            </a:r>
            <a:r>
              <a:rPr lang="en-US" altLang="en-US" sz="2000" dirty="0">
                <a:latin typeface="Lucida Console" charset="0"/>
              </a:rPr>
              <a:t>	$t5, 16($t0)</a:t>
            </a:r>
            <a:endParaRPr lang="en-AU" altLang="en-US" sz="2000" dirty="0">
              <a:latin typeface="Lucida Console" charset="0"/>
            </a:endParaRPr>
          </a:p>
        </p:txBody>
      </p:sp>
      <p:sp>
        <p:nvSpPr>
          <p:cNvPr id="45062" name="AutoShape 5"/>
          <p:cNvSpPr>
            <a:spLocks/>
          </p:cNvSpPr>
          <p:nvPr/>
        </p:nvSpPr>
        <p:spPr bwMode="auto">
          <a:xfrm>
            <a:off x="777875" y="4078288"/>
            <a:ext cx="914400" cy="401637"/>
          </a:xfrm>
          <a:prstGeom prst="borderCallout1">
            <a:avLst>
              <a:gd name="adj1" fmla="val 28458"/>
              <a:gd name="adj2" fmla="val 108333"/>
              <a:gd name="adj3" fmla="val 25296"/>
              <a:gd name="adj4" fmla="val 14791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/>
              <a:t>stall</a:t>
            </a:r>
            <a:endParaRPr lang="en-AU" altLang="en-US" sz="1800"/>
          </a:p>
        </p:txBody>
      </p:sp>
      <p:sp>
        <p:nvSpPr>
          <p:cNvPr id="45063" name="AutoShape 6"/>
          <p:cNvSpPr>
            <a:spLocks/>
          </p:cNvSpPr>
          <p:nvPr/>
        </p:nvSpPr>
        <p:spPr bwMode="auto">
          <a:xfrm>
            <a:off x="777875" y="5157788"/>
            <a:ext cx="914400" cy="401637"/>
          </a:xfrm>
          <a:prstGeom prst="borderCallout1">
            <a:avLst>
              <a:gd name="adj1" fmla="val 28458"/>
              <a:gd name="adj2" fmla="val 108333"/>
              <a:gd name="adj3" fmla="val 25296"/>
              <a:gd name="adj4" fmla="val 14791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/>
              <a:t>stall</a:t>
            </a:r>
            <a:endParaRPr lang="en-AU" altLang="en-US" sz="1800"/>
          </a:p>
        </p:txBody>
      </p:sp>
      <p:sp>
        <p:nvSpPr>
          <p:cNvPr id="45064" name="Text Box 7"/>
          <p:cNvSpPr txBox="1">
            <a:spLocks noChangeArrowheads="1"/>
          </p:cNvSpPr>
          <p:nvPr/>
        </p:nvSpPr>
        <p:spPr bwMode="auto">
          <a:xfrm>
            <a:off x="5457825" y="3225800"/>
            <a:ext cx="2820003" cy="2616101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286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6286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62865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62865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62865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en-US" sz="2000" dirty="0" err="1">
                <a:latin typeface="Lucida Console" charset="0"/>
              </a:rPr>
              <a:t>lw</a:t>
            </a:r>
            <a:r>
              <a:rPr lang="en-US" altLang="en-US" sz="2000" dirty="0">
                <a:latin typeface="Lucida Console" charset="0"/>
              </a:rPr>
              <a:t>	$t1, 0($t0)</a:t>
            </a:r>
          </a:p>
          <a:p>
            <a:pPr algn="l">
              <a:spcBef>
                <a:spcPct val="20000"/>
              </a:spcBef>
            </a:pPr>
            <a:r>
              <a:rPr lang="en-US" altLang="en-US" sz="2000" dirty="0" err="1">
                <a:latin typeface="Lucida Console" charset="0"/>
              </a:rPr>
              <a:t>lw</a:t>
            </a:r>
            <a:r>
              <a:rPr lang="en-US" altLang="en-US" sz="2000" dirty="0">
                <a:latin typeface="Lucida Console" charset="0"/>
              </a:rPr>
              <a:t>	$t2, 4($t0)</a:t>
            </a:r>
          </a:p>
          <a:p>
            <a:pPr algn="l">
              <a:spcBef>
                <a:spcPct val="20000"/>
              </a:spcBef>
            </a:pPr>
            <a:r>
              <a:rPr lang="en-US" altLang="en-US" sz="2000" dirty="0" err="1">
                <a:latin typeface="Lucida Console" charset="0"/>
              </a:rPr>
              <a:t>lw</a:t>
            </a:r>
            <a:r>
              <a:rPr lang="en-US" altLang="en-US" sz="2000" dirty="0">
                <a:latin typeface="Lucida Console" charset="0"/>
              </a:rPr>
              <a:t>	$t4, 8($t0)</a:t>
            </a:r>
          </a:p>
          <a:p>
            <a:pPr algn="l">
              <a:spcBef>
                <a:spcPct val="20000"/>
              </a:spcBef>
            </a:pPr>
            <a:r>
              <a:rPr lang="en-US" altLang="en-US" sz="2000" dirty="0">
                <a:latin typeface="Lucida Console" charset="0"/>
              </a:rPr>
              <a:t>add	$t3, $t1, $t2</a:t>
            </a:r>
          </a:p>
          <a:p>
            <a:pPr algn="l">
              <a:spcBef>
                <a:spcPct val="20000"/>
              </a:spcBef>
            </a:pPr>
            <a:r>
              <a:rPr lang="en-US" altLang="en-US" sz="2000" dirty="0" err="1">
                <a:latin typeface="Lucida Console" charset="0"/>
              </a:rPr>
              <a:t>sw</a:t>
            </a:r>
            <a:r>
              <a:rPr lang="en-US" altLang="en-US" sz="2000" dirty="0">
                <a:latin typeface="Lucida Console" charset="0"/>
              </a:rPr>
              <a:t>	$t3, 12($t0)</a:t>
            </a:r>
          </a:p>
          <a:p>
            <a:pPr algn="l">
              <a:spcBef>
                <a:spcPct val="20000"/>
              </a:spcBef>
            </a:pPr>
            <a:r>
              <a:rPr lang="en-US" altLang="en-US" sz="2000" dirty="0">
                <a:latin typeface="Lucida Console" charset="0"/>
              </a:rPr>
              <a:t>add	$t5, $t1, $t4</a:t>
            </a:r>
          </a:p>
          <a:p>
            <a:pPr algn="l">
              <a:spcBef>
                <a:spcPct val="20000"/>
              </a:spcBef>
            </a:pPr>
            <a:r>
              <a:rPr lang="en-US" altLang="en-US" sz="2000" dirty="0" err="1">
                <a:latin typeface="Lucida Console" charset="0"/>
              </a:rPr>
              <a:t>sw</a:t>
            </a:r>
            <a:r>
              <a:rPr lang="en-US" altLang="en-US" sz="2000" dirty="0">
                <a:latin typeface="Lucida Console" charset="0"/>
              </a:rPr>
              <a:t>	$t5, 16($t0)</a:t>
            </a:r>
            <a:endParaRPr lang="en-AU" altLang="en-US" sz="2000" dirty="0">
              <a:latin typeface="Lucida Console" charset="0"/>
            </a:endParaRPr>
          </a:p>
        </p:txBody>
      </p:sp>
      <p:sp>
        <p:nvSpPr>
          <p:cNvPr id="45065" name="Line 8"/>
          <p:cNvSpPr>
            <a:spLocks noChangeShapeType="1"/>
          </p:cNvSpPr>
          <p:nvPr/>
        </p:nvSpPr>
        <p:spPr bwMode="auto">
          <a:xfrm flipV="1">
            <a:off x="4572000" y="4221163"/>
            <a:ext cx="936625" cy="6477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6" name="Oval 9"/>
          <p:cNvSpPr>
            <a:spLocks noChangeArrowheads="1"/>
          </p:cNvSpPr>
          <p:nvPr/>
        </p:nvSpPr>
        <p:spPr bwMode="auto">
          <a:xfrm>
            <a:off x="2771775" y="3573463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5067" name="Oval 10"/>
          <p:cNvSpPr>
            <a:spLocks noChangeArrowheads="1"/>
          </p:cNvSpPr>
          <p:nvPr/>
        </p:nvSpPr>
        <p:spPr bwMode="auto">
          <a:xfrm>
            <a:off x="4284663" y="39338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5068" name="Oval 11"/>
          <p:cNvSpPr>
            <a:spLocks noChangeArrowheads="1"/>
          </p:cNvSpPr>
          <p:nvPr/>
        </p:nvSpPr>
        <p:spPr bwMode="auto">
          <a:xfrm>
            <a:off x="2771775" y="4652963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5069" name="Oval 12"/>
          <p:cNvSpPr>
            <a:spLocks noChangeArrowheads="1"/>
          </p:cNvSpPr>
          <p:nvPr/>
        </p:nvSpPr>
        <p:spPr bwMode="auto">
          <a:xfrm>
            <a:off x="4284663" y="50133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5070" name="Oval 13"/>
          <p:cNvSpPr>
            <a:spLocks noChangeArrowheads="1"/>
          </p:cNvSpPr>
          <p:nvPr/>
        </p:nvSpPr>
        <p:spPr bwMode="auto">
          <a:xfrm>
            <a:off x="6084888" y="3573463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5071" name="Oval 14"/>
          <p:cNvSpPr>
            <a:spLocks noChangeArrowheads="1"/>
          </p:cNvSpPr>
          <p:nvPr/>
        </p:nvSpPr>
        <p:spPr bwMode="auto">
          <a:xfrm>
            <a:off x="7596188" y="4292600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5072" name="Oval 15"/>
          <p:cNvSpPr>
            <a:spLocks noChangeArrowheads="1"/>
          </p:cNvSpPr>
          <p:nvPr/>
        </p:nvSpPr>
        <p:spPr bwMode="auto">
          <a:xfrm>
            <a:off x="7596188" y="50133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5073" name="Oval 16"/>
          <p:cNvSpPr>
            <a:spLocks noChangeArrowheads="1"/>
          </p:cNvSpPr>
          <p:nvPr/>
        </p:nvSpPr>
        <p:spPr bwMode="auto">
          <a:xfrm>
            <a:off x="6084888" y="39338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5074" name="Line 17"/>
          <p:cNvSpPr>
            <a:spLocks noChangeShapeType="1"/>
          </p:cNvSpPr>
          <p:nvPr/>
        </p:nvSpPr>
        <p:spPr bwMode="auto">
          <a:xfrm>
            <a:off x="3409950" y="3819525"/>
            <a:ext cx="879475" cy="2921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5" name="Line 18"/>
          <p:cNvSpPr>
            <a:spLocks noChangeShapeType="1"/>
          </p:cNvSpPr>
          <p:nvPr/>
        </p:nvSpPr>
        <p:spPr bwMode="auto">
          <a:xfrm>
            <a:off x="3400425" y="4918075"/>
            <a:ext cx="903288" cy="2159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6" name="Line 19"/>
          <p:cNvSpPr>
            <a:spLocks noChangeShapeType="1"/>
          </p:cNvSpPr>
          <p:nvPr/>
        </p:nvSpPr>
        <p:spPr bwMode="auto">
          <a:xfrm>
            <a:off x="6726238" y="3829050"/>
            <a:ext cx="895350" cy="6080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7" name="Line 20"/>
          <p:cNvSpPr>
            <a:spLocks noChangeShapeType="1"/>
          </p:cNvSpPr>
          <p:nvPr/>
        </p:nvSpPr>
        <p:spPr bwMode="auto">
          <a:xfrm>
            <a:off x="6654800" y="4287838"/>
            <a:ext cx="966788" cy="846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8" name="Text Box 21"/>
          <p:cNvSpPr txBox="1">
            <a:spLocks noChangeArrowheads="1"/>
          </p:cNvSpPr>
          <p:nvPr/>
        </p:nvSpPr>
        <p:spPr bwMode="auto">
          <a:xfrm>
            <a:off x="6300788" y="5876925"/>
            <a:ext cx="114617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/>
              <a:t>11 cycles</a:t>
            </a:r>
            <a:endParaRPr lang="en-AU" altLang="en-US" sz="1800"/>
          </a:p>
        </p:txBody>
      </p:sp>
      <p:sp>
        <p:nvSpPr>
          <p:cNvPr id="45079" name="Text Box 22"/>
          <p:cNvSpPr txBox="1">
            <a:spLocks noChangeArrowheads="1"/>
          </p:cNvSpPr>
          <p:nvPr/>
        </p:nvSpPr>
        <p:spPr bwMode="auto">
          <a:xfrm>
            <a:off x="2987675" y="5876925"/>
            <a:ext cx="114617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/>
              <a:t>13 cycles</a:t>
            </a:r>
            <a:endParaRPr lang="en-AU" altLang="en-US" sz="1800"/>
          </a:p>
        </p:txBody>
      </p:sp>
    </p:spTree>
    <p:extLst>
      <p:ext uri="{BB962C8B-B14F-4D97-AF65-F5344CB8AC3E}">
        <p14:creationId xmlns:p14="http://schemas.microsoft.com/office/powerpoint/2010/main" val="427407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 animBg="1"/>
      <p:bldP spid="45063" grpId="0" animBg="1"/>
      <p:bldP spid="45064" grpId="0" animBg="1"/>
      <p:bldP spid="45065" grpId="1" animBg="1"/>
      <p:bldP spid="45066" grpId="0" animBg="1"/>
      <p:bldP spid="45067" grpId="0" animBg="1"/>
      <p:bldP spid="45068" grpId="0" animBg="1"/>
      <p:bldP spid="45069" grpId="0" animBg="1"/>
      <p:bldP spid="45070" grpId="0" animBg="1"/>
      <p:bldP spid="45071" grpId="0" animBg="1"/>
      <p:bldP spid="45072" grpId="0" animBg="1"/>
      <p:bldP spid="45073" grpId="0" animBg="1"/>
      <p:bldP spid="45074" grpId="0" animBg="1"/>
      <p:bldP spid="45075" grpId="0" animBg="1"/>
      <p:bldP spid="45076" grpId="0" animBg="1"/>
      <p:bldP spid="45077" grpId="0" animBg="1"/>
      <p:bldP spid="45078" grpId="0" animBg="1"/>
      <p:bldP spid="4507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31747" name="Picture 6" descr="f04-2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196975"/>
            <a:ext cx="6680200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Datapath With Jumps Added</a:t>
            </a:r>
          </a:p>
        </p:txBody>
      </p:sp>
    </p:spTree>
    <p:extLst>
      <p:ext uri="{BB962C8B-B14F-4D97-AF65-F5344CB8AC3E}">
        <p14:creationId xmlns:p14="http://schemas.microsoft.com/office/powerpoint/2010/main" val="128037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Performance Issues</a:t>
            </a:r>
            <a:endParaRPr lang="en-AU" altLang="en-US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Longest delay determines clock period</a:t>
            </a:r>
          </a:p>
          <a:p>
            <a:pPr lvl="1" eaLnBrk="1" hangingPunct="1"/>
            <a:r>
              <a:rPr lang="en-US" altLang="en-US"/>
              <a:t>Critical path: load instruction</a:t>
            </a:r>
          </a:p>
          <a:p>
            <a:pPr lvl="1" eaLnBrk="1" hangingPunct="1"/>
            <a:r>
              <a:rPr lang="en-US" altLang="en-US"/>
              <a:t>Instruction memory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/>
              <a:t> register file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/>
              <a:t> ALU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/>
              <a:t> data memory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/>
              <a:t> register file</a:t>
            </a:r>
          </a:p>
          <a:p>
            <a:pPr eaLnBrk="1" hangingPunct="1"/>
            <a:r>
              <a:rPr lang="en-US" altLang="en-US"/>
              <a:t>Not feasible to vary period for different instructions</a:t>
            </a:r>
          </a:p>
          <a:p>
            <a:pPr eaLnBrk="1" hangingPunct="1"/>
            <a:r>
              <a:rPr lang="en-US" altLang="en-US"/>
              <a:t>Violates design principle</a:t>
            </a:r>
          </a:p>
          <a:p>
            <a:pPr lvl="1" eaLnBrk="1" hangingPunct="1"/>
            <a:r>
              <a:rPr lang="en-US" altLang="en-US"/>
              <a:t>Making the common case fast</a:t>
            </a:r>
          </a:p>
          <a:p>
            <a:pPr eaLnBrk="1" hangingPunct="1"/>
            <a:r>
              <a:rPr lang="en-US" altLang="en-US"/>
              <a:t>We will improve performance by pipelining</a:t>
            </a:r>
          </a:p>
        </p:txBody>
      </p:sp>
    </p:spTree>
    <p:extLst>
      <p:ext uri="{BB962C8B-B14F-4D97-AF65-F5344CB8AC3E}">
        <p14:creationId xmlns:p14="http://schemas.microsoft.com/office/powerpoint/2010/main" val="420109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33795" name="Picture 8" descr="f04-2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420938"/>
            <a:ext cx="4484687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Pipelining Analogy</a:t>
            </a:r>
            <a:endParaRPr lang="en-AU" altLang="en-US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28725"/>
          </a:xfrm>
        </p:spPr>
        <p:txBody>
          <a:bodyPr/>
          <a:lstStyle/>
          <a:p>
            <a:pPr eaLnBrk="1" hangingPunct="1"/>
            <a:r>
              <a:rPr lang="en-US" altLang="en-US"/>
              <a:t>Pipelined laundry: overlapping execution</a:t>
            </a:r>
          </a:p>
          <a:p>
            <a:pPr lvl="1" eaLnBrk="1" hangingPunct="1"/>
            <a:r>
              <a:rPr lang="en-US" altLang="en-US"/>
              <a:t>Parallelism improves performance</a:t>
            </a:r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 rot="5400000">
            <a:off x="7312819" y="1464469"/>
            <a:ext cx="32956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>
                <a:solidFill>
                  <a:schemeClr val="folHlink"/>
                </a:solidFill>
              </a:rPr>
              <a:t>§4.5 An Overview of Pipelining</a:t>
            </a:r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5292725" y="2708275"/>
            <a:ext cx="3735388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 dirty="0"/>
              <a:t>Four loads: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400" dirty="0"/>
              <a:t>Speedup</a:t>
            </a:r>
            <a:br>
              <a:rPr lang="en-US" altLang="en-US" sz="2400" dirty="0"/>
            </a:br>
            <a:r>
              <a:rPr lang="en-US" altLang="en-US" sz="2400" dirty="0"/>
              <a:t>= 8/3.5 = 2.3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 dirty="0"/>
              <a:t>Non-stop: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400" dirty="0"/>
              <a:t>Speedup</a:t>
            </a:r>
            <a:br>
              <a:rPr lang="en-US" altLang="en-US" sz="2400" dirty="0"/>
            </a:br>
            <a:r>
              <a:rPr lang="en-US" altLang="en-US" sz="2400" dirty="0"/>
              <a:t>= 2n/(0.5n + 1.5) ≈ 4</a:t>
            </a:r>
            <a:br>
              <a:rPr lang="en-US" altLang="en-US" sz="2400" dirty="0"/>
            </a:br>
            <a:r>
              <a:rPr lang="en-US" altLang="en-US" sz="2400" dirty="0"/>
              <a:t>= number of stages</a:t>
            </a:r>
          </a:p>
        </p:txBody>
      </p:sp>
    </p:spTree>
    <p:extLst>
      <p:ext uri="{BB962C8B-B14F-4D97-AF65-F5344CB8AC3E}">
        <p14:creationId xmlns:p14="http://schemas.microsoft.com/office/powerpoint/2010/main" val="296922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Pipeline</a:t>
            </a:r>
            <a:endParaRPr lang="en-AU" altLang="en-US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/>
              <a:t>Five stages, one step per stage</a:t>
            </a:r>
          </a:p>
          <a:p>
            <a:pPr marL="990600" lvl="1" indent="-533400" eaLnBrk="1" hangingPunct="1">
              <a:buSzTx/>
              <a:buFont typeface="Wingdings" charset="2"/>
              <a:buAutoNum type="arabicPeriod"/>
            </a:pPr>
            <a:r>
              <a:rPr lang="en-US" altLang="en-US"/>
              <a:t>IF: Instruction fetch from memory</a:t>
            </a:r>
          </a:p>
          <a:p>
            <a:pPr marL="990600" lvl="1" indent="-533400" eaLnBrk="1" hangingPunct="1">
              <a:buSzTx/>
              <a:buFont typeface="Wingdings" charset="2"/>
              <a:buAutoNum type="arabicPeriod"/>
            </a:pPr>
            <a:r>
              <a:rPr lang="en-US" altLang="en-US"/>
              <a:t>ID: Instruction decode &amp; register read</a:t>
            </a:r>
          </a:p>
          <a:p>
            <a:pPr marL="990600" lvl="1" indent="-533400" eaLnBrk="1" hangingPunct="1">
              <a:buSzTx/>
              <a:buFont typeface="Wingdings" charset="2"/>
              <a:buAutoNum type="arabicPeriod"/>
            </a:pPr>
            <a:r>
              <a:rPr lang="en-US" altLang="en-US"/>
              <a:t>EX: Execute operation or calculate address</a:t>
            </a:r>
          </a:p>
          <a:p>
            <a:pPr marL="990600" lvl="1" indent="-533400" eaLnBrk="1" hangingPunct="1">
              <a:buSzTx/>
              <a:buFont typeface="Wingdings" charset="2"/>
              <a:buAutoNum type="arabicPeriod"/>
            </a:pPr>
            <a:r>
              <a:rPr lang="en-US" altLang="en-US"/>
              <a:t>MEM: Access memory operand</a:t>
            </a:r>
          </a:p>
          <a:p>
            <a:pPr marL="990600" lvl="1" indent="-533400" eaLnBrk="1" hangingPunct="1">
              <a:buSzTx/>
              <a:buFont typeface="Wingdings" charset="2"/>
              <a:buAutoNum type="arabicPeriod"/>
            </a:pPr>
            <a:r>
              <a:rPr lang="en-US" altLang="en-US"/>
              <a:t>WB: Write result back to register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2405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Performance</a:t>
            </a:r>
            <a:endParaRPr lang="en-AU" alt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533650"/>
          </a:xfrm>
        </p:spPr>
        <p:txBody>
          <a:bodyPr/>
          <a:lstStyle/>
          <a:p>
            <a:pPr eaLnBrk="1" hangingPunct="1"/>
            <a:r>
              <a:rPr lang="en-US" altLang="en-US" sz="2800"/>
              <a:t>Assume time for stages is</a:t>
            </a:r>
          </a:p>
          <a:p>
            <a:pPr lvl="1" eaLnBrk="1" hangingPunct="1"/>
            <a:r>
              <a:rPr lang="en-US" altLang="en-US" sz="2400"/>
              <a:t>100ps for register read or write</a:t>
            </a:r>
          </a:p>
          <a:p>
            <a:pPr lvl="1" eaLnBrk="1" hangingPunct="1"/>
            <a:r>
              <a:rPr lang="en-US" altLang="en-US" sz="2400"/>
              <a:t>200ps for other stages</a:t>
            </a:r>
          </a:p>
          <a:p>
            <a:pPr eaLnBrk="1" hangingPunct="1"/>
            <a:r>
              <a:rPr lang="en-US" altLang="en-US" sz="2800"/>
              <a:t>Compare pipelined datapath with single-cycle datapath</a:t>
            </a:r>
          </a:p>
        </p:txBody>
      </p:sp>
      <p:graphicFrame>
        <p:nvGraphicFramePr>
          <p:cNvPr id="327684" name="Group 4"/>
          <p:cNvGraphicFramePr>
            <a:graphicFrameLocks noGrp="1"/>
          </p:cNvGraphicFramePr>
          <p:nvPr/>
        </p:nvGraphicFramePr>
        <p:xfrm>
          <a:off x="395288" y="3846513"/>
          <a:ext cx="8353425" cy="2246615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2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397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 fetch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 read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op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 access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 write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time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lw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800ps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700ps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R-format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600ps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beq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500ps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90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36867" name="Picture 6" descr="f04-2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557338"/>
            <a:ext cx="6621463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Performance</a:t>
            </a:r>
            <a:endParaRPr lang="en-AU" altLang="en-US"/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3132138" y="1196975"/>
            <a:ext cx="267652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/>
              <a:t>Single-cycle (T</a:t>
            </a:r>
            <a:r>
              <a:rPr lang="en-US" altLang="en-US" sz="1800" baseline="-25000"/>
              <a:t>c</a:t>
            </a:r>
            <a:r>
              <a:rPr lang="en-US" altLang="en-US" sz="1800"/>
              <a:t>= 800ps)</a:t>
            </a:r>
            <a:endParaRPr lang="en-AU" altLang="en-US" sz="1800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276600" y="3644900"/>
            <a:ext cx="238442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/>
              <a:t>Pipelined (T</a:t>
            </a:r>
            <a:r>
              <a:rPr lang="en-US" altLang="en-US" sz="1800" baseline="-25000"/>
              <a:t>c</a:t>
            </a:r>
            <a:r>
              <a:rPr lang="en-US" altLang="en-US" sz="1800"/>
              <a:t>= 200ps)</a:t>
            </a:r>
            <a:endParaRPr lang="en-AU" altLang="en-US" sz="1800"/>
          </a:p>
        </p:txBody>
      </p:sp>
    </p:spTree>
    <p:extLst>
      <p:ext uri="{BB962C8B-B14F-4D97-AF65-F5344CB8AC3E}">
        <p14:creationId xmlns:p14="http://schemas.microsoft.com/office/powerpoint/2010/main" val="351868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Speedup</a:t>
            </a:r>
            <a:endParaRPr lang="en-AU" altLang="en-US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all stages are balanced</a:t>
            </a:r>
          </a:p>
          <a:p>
            <a:pPr lvl="1" eaLnBrk="1" hangingPunct="1"/>
            <a:r>
              <a:rPr lang="en-US" altLang="en-US"/>
              <a:t>i.e., all take the same time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Time between instructions</a:t>
            </a:r>
            <a:r>
              <a:rPr lang="en-US" altLang="en-US" baseline="-25000"/>
              <a:t>pipelined</a:t>
            </a:r>
            <a:br>
              <a:rPr lang="en-US" altLang="en-US"/>
            </a:br>
            <a:r>
              <a:rPr lang="en-US" altLang="en-US"/>
              <a:t>= Time between instructions</a:t>
            </a:r>
            <a:r>
              <a:rPr lang="en-US" altLang="en-US" baseline="-25000"/>
              <a:t>nonpipelined</a:t>
            </a:r>
            <a:br>
              <a:rPr lang="en-US" altLang="en-US"/>
            </a:br>
            <a:r>
              <a:rPr lang="en-US" altLang="en-US"/>
              <a:t>		Number of stages</a:t>
            </a:r>
          </a:p>
          <a:p>
            <a:pPr eaLnBrk="1" hangingPunct="1"/>
            <a:r>
              <a:rPr lang="en-US" altLang="en-US"/>
              <a:t>If not balanced, speedup is less</a:t>
            </a:r>
          </a:p>
          <a:p>
            <a:pPr eaLnBrk="1" hangingPunct="1"/>
            <a:r>
              <a:rPr lang="en-US" altLang="en-US"/>
              <a:t>Speedup due to increased throughput</a:t>
            </a:r>
          </a:p>
          <a:p>
            <a:pPr lvl="1" eaLnBrk="1" hangingPunct="1"/>
            <a:r>
              <a:rPr lang="en-US" altLang="en-US"/>
              <a:t>Latency (time for each instruction) does not decrease</a:t>
            </a:r>
            <a:endParaRPr lang="en-AU" altLang="en-US"/>
          </a:p>
        </p:txBody>
      </p:sp>
      <p:sp>
        <p:nvSpPr>
          <p:cNvPr id="37893" name="Line 4"/>
          <p:cNvSpPr>
            <a:spLocks noChangeShapeType="1"/>
          </p:cNvSpPr>
          <p:nvPr/>
        </p:nvSpPr>
        <p:spPr bwMode="auto">
          <a:xfrm>
            <a:off x="1835150" y="3284538"/>
            <a:ext cx="5545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33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Pipelining and ISA Design</a:t>
            </a:r>
            <a:endParaRPr lang="en-AU" altLang="en-US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/>
              <a:t>MIPS ISA designed for pipelining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All instructions are 32-bits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Easier to fetch and decode in one cycle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c.f. x86: 1- to 17-byte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Few and regular instruction formats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Can decode and read registers in one step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Load/store addressing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Can calculate address in 3</a:t>
            </a:r>
            <a:r>
              <a:rPr lang="en-US" altLang="en-US" baseline="30000" dirty="0"/>
              <a:t>rd</a:t>
            </a:r>
            <a:r>
              <a:rPr lang="en-US" altLang="en-US" dirty="0"/>
              <a:t> stage, access memory in 4</a:t>
            </a:r>
            <a:r>
              <a:rPr lang="en-US" altLang="en-US" baseline="30000" dirty="0"/>
              <a:t>th</a:t>
            </a:r>
            <a:r>
              <a:rPr lang="en-US" altLang="en-US" dirty="0"/>
              <a:t> stage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Alignment of memory operands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Memory access takes only one cycle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369796988"/>
      </p:ext>
    </p:extLst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25100</TotalTime>
  <Words>1044</Words>
  <Application>Microsoft Macintosh PowerPoint</Application>
  <PresentationFormat>On-screen Show (4:3)</PresentationFormat>
  <Paragraphs>233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Black</vt:lpstr>
      <vt:lpstr>Corbel</vt:lpstr>
      <vt:lpstr>Lucida Console</vt:lpstr>
      <vt:lpstr>Mangal</vt:lpstr>
      <vt:lpstr>Symbol</vt:lpstr>
      <vt:lpstr>Times New Roman</vt:lpstr>
      <vt:lpstr>Wingdings</vt:lpstr>
      <vt:lpstr>2_Blends</vt:lpstr>
      <vt:lpstr>Pipelining Overview</vt:lpstr>
      <vt:lpstr>Datapath With Jumps Added</vt:lpstr>
      <vt:lpstr>Performance Issues</vt:lpstr>
      <vt:lpstr>Pipelining Analogy</vt:lpstr>
      <vt:lpstr>MIPS Pipeline</vt:lpstr>
      <vt:lpstr>Pipeline Performance</vt:lpstr>
      <vt:lpstr>Pipeline Performance</vt:lpstr>
      <vt:lpstr>Pipeline Speedup</vt:lpstr>
      <vt:lpstr>Pipelining and ISA Design</vt:lpstr>
      <vt:lpstr>Hazards</vt:lpstr>
      <vt:lpstr>Structure Hazards</vt:lpstr>
      <vt:lpstr>Data Hazards</vt:lpstr>
      <vt:lpstr>Forwarding (aka Bypassing)</vt:lpstr>
      <vt:lpstr>Forwarding</vt:lpstr>
      <vt:lpstr>Load-Use Data Hazard</vt:lpstr>
      <vt:lpstr>Code Scheduling to Avoid Stalls</vt:lpstr>
    </vt:vector>
  </TitlesOfParts>
  <Company>Ashenden Designs Pty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853</cp:revision>
  <dcterms:created xsi:type="dcterms:W3CDTF">2001-07-25T06:45:25Z</dcterms:created>
  <dcterms:modified xsi:type="dcterms:W3CDTF">2018-10-25T15:01:41Z</dcterms:modified>
</cp:coreProperties>
</file>