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546" r:id="rId2"/>
    <p:sldId id="435" r:id="rId3"/>
    <p:sldId id="304" r:id="rId4"/>
    <p:sldId id="309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58" autoAdjust="0"/>
    <p:restoredTop sz="70604" autoAdjust="0"/>
  </p:normalViewPr>
  <p:slideViewPr>
    <p:cSldViewPr>
      <p:cViewPr varScale="1">
        <p:scale>
          <a:sx n="87" d="100"/>
          <a:sy n="87" d="100"/>
        </p:scale>
        <p:origin x="13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E633A1F-0DD9-974B-BB57-35B18274C950}" type="datetime4">
              <a:rPr lang="en-US" smtClean="0"/>
              <a:t>October 28,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9844A7D-6474-B845-BCA2-20A53FA79E9B}" type="datetime4">
              <a:rPr lang="en-US" smtClean="0"/>
              <a:t>October 28, 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 was our analogy for pipelining? Give me a high-level overview of pipelining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CFD048AB-B6C6-0B49-977D-769E0FB68B81}" type="datetime4">
              <a:rPr lang="en-US" smtClean="0"/>
              <a:t>October 28,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23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21AAC96-D792-BE48-8254-EFE42B9EEF83}" type="datetime4">
              <a:rPr lang="en-US" altLang="en-US" sz="1300" smtClean="0">
                <a:latin typeface="Times New Roman" charset="0"/>
              </a:rPr>
              <a:t>October 28,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DCC41C8-9BDE-A148-875F-79120F4FC9E4}" type="slidenum">
              <a:rPr lang="en-AU" altLang="en-US" sz="1300">
                <a:latin typeface="Times New Roman" charset="0"/>
              </a:rPr>
              <a:pPr/>
              <a:t>10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on page 280</a:t>
            </a:r>
          </a:p>
          <a:p>
            <a:r>
              <a:rPr lang="en-US" altLang="en-US" dirty="0">
                <a:latin typeface="Times New Roman" charset="0"/>
              </a:rPr>
              <a:t>Q: Left: What are the stalls? How many cycles total?</a:t>
            </a:r>
          </a:p>
          <a:p>
            <a:r>
              <a:rPr lang="en-US" altLang="en-US" dirty="0">
                <a:latin typeface="Times New Roman" charset="0"/>
              </a:rPr>
              <a:t>Q: How could you rearrange to do better?</a:t>
            </a:r>
          </a:p>
          <a:p>
            <a:r>
              <a:rPr lang="en-US" altLang="en-US" dirty="0">
                <a:latin typeface="Times New Roman" charset="0"/>
              </a:rPr>
              <a:t>Q: How many stalls/cycles?</a:t>
            </a:r>
          </a:p>
        </p:txBody>
      </p:sp>
    </p:spTree>
    <p:extLst>
      <p:ext uri="{BB962C8B-B14F-4D97-AF65-F5344CB8AC3E}">
        <p14:creationId xmlns:p14="http://schemas.microsoft.com/office/powerpoint/2010/main" val="216994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49C6F07-911B-D44D-B911-9410809EBCA9}" type="datetime4">
              <a:rPr lang="en-US" altLang="en-US" sz="1300" smtClean="0">
                <a:latin typeface="Times New Roman" charset="0"/>
              </a:rPr>
              <a:t>October 28,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87F52F-F021-C841-9A84-5CBF3746C82A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So first, branch uses relative addressing, so we need to add. But</a:t>
            </a:r>
            <a:r>
              <a:rPr lang="en-US" altLang="en-US" baseline="0" dirty="0">
                <a:latin typeface="Times New Roman" charset="0"/>
              </a:rPr>
              <a:t> the result of the add won’t be ready until later in the pipeline, even though we need it immediately.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88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9D8BA7D-DF46-0143-98EF-993BA1E1535D}" type="datetime4">
              <a:rPr lang="en-US" altLang="en-US" sz="1300" smtClean="0">
                <a:latin typeface="Times New Roman" charset="0"/>
              </a:rPr>
              <a:t>October 28,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0861D8-34C5-A246-AEBE-CFF98C820CFE}" type="slidenum">
              <a:rPr lang="en-AU" altLang="en-US" sz="1300">
                <a:latin typeface="Times New Roman" charset="0"/>
              </a:rPr>
              <a:pPr/>
              <a:t>12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Even when we add hardware to compute the address in the ID stage (Reg), we still have to stall!</a:t>
            </a:r>
          </a:p>
        </p:txBody>
      </p:sp>
    </p:spTree>
    <p:extLst>
      <p:ext uri="{BB962C8B-B14F-4D97-AF65-F5344CB8AC3E}">
        <p14:creationId xmlns:p14="http://schemas.microsoft.com/office/powerpoint/2010/main" val="3049163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1C05856-051E-1542-B395-EAE5F4553F9C}" type="datetime4">
              <a:rPr lang="en-US" altLang="en-US" sz="1300" smtClean="0">
                <a:latin typeface="Times New Roman" charset="0"/>
              </a:rPr>
              <a:t>October 28,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EEE870-50E1-4A42-BEA3-A01CE4931275}" type="slidenum">
              <a:rPr lang="en-AU" altLang="en-US" sz="1300">
                <a:latin typeface="Times New Roman" charset="0"/>
              </a:rPr>
              <a:pPr/>
              <a:t>13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Modern chips often split their pipeline into more stages (30+).</a:t>
            </a:r>
          </a:p>
        </p:txBody>
      </p:sp>
    </p:spTree>
    <p:extLst>
      <p:ext uri="{BB962C8B-B14F-4D97-AF65-F5344CB8AC3E}">
        <p14:creationId xmlns:p14="http://schemas.microsoft.com/office/powerpoint/2010/main" val="1844707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085F68E-85CB-684B-B9F3-ACB4FE5A41E4}" type="datetime4">
              <a:rPr lang="en-US" altLang="en-US" sz="1300" smtClean="0">
                <a:latin typeface="Times New Roman" charset="0"/>
              </a:rPr>
              <a:t>October 28,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94E0C4-789B-544A-95FB-9F5DB9BFC004}" type="slidenum">
              <a:rPr lang="en-AU" altLang="en-US" sz="1300">
                <a:latin typeface="Times New Roman" charset="0"/>
              </a:rPr>
              <a:pPr/>
              <a:t>14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Actually lots of details here, may need to “undo” things.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68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B77A8C7-0972-D64F-ADB0-906E35F9FD8C}" type="datetime4">
              <a:rPr lang="en-US" altLang="en-US" sz="1300" smtClean="0">
                <a:latin typeface="Times New Roman" charset="0"/>
              </a:rPr>
              <a:t>October 28,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8E7918C-D274-E046-91E5-099A9F5E43A3}" type="slidenum">
              <a:rPr lang="en-AU" altLang="en-US" sz="1300">
                <a:latin typeface="Times New Roman" charset="0"/>
              </a:rPr>
              <a:pPr/>
              <a:t>15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This kind of speculation is great for performance…</a:t>
            </a:r>
          </a:p>
          <a:p>
            <a:r>
              <a:rPr lang="en-US" altLang="en-US" dirty="0">
                <a:latin typeface="Times New Roman" charset="0"/>
              </a:rPr>
              <a:t>…but also led to the recent </a:t>
            </a:r>
            <a:r>
              <a:rPr lang="en-US" altLang="en-US" dirty="0" err="1">
                <a:latin typeface="Times New Roman" charset="0"/>
              </a:rPr>
              <a:t>Spectre</a:t>
            </a:r>
            <a:r>
              <a:rPr lang="en-US" altLang="en-US" dirty="0">
                <a:latin typeface="Times New Roman" charset="0"/>
              </a:rPr>
              <a:t> and Meltdown security exploits!</a:t>
            </a:r>
          </a:p>
        </p:txBody>
      </p:sp>
    </p:spTree>
    <p:extLst>
      <p:ext uri="{BB962C8B-B14F-4D97-AF65-F5344CB8AC3E}">
        <p14:creationId xmlns:p14="http://schemas.microsoft.com/office/powerpoint/2010/main" val="186590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2C2F81-0492-1544-AC6E-8837FC2107A3}" type="datetime4">
              <a:rPr lang="en-US" altLang="en-US" sz="1300" smtClean="0">
                <a:latin typeface="Times New Roman" charset="0"/>
              </a:rPr>
              <a:t>October 28,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6DABC6-0806-E444-A4C2-89DBEB32AAA0}" type="slidenum">
              <a:rPr lang="en-AU" altLang="en-US" sz="1300">
                <a:latin typeface="Times New Roman" charset="0"/>
              </a:rPr>
              <a:pPr/>
              <a:t>16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Examples on p. 285</a:t>
            </a:r>
          </a:p>
          <a:p>
            <a:pPr marL="228600" indent="-228600">
              <a:buAutoNum type="arabicPeriod"/>
            </a:pPr>
            <a:r>
              <a:rPr lang="en-US" altLang="en-US" dirty="0">
                <a:latin typeface="Times New Roman" charset="0"/>
              </a:rPr>
              <a:t>Stall on </a:t>
            </a:r>
            <a:r>
              <a:rPr lang="en-US" altLang="en-US" dirty="0" err="1">
                <a:latin typeface="Times New Roman" charset="0"/>
              </a:rPr>
              <a:t>lw</a:t>
            </a:r>
            <a:r>
              <a:rPr lang="en-US" altLang="en-US" dirty="0">
                <a:latin typeface="Times New Roman" charset="0"/>
              </a:rPr>
              <a:t> result</a:t>
            </a:r>
          </a:p>
          <a:p>
            <a:pPr marL="228600" indent="-228600">
              <a:buAutoNum type="arabicPeriod"/>
            </a:pPr>
            <a:r>
              <a:rPr lang="en-US" altLang="en-US" dirty="0">
                <a:latin typeface="Times New Roman" charset="0"/>
              </a:rPr>
              <a:t>Bypass the first add result written into $t1</a:t>
            </a:r>
          </a:p>
          <a:p>
            <a:pPr marL="228600" indent="-228600">
              <a:buAutoNum type="arabicPeriod"/>
            </a:pPr>
            <a:r>
              <a:rPr lang="en-US" altLang="en-US" dirty="0">
                <a:latin typeface="Times New Roman" charset="0"/>
              </a:rPr>
              <a:t>No stall or bypass required.</a:t>
            </a:r>
          </a:p>
        </p:txBody>
      </p:sp>
    </p:spTree>
    <p:extLst>
      <p:ext uri="{BB962C8B-B14F-4D97-AF65-F5344CB8AC3E}">
        <p14:creationId xmlns:p14="http://schemas.microsoft.com/office/powerpoint/2010/main" val="19395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7714FC5-AC6E-5F4E-8512-E123A2681481}" type="datetime4">
              <a:rPr lang="en-US" altLang="en-US" sz="1300" smtClean="0">
                <a:latin typeface="Times New Roman" charset="0"/>
              </a:rPr>
              <a:t>October 28,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0E551D-FCA6-DB44-8F86-4ABE2D206EED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What’s a hazard? What types of hazards did we have?</a:t>
            </a:r>
          </a:p>
        </p:txBody>
      </p:sp>
    </p:spTree>
    <p:extLst>
      <p:ext uri="{BB962C8B-B14F-4D97-AF65-F5344CB8AC3E}">
        <p14:creationId xmlns:p14="http://schemas.microsoft.com/office/powerpoint/2010/main" val="272091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D29E46C-0E98-3A47-80AA-F334839F8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3397394-D099-EF43-B71D-E298EECEA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en-US" altLang="en-US" dirty="0"/>
              <a:t>Correct Answer – A</a:t>
            </a:r>
          </a:p>
          <a:p>
            <a:endParaRPr lang="en-US" altLang="en-US" dirty="0"/>
          </a:p>
          <a:p>
            <a:r>
              <a:rPr lang="en-US" altLang="en-US" dirty="0"/>
              <a:t>Also better </a:t>
            </a:r>
            <a:r>
              <a:rPr lang="en-US" altLang="en-US" b="1" dirty="0"/>
              <a:t>utilization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581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80FBB4C-AA3A-CC49-9364-AF833548C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5FCB4A7-B86F-CA47-9E21-53E59583C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en-US" altLang="en-US"/>
              <a:t>Tails - flipped</a:t>
            </a:r>
          </a:p>
          <a:p>
            <a:r>
              <a:rPr lang="en-US" altLang="en-US"/>
              <a:t>Correct Answer - C</a:t>
            </a:r>
          </a:p>
        </p:txBody>
      </p:sp>
    </p:spTree>
    <p:extLst>
      <p:ext uri="{BB962C8B-B14F-4D97-AF65-F5344CB8AC3E}">
        <p14:creationId xmlns:p14="http://schemas.microsoft.com/office/powerpoint/2010/main" val="696880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739202B-28B5-A841-B16A-C2C120D75261}" type="datetime4">
              <a:rPr lang="en-US" altLang="en-US" sz="1300" smtClean="0">
                <a:latin typeface="Times New Roman" charset="0"/>
              </a:rPr>
              <a:t>October 28,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45518F-89D0-1C48-8FD8-17F82A6D4414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5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BA5585B-CBFE-514C-9840-6050D916831B}" type="datetime4">
              <a:rPr lang="en-US" altLang="en-US" sz="1300" smtClean="0">
                <a:latin typeface="Times New Roman" charset="0"/>
              </a:rPr>
              <a:t>October 28,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7033FF8-F33B-BF41-A021-DF5528C4D4E9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Laundry: a combination washer</a:t>
            </a:r>
            <a:r>
              <a:rPr lang="en-US" altLang="en-US" baseline="0" dirty="0">
                <a:latin typeface="Times New Roman" charset="0"/>
              </a:rPr>
              <a:t> and dryer</a:t>
            </a:r>
          </a:p>
          <a:p>
            <a:r>
              <a:rPr lang="en-US" altLang="en-US" baseline="0" dirty="0">
                <a:latin typeface="Times New Roman" charset="0"/>
              </a:rPr>
              <a:t>Also: FP units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6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987C0D-14D8-A14C-8400-157176C52E7C}" type="datetime4">
              <a:rPr lang="en-US" altLang="en-US" sz="1300" smtClean="0">
                <a:latin typeface="Times New Roman" charset="0"/>
              </a:rPr>
              <a:t>October 28,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DCB38C-F603-824C-95D0-3460CD6D807F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20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EFDCF2-9880-6942-AD3B-67A62E55E288}" type="datetime4">
              <a:rPr lang="en-US" altLang="en-US" sz="1300" smtClean="0">
                <a:latin typeface="Times New Roman" charset="0"/>
              </a:rPr>
              <a:t>October 28,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7DC402C-7C5A-E142-8DE1-D78BBBA72E2F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Result of add is actually read ahead of time! Just twiddling thumbs during mem stage, then writing it back.</a:t>
            </a:r>
          </a:p>
          <a:p>
            <a:r>
              <a:rPr lang="en-US" altLang="en-US" dirty="0">
                <a:latin typeface="Times New Roman" charset="0"/>
              </a:rPr>
              <a:t>How about a shortcut?</a:t>
            </a:r>
          </a:p>
          <a:p>
            <a:r>
              <a:rPr lang="en-US" altLang="en-US" dirty="0">
                <a:latin typeface="Times New Roman" charset="0"/>
              </a:rPr>
              <a:t>Also extra control signals to decide when to use that value!</a:t>
            </a:r>
          </a:p>
        </p:txBody>
      </p:sp>
    </p:spTree>
    <p:extLst>
      <p:ext uri="{BB962C8B-B14F-4D97-AF65-F5344CB8AC3E}">
        <p14:creationId xmlns:p14="http://schemas.microsoft.com/office/powerpoint/2010/main" val="234303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B03D86A-E016-BD44-8269-CA6E705C8610}" type="datetime4">
              <a:rPr lang="en-US" altLang="en-US" sz="1300" smtClean="0">
                <a:latin typeface="Times New Roman" charset="0"/>
              </a:rPr>
              <a:t>October 28, 2018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884D24-C71D-C94E-A938-B5CC6C2BD73E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63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Pipelining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/>
              <a:t>Chapter 4 — The Processor — 32</a:t>
            </a:r>
          </a:p>
        </p:txBody>
      </p:sp>
    </p:spTree>
    <p:extLst>
      <p:ext uri="{BB962C8B-B14F-4D97-AF65-F5344CB8AC3E}">
        <p14:creationId xmlns:p14="http://schemas.microsoft.com/office/powerpoint/2010/main" val="145070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Code Scheduling to Avoid Stalls</a:t>
            </a:r>
            <a:endParaRPr lang="en-AU" altLang="en-US" sz="400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Reorder code to avoid use of load result in the next instruction</a:t>
            </a:r>
          </a:p>
          <a:p>
            <a:pPr eaLnBrk="1" hangingPunct="1"/>
            <a:r>
              <a:rPr lang="en-US" altLang="en-US"/>
              <a:t>C code for </a:t>
            </a:r>
            <a:r>
              <a:rPr lang="en-US" altLang="en-US">
                <a:latin typeface="Lucida Console" charset="0"/>
              </a:rPr>
              <a:t>A = B + E; C = B + F;</a:t>
            </a:r>
            <a:endParaRPr lang="en-AU" altLang="en-US">
              <a:latin typeface="Lucida Console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146300" y="3225800"/>
            <a:ext cx="2820003" cy="261610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	$t1, 0($t0)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	$t2, 4($t0)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>
                <a:latin typeface="Lucida Console" charset="0"/>
              </a:rPr>
              <a:t>add	$t3, $t1, $t2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sw</a:t>
            </a:r>
            <a:r>
              <a:rPr lang="en-US" altLang="en-US" sz="2000" dirty="0">
                <a:latin typeface="Lucida Console" charset="0"/>
              </a:rPr>
              <a:t>	$t3, 12($t0)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	$t4, 8($t0)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>
                <a:latin typeface="Lucida Console" charset="0"/>
              </a:rPr>
              <a:t>add	$t5, $t1, $t4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sw</a:t>
            </a:r>
            <a:r>
              <a:rPr lang="en-US" altLang="en-US" sz="2000" dirty="0">
                <a:latin typeface="Lucida Console" charset="0"/>
              </a:rPr>
              <a:t>	$t5, 16($t0)</a:t>
            </a:r>
            <a:endParaRPr lang="en-AU" altLang="en-US" sz="2000" dirty="0">
              <a:latin typeface="Lucida Console" charset="0"/>
            </a:endParaRPr>
          </a:p>
        </p:txBody>
      </p:sp>
      <p:sp>
        <p:nvSpPr>
          <p:cNvPr id="45062" name="AutoShape 5"/>
          <p:cNvSpPr>
            <a:spLocks/>
          </p:cNvSpPr>
          <p:nvPr/>
        </p:nvSpPr>
        <p:spPr bwMode="auto">
          <a:xfrm>
            <a:off x="777875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45063" name="AutoShape 6"/>
          <p:cNvSpPr>
            <a:spLocks/>
          </p:cNvSpPr>
          <p:nvPr/>
        </p:nvSpPr>
        <p:spPr bwMode="auto">
          <a:xfrm>
            <a:off x="777875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/>
              <a:t>stall</a:t>
            </a:r>
            <a:endParaRPr lang="en-AU" altLang="en-US" sz="1800"/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5457825" y="3225800"/>
            <a:ext cx="2820003" cy="261610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6286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62865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6286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	$t1, 0($t0)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	$t2, 4($t0)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lw</a:t>
            </a:r>
            <a:r>
              <a:rPr lang="en-US" altLang="en-US" sz="2000" dirty="0">
                <a:latin typeface="Lucida Console" charset="0"/>
              </a:rPr>
              <a:t>	$t4, 8($t0)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>
                <a:latin typeface="Lucida Console" charset="0"/>
              </a:rPr>
              <a:t>add	$t3, $t1, $t2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sw</a:t>
            </a:r>
            <a:r>
              <a:rPr lang="en-US" altLang="en-US" sz="2000" dirty="0">
                <a:latin typeface="Lucida Console" charset="0"/>
              </a:rPr>
              <a:t>	$t3, 12($t0)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>
                <a:latin typeface="Lucida Console" charset="0"/>
              </a:rPr>
              <a:t>add	$t5, $t1, $t4</a:t>
            </a:r>
          </a:p>
          <a:p>
            <a:pPr algn="l">
              <a:spcBef>
                <a:spcPct val="20000"/>
              </a:spcBef>
            </a:pPr>
            <a:r>
              <a:rPr lang="en-US" altLang="en-US" sz="2000" dirty="0" err="1">
                <a:latin typeface="Lucida Console" charset="0"/>
              </a:rPr>
              <a:t>sw</a:t>
            </a:r>
            <a:r>
              <a:rPr lang="en-US" altLang="en-US" sz="2000" dirty="0">
                <a:latin typeface="Lucida Console" charset="0"/>
              </a:rPr>
              <a:t>	$t5, 16($t0)</a:t>
            </a:r>
            <a:endParaRPr lang="en-AU" altLang="en-US" sz="2000" dirty="0">
              <a:latin typeface="Lucida Console" charset="0"/>
            </a:endParaRPr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 flipV="1">
            <a:off x="4572000" y="4221163"/>
            <a:ext cx="936625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2771775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67" name="Oval 10"/>
          <p:cNvSpPr>
            <a:spLocks noChangeArrowheads="1"/>
          </p:cNvSpPr>
          <p:nvPr/>
        </p:nvSpPr>
        <p:spPr bwMode="auto">
          <a:xfrm>
            <a:off x="4284663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68" name="Oval 11"/>
          <p:cNvSpPr>
            <a:spLocks noChangeArrowheads="1"/>
          </p:cNvSpPr>
          <p:nvPr/>
        </p:nvSpPr>
        <p:spPr bwMode="auto">
          <a:xfrm>
            <a:off x="2771775" y="46529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69" name="Oval 12"/>
          <p:cNvSpPr>
            <a:spLocks noChangeArrowheads="1"/>
          </p:cNvSpPr>
          <p:nvPr/>
        </p:nvSpPr>
        <p:spPr bwMode="auto">
          <a:xfrm>
            <a:off x="428466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0" name="Oval 13"/>
          <p:cNvSpPr>
            <a:spLocks noChangeArrowheads="1"/>
          </p:cNvSpPr>
          <p:nvPr/>
        </p:nvSpPr>
        <p:spPr bwMode="auto">
          <a:xfrm>
            <a:off x="6084888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1" name="Oval 14"/>
          <p:cNvSpPr>
            <a:spLocks noChangeArrowheads="1"/>
          </p:cNvSpPr>
          <p:nvPr/>
        </p:nvSpPr>
        <p:spPr bwMode="auto">
          <a:xfrm>
            <a:off x="7596188" y="42926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2" name="Oval 15"/>
          <p:cNvSpPr>
            <a:spLocks noChangeArrowheads="1"/>
          </p:cNvSpPr>
          <p:nvPr/>
        </p:nvSpPr>
        <p:spPr bwMode="auto">
          <a:xfrm>
            <a:off x="7596188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3" name="Oval 16"/>
          <p:cNvSpPr>
            <a:spLocks noChangeArrowheads="1"/>
          </p:cNvSpPr>
          <p:nvPr/>
        </p:nvSpPr>
        <p:spPr bwMode="auto">
          <a:xfrm>
            <a:off x="6084888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74" name="Line 17"/>
          <p:cNvSpPr>
            <a:spLocks noChangeShapeType="1"/>
          </p:cNvSpPr>
          <p:nvPr/>
        </p:nvSpPr>
        <p:spPr bwMode="auto">
          <a:xfrm>
            <a:off x="3409950" y="3819525"/>
            <a:ext cx="879475" cy="292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8"/>
          <p:cNvSpPr>
            <a:spLocks noChangeShapeType="1"/>
          </p:cNvSpPr>
          <p:nvPr/>
        </p:nvSpPr>
        <p:spPr bwMode="auto">
          <a:xfrm>
            <a:off x="3400425" y="4918075"/>
            <a:ext cx="903288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19"/>
          <p:cNvSpPr>
            <a:spLocks noChangeShapeType="1"/>
          </p:cNvSpPr>
          <p:nvPr/>
        </p:nvSpPr>
        <p:spPr bwMode="auto">
          <a:xfrm>
            <a:off x="6726238" y="3829050"/>
            <a:ext cx="895350" cy="6080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0"/>
          <p:cNvSpPr>
            <a:spLocks noChangeShapeType="1"/>
          </p:cNvSpPr>
          <p:nvPr/>
        </p:nvSpPr>
        <p:spPr bwMode="auto">
          <a:xfrm>
            <a:off x="6654800" y="4287838"/>
            <a:ext cx="966788" cy="846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Text Box 21"/>
          <p:cNvSpPr txBox="1">
            <a:spLocks noChangeArrowheads="1"/>
          </p:cNvSpPr>
          <p:nvPr/>
        </p:nvSpPr>
        <p:spPr bwMode="auto">
          <a:xfrm>
            <a:off x="6300788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11 cycles</a:t>
            </a:r>
            <a:endParaRPr lang="en-AU" altLang="en-US" sz="1800"/>
          </a:p>
        </p:txBody>
      </p:sp>
      <p:sp>
        <p:nvSpPr>
          <p:cNvPr id="45079" name="Text Box 22"/>
          <p:cNvSpPr txBox="1">
            <a:spLocks noChangeArrowheads="1"/>
          </p:cNvSpPr>
          <p:nvPr/>
        </p:nvSpPr>
        <p:spPr bwMode="auto">
          <a:xfrm>
            <a:off x="2987675" y="5876925"/>
            <a:ext cx="114617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13 cycles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427407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  <p:bldP spid="45063" grpId="0" animBg="1"/>
      <p:bldP spid="45064" grpId="0" animBg="1"/>
      <p:bldP spid="45065" grpId="1" animBg="1"/>
      <p:bldP spid="45066" grpId="0" animBg="1"/>
      <p:bldP spid="45067" grpId="0" animBg="1"/>
      <p:bldP spid="45068" grpId="0" animBg="1"/>
      <p:bldP spid="45069" grpId="0" animBg="1"/>
      <p:bldP spid="45070" grpId="0" animBg="1"/>
      <p:bldP spid="45071" grpId="0" animBg="1"/>
      <p:bldP spid="45072" grpId="0" animBg="1"/>
      <p:bldP spid="45073" grpId="0" animBg="1"/>
      <p:bldP spid="45074" grpId="0" animBg="1"/>
      <p:bldP spid="45075" grpId="0" animBg="1"/>
      <p:bldP spid="45076" grpId="0" animBg="1"/>
      <p:bldP spid="45077" grpId="0" animBg="1"/>
      <p:bldP spid="45078" grpId="0" animBg="1"/>
      <p:bldP spid="450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Hazards</a:t>
            </a:r>
            <a:endParaRPr lang="en-AU" alt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Branch determines flow of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Fetching next instruction depends on branch outcome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Pipeline can’t always fetch correct instruction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Still working on ID stage of branch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MIPS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to compare registers and compute target early in the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 hardware to do it in ID stage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6056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47107" name="Picture 6" descr="f04-3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852738"/>
            <a:ext cx="60420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Stall on Branch</a:t>
            </a:r>
            <a:endParaRPr lang="en-AU" altLang="en-US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065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Wait until branch outcome determined before fetching next instruction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3234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Prediction</a:t>
            </a:r>
            <a:endParaRPr lang="en-AU" altLang="en-US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Longer pipelines can’t readily determine branch outcome early</a:t>
            </a:r>
          </a:p>
          <a:p>
            <a:pPr lvl="1" eaLnBrk="1" hangingPunct="1"/>
            <a:r>
              <a:rPr lang="en-US" altLang="en-US"/>
              <a:t>Stall penalty becomes unacceptable</a:t>
            </a:r>
          </a:p>
          <a:p>
            <a:pPr eaLnBrk="1" hangingPunct="1"/>
            <a:r>
              <a:rPr lang="en-US" altLang="en-US"/>
              <a:t>Predict outcome of branch</a:t>
            </a:r>
          </a:p>
          <a:p>
            <a:pPr lvl="1" eaLnBrk="1" hangingPunct="1"/>
            <a:r>
              <a:rPr lang="en-US" altLang="en-US"/>
              <a:t>Only stall if prediction is wrong</a:t>
            </a:r>
          </a:p>
          <a:p>
            <a:pPr eaLnBrk="1" hangingPunct="1"/>
            <a:r>
              <a:rPr lang="en-US" altLang="en-US"/>
              <a:t>In MIPS pipeline</a:t>
            </a:r>
          </a:p>
          <a:p>
            <a:pPr lvl="1" eaLnBrk="1" hangingPunct="1"/>
            <a:r>
              <a:rPr lang="en-US" altLang="en-US"/>
              <a:t>Can predict branches not taken</a:t>
            </a:r>
          </a:p>
          <a:p>
            <a:pPr lvl="1" eaLnBrk="1" hangingPunct="1"/>
            <a:r>
              <a:rPr lang="en-US" altLang="en-US"/>
              <a:t>Fetch instruction after branch, with no delay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063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49155" name="Picture 7" descr="f04-3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268413"/>
            <a:ext cx="6035675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with Predict Not Taken</a:t>
            </a:r>
            <a:endParaRPr lang="en-AU" alt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55650" y="2133600"/>
            <a:ext cx="12954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Prediction correct</a:t>
            </a:r>
            <a:endParaRPr lang="en-AU" altLang="en-US" sz="1800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755650" y="4797425"/>
            <a:ext cx="12954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Prediction incorrect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43885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More-Realistic Branch Prediction</a:t>
            </a:r>
            <a:endParaRPr lang="en-AU" altLang="en-US" sz="400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Static branch prediction</a:t>
            </a:r>
          </a:p>
          <a:p>
            <a:pPr lvl="1" eaLnBrk="1" hangingPunct="1"/>
            <a:r>
              <a:rPr lang="en-US" altLang="en-US" sz="2400"/>
              <a:t>Based on typical branch behavior</a:t>
            </a:r>
          </a:p>
          <a:p>
            <a:pPr lvl="1" eaLnBrk="1" hangingPunct="1"/>
            <a:r>
              <a:rPr lang="en-US" altLang="en-US" sz="2400"/>
              <a:t>Example: loop and if-statement branches</a:t>
            </a:r>
          </a:p>
          <a:p>
            <a:pPr lvl="2" eaLnBrk="1" hangingPunct="1"/>
            <a:r>
              <a:rPr lang="en-US" altLang="en-US" sz="2000"/>
              <a:t>Predict backward branches taken</a:t>
            </a:r>
          </a:p>
          <a:p>
            <a:pPr lvl="2" eaLnBrk="1" hangingPunct="1"/>
            <a:r>
              <a:rPr lang="en-US" altLang="en-US" sz="2000"/>
              <a:t>Predict forward branches not taken</a:t>
            </a:r>
          </a:p>
          <a:p>
            <a:pPr eaLnBrk="1" hangingPunct="1"/>
            <a:r>
              <a:rPr lang="en-US" altLang="en-US" sz="2800"/>
              <a:t>Dynamic branch prediction</a:t>
            </a:r>
          </a:p>
          <a:p>
            <a:pPr lvl="1" eaLnBrk="1" hangingPunct="1"/>
            <a:r>
              <a:rPr lang="en-US" altLang="en-US" sz="2400"/>
              <a:t>Hardware measures actual branch behavior</a:t>
            </a:r>
          </a:p>
          <a:p>
            <a:pPr lvl="2" eaLnBrk="1" hangingPunct="1"/>
            <a:r>
              <a:rPr lang="en-US" altLang="en-US" sz="2000"/>
              <a:t>e.g., record recent history of each branch</a:t>
            </a:r>
          </a:p>
          <a:p>
            <a:pPr lvl="1" eaLnBrk="1" hangingPunct="1"/>
            <a:r>
              <a:rPr lang="en-US" altLang="en-US" sz="2400"/>
              <a:t>Assume future behavior will continue the trend</a:t>
            </a:r>
          </a:p>
          <a:p>
            <a:pPr lvl="2" eaLnBrk="1" hangingPunct="1"/>
            <a:r>
              <a:rPr lang="en-US" altLang="en-US" sz="2000"/>
              <a:t>When wrong, stall while re-fetching, and update history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135201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Summary</a:t>
            </a:r>
            <a:endParaRPr lang="en-AU" altLang="en-US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Pipelining improves performance by increasing instruction throughput</a:t>
            </a:r>
          </a:p>
          <a:p>
            <a:pPr lvl="1" eaLnBrk="1" hangingPunct="1"/>
            <a:r>
              <a:rPr lang="en-US" altLang="en-US"/>
              <a:t>Executes multiple instructions in parallel</a:t>
            </a:r>
          </a:p>
          <a:p>
            <a:pPr lvl="1" eaLnBrk="1" hangingPunct="1"/>
            <a:r>
              <a:rPr lang="en-US" altLang="en-US"/>
              <a:t>Each instruction has the same latency</a:t>
            </a:r>
          </a:p>
          <a:p>
            <a:pPr eaLnBrk="1" hangingPunct="1"/>
            <a:r>
              <a:rPr lang="en-US" altLang="en-US"/>
              <a:t>Subject to hazards</a:t>
            </a:r>
          </a:p>
          <a:p>
            <a:pPr lvl="1" eaLnBrk="1" hangingPunct="1"/>
            <a:r>
              <a:rPr lang="en-US" altLang="en-US"/>
              <a:t>Structure, data, control</a:t>
            </a:r>
          </a:p>
          <a:p>
            <a:pPr eaLnBrk="1" hangingPunct="1"/>
            <a:r>
              <a:rPr lang="en-AU" altLang="en-US"/>
              <a:t>Instruction set design affects complexity of pipeline implementation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4007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33795" name="Picture 8" descr="f04-2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Pipelining Analogy</a:t>
            </a:r>
            <a:endParaRPr lang="en-AU" altLang="en-US" dirty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/>
              <a:t>Pipelined laundry: overlapping execution</a:t>
            </a:r>
          </a:p>
          <a:p>
            <a:pPr lvl="1" eaLnBrk="1" hangingPunct="1"/>
            <a:r>
              <a:rPr lang="en-US" altLang="en-US"/>
              <a:t>Parallelism improves performance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 rot="5400000">
            <a:off x="7312819" y="1464469"/>
            <a:ext cx="329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§4.5 An Overview of Pipelining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5292725" y="2708275"/>
            <a:ext cx="373538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Four loads: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Speedup</a:t>
            </a:r>
            <a:br>
              <a:rPr lang="en-US" altLang="en-US" sz="2400" dirty="0"/>
            </a:br>
            <a:r>
              <a:rPr lang="en-US" altLang="en-US" sz="2400" dirty="0"/>
              <a:t>= 8/3.5 = 2.3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Non-stop: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</a:pPr>
            <a:r>
              <a:rPr lang="en-US" altLang="en-US" sz="2400" dirty="0"/>
              <a:t>Speedup</a:t>
            </a:r>
            <a:br>
              <a:rPr lang="en-US" altLang="en-US" sz="2400" dirty="0"/>
            </a:br>
            <a:r>
              <a:rPr lang="en-US" altLang="en-US" sz="2400" dirty="0"/>
              <a:t>= 2n/(0.5n + 1.5) ≈ 4</a:t>
            </a:r>
            <a:br>
              <a:rPr lang="en-US" altLang="en-US" sz="2400" dirty="0"/>
            </a:br>
            <a:r>
              <a:rPr lang="en-US" altLang="en-US" sz="2400" dirty="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296922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>
            <a:extLst>
              <a:ext uri="{FF2B5EF4-FFF2-40B4-BE49-F238E27FC236}">
                <a16:creationId xmlns:a16="http://schemas.microsoft.com/office/drawing/2014/main" id="{B70D49EA-F9A8-1D40-B750-FC9F942143F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1"/>
                </a:solidFill>
                <a:latin typeface="Calibri" panose="020F0502020204030204" pitchFamily="34" charset="0"/>
              </a:rPr>
              <a:t>Which of the statements below is true about a pipelined processor?</a:t>
            </a:r>
          </a:p>
          <a:p>
            <a:pPr eaLnBrk="1" hangingPunct="1"/>
            <a:endParaRPr lang="en-US" altLang="en-US" sz="18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05510" name="Group 38">
            <a:extLst>
              <a:ext uri="{FF2B5EF4-FFF2-40B4-BE49-F238E27FC236}">
                <a16:creationId xmlns:a16="http://schemas.microsoft.com/office/drawing/2014/main" id="{BC990349-BBCE-C046-AEDD-627D1090A650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0973931"/>
              </p:ext>
            </p:extLst>
          </p:nvPr>
        </p:nvGraphicFramePr>
        <p:xfrm>
          <a:off x="457200" y="1752601"/>
          <a:ext cx="8153400" cy="4178399"/>
        </p:xfrm>
        <a:graphic>
          <a:graphicData uri="http://schemas.openxmlformats.org/drawingml/2006/table">
            <a:tbl>
              <a:tblPr/>
              <a:tblGrid>
                <a:gridCol w="153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Statement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2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Instruction latency remains essentially unchanged from single-cycle (minus some overheads);  Instruction throughput increases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Instruction latency decreases; Instruction throughput increases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Instruction latency remains essentially unchanged (minus some overheads);  Instruction throughput decreases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4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Instruction latency improves (decreases);  Instruction throughput increases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45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None of the above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94" name="Rectangle 39">
            <a:extLst>
              <a:ext uri="{FF2B5EF4-FFF2-40B4-BE49-F238E27FC236}">
                <a16:creationId xmlns:a16="http://schemas.microsoft.com/office/drawing/2014/main" id="{2A8EBF4E-0236-0944-8D4C-C3EFC664857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b="1" dirty="0">
                <a:latin typeface="+mj-lt"/>
                <a:ea typeface="+mj-ea"/>
                <a:cs typeface="+mj-cs"/>
              </a:rPr>
              <a:t>Pipelining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16527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>
            <a:extLst>
              <a:ext uri="{FF2B5EF4-FFF2-40B4-BE49-F238E27FC236}">
                <a16:creationId xmlns:a16="http://schemas.microsoft.com/office/drawing/2014/main" id="{7E5BB4AF-2CE0-4F44-A132-627FF681CB1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565" y="997744"/>
            <a:ext cx="81534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Should we force every instruction to go through all 5 stages?  Can we break it up so that  R-type takes only 4 cycles instead of 5? Skip the Mem. Stage and WB immediately after ALU.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18846" name="Group 62">
            <a:extLst>
              <a:ext uri="{FF2B5EF4-FFF2-40B4-BE49-F238E27FC236}">
                <a16:creationId xmlns:a16="http://schemas.microsoft.com/office/drawing/2014/main" id="{EC562374-264C-5A4A-B2C8-E86BDEE5E75D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542040"/>
              </p:ext>
            </p:extLst>
          </p:nvPr>
        </p:nvGraphicFramePr>
        <p:xfrm>
          <a:off x="476373" y="1974057"/>
          <a:ext cx="8382000" cy="4151586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1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Yes/No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Reason (Choose BEST answer)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9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Decreasing R-type to 4 cycles improves instruction throughput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Decreasing R-type to 4 cycles improves instruction latency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5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Decreasing R-type to 4 cycles causes hazards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Decreasing R-type to 4 cycles causes hazards and doesn’t impact throughput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Decreasing R-type to 4 cycles causes hazards and doesn’t impact latency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41" name="Rectangle 26">
            <a:extLst>
              <a:ext uri="{FF2B5EF4-FFF2-40B4-BE49-F238E27FC236}">
                <a16:creationId xmlns:a16="http://schemas.microsoft.com/office/drawing/2014/main" id="{3DF0C984-4619-F64B-9F9E-320CE0B2F83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b="1" dirty="0">
                <a:latin typeface="+mj-lt"/>
                <a:ea typeface="+mj-ea"/>
                <a:cs typeface="+mj-cs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395481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Hazards</a:t>
            </a:r>
            <a:endParaRPr lang="en-AU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Situations that prevent starting the next instruction in the next cycle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Structure hazards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required resource is busy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Need to wait for previous instruction to complete its data read/write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Control hazard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Deciding on control action depends on previous instruction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2701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Hazards</a:t>
            </a:r>
            <a:endParaRPr lang="en-AU" altLang="en-US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Conflict for use of a resource</a:t>
            </a:r>
          </a:p>
          <a:p>
            <a:pPr eaLnBrk="1" hangingPunct="1"/>
            <a:r>
              <a:rPr lang="en-US" altLang="en-US"/>
              <a:t>In MIPS pipeline with a single memory</a:t>
            </a:r>
          </a:p>
          <a:p>
            <a:pPr lvl="1" eaLnBrk="1" hangingPunct="1"/>
            <a:r>
              <a:rPr lang="en-US" altLang="en-US"/>
              <a:t>Load/store requires data access</a:t>
            </a:r>
          </a:p>
          <a:p>
            <a:pPr lvl="1" eaLnBrk="1" hangingPunct="1"/>
            <a:r>
              <a:rPr lang="en-US" altLang="en-US"/>
              <a:t>Instruction fetch would have to </a:t>
            </a:r>
            <a:r>
              <a:rPr lang="en-US" altLang="en-US" i="1"/>
              <a:t>stall</a:t>
            </a:r>
            <a:r>
              <a:rPr lang="en-US" altLang="en-US"/>
              <a:t> for that cycle</a:t>
            </a:r>
          </a:p>
          <a:p>
            <a:pPr lvl="2" eaLnBrk="1" hangingPunct="1"/>
            <a:r>
              <a:rPr lang="en-US" altLang="en-US"/>
              <a:t>Would cause a pipeline “bubble”</a:t>
            </a:r>
          </a:p>
          <a:p>
            <a:pPr eaLnBrk="1" hangingPunct="1"/>
            <a:r>
              <a:rPr lang="en-US" altLang="en-US"/>
              <a:t>Hence, pipelined datapaths require separate instruction/data memories</a:t>
            </a:r>
          </a:p>
          <a:p>
            <a:pPr lvl="1" eaLnBrk="1" hangingPunct="1"/>
            <a:r>
              <a:rPr lang="en-US" altLang="en-US"/>
              <a:t>Or separate instruction/data caches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7137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41987" name="Picture 6" descr="data-hazard-bubble-no-forwar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429000"/>
            <a:ext cx="7964488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Hazards</a:t>
            </a:r>
            <a:endParaRPr lang="en-AU" altLang="en-US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27262"/>
          </a:xfrm>
        </p:spPr>
        <p:txBody>
          <a:bodyPr/>
          <a:lstStyle/>
          <a:p>
            <a:pPr eaLnBrk="1" hangingPunct="1"/>
            <a:r>
              <a:rPr lang="en-US" altLang="en-US"/>
              <a:t>An instruction depends on completion of data access by a previous instruction</a:t>
            </a:r>
          </a:p>
          <a:p>
            <a:pPr lvl="1" eaLnBrk="1" hangingPunct="1"/>
            <a:r>
              <a:rPr lang="en-US" altLang="en-US">
                <a:latin typeface="Lucida Console" charset="0"/>
              </a:rPr>
              <a:t>add	</a:t>
            </a:r>
            <a:r>
              <a:rPr lang="en-US" altLang="en-US">
                <a:solidFill>
                  <a:srgbClr val="FF0000"/>
                </a:solidFill>
                <a:latin typeface="Lucida Console" charset="0"/>
              </a:rPr>
              <a:t>$s0</a:t>
            </a:r>
            <a:r>
              <a:rPr lang="en-US" altLang="en-US">
                <a:latin typeface="Lucida Console" charset="0"/>
              </a:rPr>
              <a:t>, $t0, $t1</a:t>
            </a:r>
            <a:br>
              <a:rPr lang="en-US" altLang="en-US">
                <a:latin typeface="Lucida Console" charset="0"/>
              </a:rPr>
            </a:br>
            <a:r>
              <a:rPr lang="en-US" altLang="en-US">
                <a:latin typeface="Lucida Console" charset="0"/>
              </a:rPr>
              <a:t>sub	$t2, </a:t>
            </a:r>
            <a:r>
              <a:rPr lang="en-US" altLang="en-US">
                <a:solidFill>
                  <a:srgbClr val="FF0000"/>
                </a:solidFill>
                <a:latin typeface="Lucida Console" charset="0"/>
              </a:rPr>
              <a:t>$s0</a:t>
            </a:r>
            <a:r>
              <a:rPr lang="en-US" altLang="en-US">
                <a:latin typeface="Lucida Console" charset="0"/>
              </a:rPr>
              <a:t>, $t3</a:t>
            </a:r>
          </a:p>
        </p:txBody>
      </p:sp>
    </p:spTree>
    <p:extLst>
      <p:ext uri="{BB962C8B-B14F-4D97-AF65-F5344CB8AC3E}">
        <p14:creationId xmlns:p14="http://schemas.microsoft.com/office/powerpoint/2010/main" val="277953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43011" name="Picture 6" descr="f04-2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84538"/>
            <a:ext cx="634047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Forwarding (aka Bypassing)</a:t>
            </a:r>
            <a:endParaRPr lang="en-AU" altLang="en-US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66887"/>
          </a:xfrm>
        </p:spPr>
        <p:txBody>
          <a:bodyPr/>
          <a:lstStyle/>
          <a:p>
            <a:pPr eaLnBrk="1" hangingPunct="1"/>
            <a:r>
              <a:rPr lang="en-US" altLang="en-US"/>
              <a:t>Use result when it is computed</a:t>
            </a:r>
          </a:p>
          <a:p>
            <a:pPr lvl="1" eaLnBrk="1" hangingPunct="1"/>
            <a:r>
              <a:rPr lang="en-US" altLang="en-US"/>
              <a:t>Don’t wait for it to be stored in a register</a:t>
            </a:r>
          </a:p>
          <a:p>
            <a:pPr lvl="1" eaLnBrk="1" hangingPunct="1"/>
            <a:r>
              <a:rPr lang="en-US" altLang="en-US"/>
              <a:t>Requires extra connections in the datapath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8340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32</a:t>
            </a:r>
          </a:p>
        </p:txBody>
      </p:sp>
      <p:pic>
        <p:nvPicPr>
          <p:cNvPr id="44035" name="Picture 6" descr="f04-3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41663"/>
            <a:ext cx="6586537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Load-Use Data Hazard</a:t>
            </a:r>
            <a:endParaRPr lang="en-AU" altLang="en-US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Can’t always avoid stalls by forwarding</a:t>
            </a:r>
          </a:p>
          <a:p>
            <a:pPr lvl="1" eaLnBrk="1" hangingPunct="1"/>
            <a:r>
              <a:rPr lang="en-US" altLang="en-US"/>
              <a:t>If value not computed when needed</a:t>
            </a:r>
          </a:p>
          <a:p>
            <a:pPr lvl="1" eaLnBrk="1" hangingPunct="1"/>
            <a:r>
              <a:rPr lang="en-US" altLang="en-US"/>
              <a:t>Can’t forward backward in time!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605252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25536</TotalTime>
  <Words>1108</Words>
  <Application>Microsoft Macintosh PowerPoint</Application>
  <PresentationFormat>On-screen Show (4:3)</PresentationFormat>
  <Paragraphs>228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Corbel</vt:lpstr>
      <vt:lpstr>Lucida Console</vt:lpstr>
      <vt:lpstr>Times New Roman</vt:lpstr>
      <vt:lpstr>Wingdings</vt:lpstr>
      <vt:lpstr>2_Blends</vt:lpstr>
      <vt:lpstr>Pipelining IMPLEMENTATION</vt:lpstr>
      <vt:lpstr>Pipelining Analogy</vt:lpstr>
      <vt:lpstr>PowerPoint Presentation</vt:lpstr>
      <vt:lpstr>PowerPoint Presentation</vt:lpstr>
      <vt:lpstr>Hazards</vt:lpstr>
      <vt:lpstr>Structure Hazards</vt:lpstr>
      <vt:lpstr>Data Hazards</vt:lpstr>
      <vt:lpstr>Forwarding (aka Bypassing)</vt:lpstr>
      <vt:lpstr>Load-Use Data Hazard</vt:lpstr>
      <vt:lpstr>Code Scheduling to Avoid Stalls</vt:lpstr>
      <vt:lpstr>Control Hazards</vt:lpstr>
      <vt:lpstr>Stall on Branch</vt:lpstr>
      <vt:lpstr>Branch Prediction</vt:lpstr>
      <vt:lpstr>MIPS with Predict Not Taken</vt:lpstr>
      <vt:lpstr>More-Realistic Branch Prediction</vt:lpstr>
      <vt:lpstr>Pipeline Summary</vt:lpstr>
    </vt:vector>
  </TitlesOfParts>
  <Company>Ashenden Designs Pty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869</cp:revision>
  <dcterms:created xsi:type="dcterms:W3CDTF">2001-07-25T06:45:25Z</dcterms:created>
  <dcterms:modified xsi:type="dcterms:W3CDTF">2018-10-28T23:45:46Z</dcterms:modified>
</cp:coreProperties>
</file>