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71" r:id="rId1"/>
  </p:sldMasterIdLst>
  <p:notesMasterIdLst>
    <p:notesMasterId r:id="rId16"/>
  </p:notesMasterIdLst>
  <p:handoutMasterIdLst>
    <p:handoutMasterId r:id="rId17"/>
  </p:handoutMasterIdLst>
  <p:sldIdLst>
    <p:sldId id="330" r:id="rId2"/>
    <p:sldId id="312" r:id="rId3"/>
    <p:sldId id="342" r:id="rId4"/>
    <p:sldId id="317" r:id="rId5"/>
    <p:sldId id="318" r:id="rId6"/>
    <p:sldId id="319" r:id="rId7"/>
    <p:sldId id="320" r:id="rId8"/>
    <p:sldId id="324" r:id="rId9"/>
    <p:sldId id="322" r:id="rId10"/>
    <p:sldId id="280" r:id="rId11"/>
    <p:sldId id="345" r:id="rId12"/>
    <p:sldId id="346" r:id="rId13"/>
    <p:sldId id="283" r:id="rId14"/>
    <p:sldId id="373" r:id="rId15"/>
  </p:sldIdLst>
  <p:sldSz cx="9144000" cy="6858000" type="screen4x3"/>
  <p:notesSz cx="7099300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B50B"/>
    <a:srgbClr val="FF0000"/>
    <a:srgbClr val="CCFFFF"/>
    <a:srgbClr val="66FF66"/>
    <a:srgbClr val="0099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76" autoAdjust="0"/>
    <p:restoredTop sz="83516" autoAdjust="0"/>
  </p:normalViewPr>
  <p:slideViewPr>
    <p:cSldViewPr>
      <p:cViewPr varScale="1">
        <p:scale>
          <a:sx n="105" d="100"/>
          <a:sy n="105" d="100"/>
        </p:scale>
        <p:origin x="1920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-3768" y="-96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Relationship Id="rId2" Type="http://schemas.openxmlformats.org/officeDocument/2006/relationships/image" Target="../media/image10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54371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Morgan Kaufmann Publishers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575300" y="0"/>
            <a:ext cx="1524000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267C8BCC-0447-4745-94ED-378CE8635A27}" type="datetime4">
              <a:rPr lang="en-US"/>
              <a:pPr>
                <a:defRPr/>
              </a:pPr>
              <a:t>August 26, 2017</a:t>
            </a:fld>
            <a:endParaRPr lang="en-US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54371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Chapter 1 — Computer Abstractions and Technology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575300" y="9723438"/>
            <a:ext cx="1524000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 smtClean="0">
                <a:latin typeface="Times New Roman" charset="0"/>
              </a:defRPr>
            </a:lvl1pPr>
          </a:lstStyle>
          <a:p>
            <a:pPr>
              <a:defRPr/>
            </a:pPr>
            <a:fld id="{5CFEC518-7844-2143-A566-18651CAB58F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Morgan Kaufmann Publishers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97CC6111-B6E0-AF42-811D-9B96DE72BDAA}" type="datetime4">
              <a:rPr lang="en-US"/>
              <a:pPr>
                <a:defRPr/>
              </a:pPr>
              <a:t>August 26, 2017</a:t>
            </a:fld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2513"/>
            <a:ext cx="5207000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Chapter 1 — Computer Abstractions and Technology</a:t>
            </a:r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 smtClean="0">
                <a:latin typeface="Times New Roman" charset="0"/>
              </a:defRPr>
            </a:lvl1pPr>
          </a:lstStyle>
          <a:p>
            <a:pPr>
              <a:defRPr/>
            </a:pPr>
            <a:fld id="{F08FD2BB-A72E-D242-B9C0-C256E65997B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Morgan Kaufmann Publishers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97CC6111-B6E0-AF42-811D-9B96DE72BDAA}" type="datetime4">
              <a:rPr lang="en-US" smtClean="0"/>
              <a:pPr>
                <a:defRPr/>
              </a:pPr>
              <a:t>August 26,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1 — Computer Abstractions and Technology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8FD2BB-A72E-D242-B9C0-C256E65997B2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17932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07522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711AFE0-8962-D844-A6A3-DCBA7D16A359}" type="datetime4">
              <a:rPr lang="en-US" altLang="en-US">
                <a:latin typeface="Times New Roman" charset="0"/>
              </a:rPr>
              <a:pPr/>
              <a:t>August 26, 2017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10752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Chapter 1 — Computer Abstractions and Technology</a:t>
            </a:r>
          </a:p>
        </p:txBody>
      </p:sp>
      <p:sp>
        <p:nvSpPr>
          <p:cNvPr id="10752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D2B7499-3DFB-FD49-B42C-2FB1116BA75A}" type="slidenum">
              <a:rPr lang="en-US" altLang="en-US">
                <a:latin typeface="Times New Roman" charset="0"/>
              </a:rPr>
              <a:pPr/>
              <a:t>11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1075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AU" altLang="en-US" dirty="0">
                <a:latin typeface="Times New Roman" charset="0"/>
              </a:rPr>
              <a:t>Section </a:t>
            </a:r>
            <a:r>
              <a:rPr lang="en-AU" altLang="en-US" dirty="0" smtClean="0">
                <a:latin typeface="Times New Roman" charset="0"/>
              </a:rPr>
              <a:t>1.10</a:t>
            </a:r>
          </a:p>
          <a:p>
            <a:r>
              <a:rPr lang="en-AU" altLang="en-US" dirty="0" smtClean="0">
                <a:latin typeface="Times New Roman" charset="0"/>
              </a:rPr>
              <a:t>Example: a program runs 100 s, with multiply</a:t>
            </a:r>
            <a:r>
              <a:rPr lang="en-AU" altLang="en-US" baseline="0" dirty="0" smtClean="0">
                <a:latin typeface="Times New Roman" charset="0"/>
              </a:rPr>
              <a:t> operations accounting for 80 s of the time</a:t>
            </a:r>
          </a:p>
          <a:p>
            <a:r>
              <a:rPr lang="en-AU" altLang="en-US" baseline="0" dirty="0" smtClean="0">
                <a:latin typeface="Times New Roman" charset="0"/>
              </a:rPr>
              <a:t>Basically law of diminishing returns</a:t>
            </a:r>
            <a:endParaRPr lang="en-AU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1136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Also used for calculating how much improvement you can get when writing a parallel program.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Morgan Kaufmann Publishers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97CC6111-B6E0-AF42-811D-9B96DE72BDAA}" type="datetime4">
              <a:rPr lang="en-US" smtClean="0"/>
              <a:pPr>
                <a:defRPr/>
              </a:pPr>
              <a:t>August 26,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1 — Computer Abstractions and Technology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8FD2BB-A72E-D242-B9C0-C256E65997B2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88680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1366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E6240AF-9AC2-694C-8422-BCA3B1D2787F}" type="datetime4">
              <a:rPr lang="en-US" altLang="en-US">
                <a:latin typeface="Times New Roman" charset="0"/>
              </a:rPr>
              <a:pPr/>
              <a:t>August 26, 2017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11366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Chapter 1 — Computer Abstractions and Technology</a:t>
            </a:r>
          </a:p>
        </p:txBody>
      </p:sp>
      <p:sp>
        <p:nvSpPr>
          <p:cNvPr id="1136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B0F1AA8-67BA-784A-839D-8DC98BD9C646}" type="slidenum">
              <a:rPr lang="en-US" altLang="en-US">
                <a:latin typeface="Times New Roman" charset="0"/>
              </a:rPr>
              <a:pPr/>
              <a:t>13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1136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AU" altLang="en-US" dirty="0">
                <a:latin typeface="Times New Roman" charset="0"/>
              </a:rPr>
              <a:t>Section </a:t>
            </a:r>
            <a:r>
              <a:rPr lang="en-AU" altLang="en-US" dirty="0" smtClean="0">
                <a:latin typeface="Times New Roman" charset="0"/>
              </a:rPr>
              <a:t>1.11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89090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736AC4A-FDD1-1F40-9BC4-2D818E09DA6F}" type="datetime4">
              <a:rPr lang="en-US" altLang="en-US">
                <a:latin typeface="Times New Roman" charset="0"/>
              </a:rPr>
              <a:pPr/>
              <a:t>August 26, 2017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8909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Chapter 1 — Computer Abstractions and Technology</a:t>
            </a:r>
          </a:p>
        </p:txBody>
      </p:sp>
      <p:sp>
        <p:nvSpPr>
          <p:cNvPr id="8909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2CA7A7B9-1266-954B-86BC-12D296DB15B8}" type="slidenum">
              <a:rPr lang="en-US" altLang="en-US">
                <a:latin typeface="Times New Roman" charset="0"/>
              </a:rPr>
              <a:pPr/>
              <a:t>2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890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US" dirty="0" smtClean="0"/>
              <a:t>Note that CPI differs for different instructions, so we need the average</a:t>
            </a:r>
            <a:r>
              <a:rPr lang="en-US" baseline="0" dirty="0" smtClean="0"/>
              <a:t> for a particular set of instructions.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In this course we will assume the clock period is fixed, but I should note that in modern CPUs this is not necessarily the case. Recent CPUs will actually lower their clock speed when the machine isn't busy to save energy.</a:t>
            </a:r>
            <a:endParaRPr lang="en-US" dirty="0" smtClean="0"/>
          </a:p>
          <a:p>
            <a:endParaRPr lang="en-AU" alt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99330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AA715B3-C78D-E344-B5FA-DCEABBB76305}" type="datetime4">
              <a:rPr lang="en-US" altLang="en-US">
                <a:latin typeface="Times New Roman" charset="0"/>
              </a:rPr>
              <a:pPr/>
              <a:t>August 26, 2017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9933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Chapter 1 — Computer Abstractions and Technology</a:t>
            </a:r>
          </a:p>
        </p:txBody>
      </p:sp>
      <p:sp>
        <p:nvSpPr>
          <p:cNvPr id="993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A10F6B2-A72D-0D4A-AEDC-F6AB62AD3585}" type="slidenum">
              <a:rPr lang="en-US" altLang="en-US">
                <a:latin typeface="Times New Roman" charset="0"/>
              </a:rPr>
              <a:pPr/>
              <a:t>4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993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AU" altLang="en-US" dirty="0">
                <a:latin typeface="Times New Roman" charset="0"/>
              </a:rPr>
              <a:t>Section </a:t>
            </a:r>
            <a:r>
              <a:rPr lang="en-AU" altLang="en-US" dirty="0" smtClean="0">
                <a:latin typeface="Times New Roman" charset="0"/>
              </a:rPr>
              <a:t>1.9</a:t>
            </a:r>
          </a:p>
          <a:p>
            <a:r>
              <a:rPr lang="en-AU" altLang="en-US" dirty="0" smtClean="0">
                <a:latin typeface="Times New Roman" charset="0"/>
              </a:rPr>
              <a:t>In general, for units that are proportional to time (like latency or response time), use arithmetic mean.</a:t>
            </a:r>
          </a:p>
          <a:p>
            <a:r>
              <a:rPr lang="en-AU" altLang="en-US" dirty="0" smtClean="0">
                <a:latin typeface="Times New Roman" charset="0"/>
              </a:rPr>
              <a:t>For </a:t>
            </a:r>
            <a:r>
              <a:rPr lang="en-AU" altLang="en-US" dirty="0" err="1" smtClean="0">
                <a:latin typeface="Times New Roman" charset="0"/>
              </a:rPr>
              <a:t>unitless</a:t>
            </a:r>
            <a:r>
              <a:rPr lang="en-AU" altLang="en-US" dirty="0" smtClean="0">
                <a:latin typeface="Times New Roman" charset="0"/>
              </a:rPr>
              <a:t> quantities (e.g. speedup ratios) use the geometric mean</a:t>
            </a:r>
            <a:endParaRPr lang="en-AU" alt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01378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1C9F75A-CB43-9E4C-8DBC-95B161178457}" type="datetime4">
              <a:rPr lang="en-US" altLang="en-US">
                <a:latin typeface="Times New Roman" charset="0"/>
              </a:rPr>
              <a:pPr/>
              <a:t>August 26, 2017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10137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Chapter 1 — Computer Abstractions and Technology</a:t>
            </a:r>
          </a:p>
        </p:txBody>
      </p:sp>
      <p:sp>
        <p:nvSpPr>
          <p:cNvPr id="10138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626D2FB-0024-1C47-B435-8DD317D35287}" type="slidenum">
              <a:rPr lang="en-US" altLang="en-US">
                <a:latin typeface="Times New Roman" charset="0"/>
              </a:rPr>
              <a:pPr/>
              <a:t>5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1013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AU" altLang="en-US" dirty="0" smtClean="0">
                <a:latin typeface="Times New Roman" charset="0"/>
              </a:rPr>
              <a:t>Notice the high CPI values in some of the benchmarks. This is typically because of high cache miss rates.</a:t>
            </a:r>
            <a:endParaRPr lang="en-AU" alt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0342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9C1326F7-9735-F841-B6E8-39E93D3E9E13}" type="datetime4">
              <a:rPr lang="en-US" altLang="en-US">
                <a:latin typeface="Times New Roman" charset="0"/>
              </a:rPr>
              <a:pPr/>
              <a:t>August 26, 2017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10342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Chapter 1 — Computer Abstractions and Technology</a:t>
            </a:r>
          </a:p>
        </p:txBody>
      </p:sp>
      <p:sp>
        <p:nvSpPr>
          <p:cNvPr id="10342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AE05F58-068F-624C-95E6-F605B4A4ED9D}" type="slidenum">
              <a:rPr lang="en-US" altLang="en-US">
                <a:latin typeface="Times New Roman" charset="0"/>
              </a:rPr>
              <a:pPr/>
              <a:t>6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1034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AU" alt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05474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9B2B1165-4264-FA41-A7DF-705C1FB8D6F4}" type="datetime4">
              <a:rPr lang="en-US" altLang="en-US">
                <a:latin typeface="Times New Roman" charset="0"/>
              </a:rPr>
              <a:pPr/>
              <a:t>August 26, 2017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10547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Chapter 1 — Computer Abstractions and Technology</a:t>
            </a:r>
          </a:p>
        </p:txBody>
      </p:sp>
      <p:sp>
        <p:nvSpPr>
          <p:cNvPr id="10547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0ABA864-C22D-7E4F-B813-0B5F6AFDA163}" type="slidenum">
              <a:rPr lang="en-US" altLang="en-US">
                <a:latin typeface="Times New Roman" charset="0"/>
              </a:rPr>
              <a:pPr/>
              <a:t>7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1054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AU" alt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09570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16AD2D6-5801-9845-889D-C60345F925AB}" type="datetime4">
              <a:rPr lang="en-US" altLang="en-US">
                <a:latin typeface="Times New Roman" charset="0"/>
              </a:rPr>
              <a:pPr/>
              <a:t>August 26, 2017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10957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Chapter 1 — Computer Abstractions and Technology</a:t>
            </a:r>
          </a:p>
        </p:txBody>
      </p:sp>
      <p:sp>
        <p:nvSpPr>
          <p:cNvPr id="10957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4473149-E5C6-B841-8CED-10CAC88CFEE6}" type="slidenum">
              <a:rPr lang="en-US" altLang="en-US">
                <a:latin typeface="Times New Roman" charset="0"/>
              </a:rPr>
              <a:pPr/>
              <a:t>8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1095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AU" alt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11618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7493F4C-3AC3-DC4E-8AB2-66FB805170B8}" type="datetime4">
              <a:rPr lang="en-US" altLang="en-US">
                <a:latin typeface="Times New Roman" charset="0"/>
              </a:rPr>
              <a:pPr/>
              <a:t>August 26, 2017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11161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Chapter 1 — Computer Abstractions and Technology</a:t>
            </a:r>
          </a:p>
        </p:txBody>
      </p:sp>
      <p:sp>
        <p:nvSpPr>
          <p:cNvPr id="11162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9C342F4-A445-704D-96F2-D9FE008FEF1F}" type="slidenum">
              <a:rPr lang="en-US" altLang="en-US">
                <a:latin typeface="Times New Roman" charset="0"/>
              </a:rPr>
              <a:pPr/>
              <a:t>9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1116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AU" altLang="en-US" dirty="0" smtClean="0">
                <a:latin typeface="Times New Roman" charset="0"/>
              </a:rPr>
              <a:t>Big picture: execution time is the only</a:t>
            </a:r>
            <a:r>
              <a:rPr lang="en-AU" altLang="en-US" baseline="0" dirty="0" smtClean="0">
                <a:latin typeface="Times New Roman" charset="0"/>
              </a:rPr>
              <a:t> measure of performance that is always valid. Sometimes other metrics are valid in a limited context, but it is an error to use them beyond that context.</a:t>
            </a:r>
            <a:endParaRPr lang="en-AU" alt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07522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711AFE0-8962-D844-A6A3-DCBA7D16A359}" type="datetime4">
              <a:rPr lang="en-US" altLang="en-US">
                <a:latin typeface="Times New Roman" charset="0"/>
              </a:rPr>
              <a:pPr/>
              <a:t>August 26, 2017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10752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Chapter 1 — Computer Abstractions and Technology</a:t>
            </a:r>
          </a:p>
        </p:txBody>
      </p:sp>
      <p:sp>
        <p:nvSpPr>
          <p:cNvPr id="10752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D2B7499-3DFB-FD49-B42C-2FB1116BA75A}" type="slidenum">
              <a:rPr lang="en-US" altLang="en-US">
                <a:latin typeface="Times New Roman" charset="0"/>
              </a:rPr>
              <a:pPr/>
              <a:t>10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1075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AU" altLang="en-US" dirty="0">
                <a:latin typeface="Times New Roman" charset="0"/>
              </a:rPr>
              <a:t>Section </a:t>
            </a:r>
            <a:r>
              <a:rPr lang="en-AU" altLang="en-US" dirty="0" smtClean="0">
                <a:latin typeface="Times New Roman" charset="0"/>
              </a:rPr>
              <a:t>1.10</a:t>
            </a:r>
          </a:p>
          <a:p>
            <a:r>
              <a:rPr lang="en-AU" altLang="en-US" dirty="0" smtClean="0">
                <a:latin typeface="Times New Roman" charset="0"/>
              </a:rPr>
              <a:t>A pitfall to expect that performance improvement, but Amdahl's</a:t>
            </a:r>
            <a:r>
              <a:rPr lang="en-AU" altLang="en-US" baseline="0" dirty="0" smtClean="0">
                <a:latin typeface="Times New Roman" charset="0"/>
              </a:rPr>
              <a:t> law itself is actually a really useful tool.</a:t>
            </a:r>
            <a:endParaRPr lang="en-AU" altLang="en-US" dirty="0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619250" y="1125538"/>
            <a:ext cx="28575" cy="5732462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981200" y="1987550"/>
            <a:ext cx="36513" cy="3816350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763713" y="2708275"/>
            <a:ext cx="7380287" cy="73025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0" y="0"/>
            <a:ext cx="9144000" cy="1125538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0" y="1125538"/>
            <a:ext cx="9144000" cy="17462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1619250" y="549275"/>
            <a:ext cx="28575" cy="5762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pic>
        <p:nvPicPr>
          <p:cNvPr id="10" name="Picture 14" descr="MK Logo (2)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261938"/>
            <a:ext cx="11557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" name="Group 30"/>
          <p:cNvGrpSpPr>
            <a:grpSpLocks/>
          </p:cNvGrpSpPr>
          <p:nvPr userDrawn="1"/>
        </p:nvGrpSpPr>
        <p:grpSpPr bwMode="auto">
          <a:xfrm>
            <a:off x="1774825" y="104775"/>
            <a:ext cx="6084888" cy="868363"/>
            <a:chOff x="1774113" y="104757"/>
            <a:chExt cx="6084936" cy="868541"/>
          </a:xfrm>
        </p:grpSpPr>
        <p:sp>
          <p:nvSpPr>
            <p:cNvPr id="12" name="TextBox 11"/>
            <p:cNvSpPr txBox="1"/>
            <p:nvPr userDrawn="1"/>
          </p:nvSpPr>
          <p:spPr>
            <a:xfrm>
              <a:off x="1774113" y="104757"/>
              <a:ext cx="6084936" cy="55415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GB" sz="3000" b="1" cap="small" dirty="0">
                  <a:solidFill>
                    <a:schemeClr val="bg1"/>
                  </a:solidFill>
                  <a:latin typeface="Corbel" pitchFamily="34" charset="0"/>
                </a:rPr>
                <a:t>Computer Organization and Design</a:t>
              </a:r>
              <a:endParaRPr lang="en-US" sz="3000" b="1" cap="small" dirty="0">
                <a:solidFill>
                  <a:schemeClr val="bg1"/>
                </a:solidFill>
                <a:latin typeface="Corbel" pitchFamily="34" charset="0"/>
              </a:endParaRPr>
            </a:p>
          </p:txBody>
        </p:sp>
        <p:sp>
          <p:nvSpPr>
            <p:cNvPr id="13" name="TextBox 16"/>
            <p:cNvSpPr txBox="1">
              <a:spLocks noChangeArrowheads="1"/>
            </p:cNvSpPr>
            <p:nvPr userDrawn="1"/>
          </p:nvSpPr>
          <p:spPr bwMode="auto">
            <a:xfrm>
              <a:off x="2844096" y="573166"/>
              <a:ext cx="3957669" cy="400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GB" altLang="en-US" sz="2000">
                  <a:solidFill>
                    <a:schemeClr val="bg1"/>
                  </a:solidFill>
                </a:rPr>
                <a:t>The Hardware/Software Interface</a:t>
              </a:r>
              <a:endParaRPr lang="en-US" altLang="en-US" sz="200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Group 29"/>
          <p:cNvGrpSpPr>
            <a:grpSpLocks/>
          </p:cNvGrpSpPr>
          <p:nvPr userDrawn="1"/>
        </p:nvGrpSpPr>
        <p:grpSpPr bwMode="auto">
          <a:xfrm>
            <a:off x="8004175" y="93663"/>
            <a:ext cx="935038" cy="935037"/>
            <a:chOff x="7956376" y="116632"/>
            <a:chExt cx="936104" cy="936104"/>
          </a:xfrm>
        </p:grpSpPr>
        <p:sp>
          <p:nvSpPr>
            <p:cNvPr id="15" name="32-Point Star 18"/>
            <p:cNvSpPr>
              <a:spLocks noChangeArrowheads="1"/>
            </p:cNvSpPr>
            <p:nvPr userDrawn="1"/>
          </p:nvSpPr>
          <p:spPr bwMode="auto">
            <a:xfrm>
              <a:off x="7956376" y="116632"/>
              <a:ext cx="936104" cy="936104"/>
            </a:xfrm>
            <a:prstGeom prst="star32">
              <a:avLst>
                <a:gd name="adj" fmla="val 37500"/>
              </a:avLst>
            </a:prstGeom>
            <a:solidFill>
              <a:srgbClr val="C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6" name="TextBox 19"/>
            <p:cNvSpPr txBox="1">
              <a:spLocks noChangeArrowheads="1"/>
            </p:cNvSpPr>
            <p:nvPr userDrawn="1"/>
          </p:nvSpPr>
          <p:spPr bwMode="auto">
            <a:xfrm>
              <a:off x="8112128" y="262849"/>
              <a:ext cx="642081" cy="7072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GB" altLang="en-US" sz="2000">
                  <a:solidFill>
                    <a:schemeClr val="bg1"/>
                  </a:solidFill>
                  <a:latin typeface="Arial Black" charset="0"/>
                </a:rPr>
                <a:t>5</a:t>
              </a:r>
              <a:r>
                <a:rPr lang="en-GB" altLang="en-US" sz="2000" baseline="30000">
                  <a:solidFill>
                    <a:schemeClr val="bg1"/>
                  </a:solidFill>
                  <a:latin typeface="Arial Black" charset="0"/>
                </a:rPr>
                <a:t>th</a:t>
              </a:r>
              <a:endParaRPr lang="en-GB" altLang="en-US" sz="2000">
                <a:solidFill>
                  <a:schemeClr val="bg1"/>
                </a:solidFill>
                <a:latin typeface="Arial Black" charset="0"/>
              </a:endParaRPr>
            </a:p>
            <a:p>
              <a:endParaRPr lang="en-US" altLang="en-US" sz="2000">
                <a:solidFill>
                  <a:schemeClr val="bg1"/>
                </a:solidFill>
                <a:latin typeface="Arial Black" charset="0"/>
              </a:endParaRPr>
            </a:p>
          </p:txBody>
        </p:sp>
        <p:sp>
          <p:nvSpPr>
            <p:cNvPr id="17" name="TextBox 20"/>
            <p:cNvSpPr txBox="1">
              <a:spLocks noChangeArrowheads="1"/>
            </p:cNvSpPr>
            <p:nvPr userDrawn="1"/>
          </p:nvSpPr>
          <p:spPr bwMode="auto">
            <a:xfrm>
              <a:off x="8064449" y="517139"/>
              <a:ext cx="732672" cy="308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GB" altLang="en-US" sz="1400">
                  <a:solidFill>
                    <a:schemeClr val="bg1"/>
                  </a:solidFill>
                </a:rPr>
                <a:t>Edition</a:t>
              </a:r>
              <a:endParaRPr lang="en-US" altLang="en-US" sz="1400">
                <a:solidFill>
                  <a:schemeClr val="bg1"/>
                </a:solidFill>
              </a:endParaRPr>
            </a:p>
          </p:txBody>
        </p:sp>
      </p:grpSp>
      <p:sp>
        <p:nvSpPr>
          <p:cNvPr id="29593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409825" y="1844675"/>
            <a:ext cx="5832475" cy="762000"/>
          </a:xfrm>
        </p:spPr>
        <p:txBody>
          <a:bodyPr anchor="t"/>
          <a:lstStyle>
            <a:lvl1pPr>
              <a:defRPr>
                <a:latin typeface="Arial Black" pitchFamily="34" charset="0"/>
              </a:defRPr>
            </a:lvl1pPr>
          </a:lstStyle>
          <a:p>
            <a:r>
              <a:rPr lang="en-AU"/>
              <a:t>Chapter …</a:t>
            </a:r>
          </a:p>
        </p:txBody>
      </p:sp>
      <p:sp>
        <p:nvSpPr>
          <p:cNvPr id="29594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409825" y="2924175"/>
            <a:ext cx="5832475" cy="579438"/>
          </a:xfrm>
        </p:spPr>
        <p:txBody>
          <a:bodyPr>
            <a:spAutoFit/>
          </a:bodyPr>
          <a:lstStyle>
            <a:lvl1pPr marL="0" indent="0">
              <a:buFont typeface="Wingdings" pitchFamily="2" charset="2"/>
              <a:buNone/>
              <a:defRPr>
                <a:latin typeface="Arial Black" pitchFamily="34" charset="0"/>
              </a:defRPr>
            </a:lvl1pPr>
          </a:lstStyle>
          <a:p>
            <a:r>
              <a:rPr lang="en-AU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246084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C25631A7-60E7-7244-A4EA-450241D92792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157014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8163" y="146050"/>
            <a:ext cx="2066925" cy="60912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4213" y="146050"/>
            <a:ext cx="6051550" cy="60912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FDF79DDB-D410-EA4F-9473-602D1DBFA8F1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4791854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146050"/>
            <a:ext cx="8259762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3" y="1125538"/>
            <a:ext cx="4059237" cy="5111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95850" y="1125538"/>
            <a:ext cx="4059238" cy="5111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DC6F03C8-1942-634D-B348-82E6841B4DEC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6069046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146050"/>
            <a:ext cx="8259762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4213" y="1125538"/>
            <a:ext cx="4059237" cy="5111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5850" y="1125538"/>
            <a:ext cx="4059238" cy="5111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180D1B24-8715-A740-AEB0-F063F9955747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8457894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146050"/>
            <a:ext cx="8259762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4213" y="1125538"/>
            <a:ext cx="8270875" cy="24796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3" y="3757613"/>
            <a:ext cx="8270875" cy="24796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7B62E9CE-F100-E14B-87FF-B98D12F12EE8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781232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A562C786-EE3F-FD40-B876-B6D46C614EF3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04377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81B4205B-3BB3-3B46-A5FF-0224824519BC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152996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3" y="1125538"/>
            <a:ext cx="4059237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5850" y="1125538"/>
            <a:ext cx="4059238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14A1F31F-8F9A-134B-84E6-DBABBAB1DE1D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674623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96ED4B8C-E97C-8E44-BC10-14DE6597711F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479831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127112B6-527E-1B48-9BE7-F273D41ACD67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727110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732493DD-6236-9D41-B0F1-FA2586741039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370810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8E96F957-9832-0B4F-82F9-59C7E64F31A0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006063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23F35528-A3CE-094C-B344-DF874D0D00F7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763466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468313" y="260350"/>
            <a:ext cx="36512" cy="3816350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146050"/>
            <a:ext cx="8259762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AU" altLang="en-US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4213" y="1125538"/>
            <a:ext cx="8270875" cy="511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/>
              <a:t>Click to edit Master text styles</a:t>
            </a:r>
          </a:p>
          <a:p>
            <a:pPr lvl="1"/>
            <a:r>
              <a:rPr lang="en-AU" altLang="en-US"/>
              <a:t>Second level</a:t>
            </a:r>
          </a:p>
          <a:p>
            <a:pPr lvl="2"/>
            <a:r>
              <a:rPr lang="en-AU" altLang="en-US"/>
              <a:t>Third level</a:t>
            </a:r>
          </a:p>
          <a:p>
            <a:pPr lvl="3"/>
            <a:r>
              <a:rPr lang="en-AU" altLang="en-US"/>
              <a:t>Fourth level</a:t>
            </a:r>
          </a:p>
          <a:p>
            <a:pPr lvl="4"/>
            <a:r>
              <a:rPr lang="en-AU" altLang="en-US"/>
              <a:t>Fifth level</a:t>
            </a:r>
          </a:p>
        </p:txBody>
      </p:sp>
      <p:sp>
        <p:nvSpPr>
          <p:cNvPr id="2949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692275" y="6381750"/>
            <a:ext cx="7272338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b="1" smtClean="0"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DA85E8C0-DB33-BB4B-8FEA-DAB5A7CA0CAC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  <p:sp>
        <p:nvSpPr>
          <p:cNvPr id="1030" name="Rectangle 7"/>
          <p:cNvSpPr>
            <a:spLocks noChangeArrowheads="1"/>
          </p:cNvSpPr>
          <p:nvPr/>
        </p:nvSpPr>
        <p:spPr bwMode="auto">
          <a:xfrm>
            <a:off x="250825" y="981075"/>
            <a:ext cx="8569325" cy="71438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pic>
        <p:nvPicPr>
          <p:cNvPr id="1031" name="Picture 7" descr="MK Logo.jpg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70625"/>
            <a:ext cx="1619250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  <p:sldLayoutId id="2147483742" r:id="rId12"/>
    <p:sldLayoutId id="2147483743" r:id="rId13"/>
    <p:sldLayoutId id="2147483744" r:id="rId14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9.w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6.bin"/><Relationship Id="rId5" Type="http://schemas.openxmlformats.org/officeDocument/2006/relationships/image" Target="../media/image9.wmf"/><Relationship Id="rId6" Type="http://schemas.openxmlformats.org/officeDocument/2006/relationships/oleObject" Target="../embeddings/oleObject7.bin"/><Relationship Id="rId7" Type="http://schemas.openxmlformats.org/officeDocument/2006/relationships/image" Target="../media/image10.w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oleObject" Target="../embeddings/oleObject8.bin"/><Relationship Id="rId5" Type="http://schemas.openxmlformats.org/officeDocument/2006/relationships/image" Target="../media/image11.w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4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6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8.w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22312" y="1582738"/>
            <a:ext cx="8026151" cy="2554545"/>
          </a:xfrm>
        </p:spPr>
        <p:txBody>
          <a:bodyPr/>
          <a:lstStyle/>
          <a:p>
            <a:pPr>
              <a:defRPr/>
            </a:pPr>
            <a:r>
              <a:rPr lang="en-US" smtClean="0"/>
              <a:t>Measuring Performance II</a:t>
            </a:r>
            <a:br>
              <a:rPr lang="en-US" smtClean="0"/>
            </a:br>
            <a:r>
              <a:rPr lang="en-US" smtClean="0"/>
              <a:t>and</a:t>
            </a:r>
            <a:br>
              <a:rPr lang="en-US" smtClean="0"/>
            </a:br>
            <a:r>
              <a:rPr lang="en-US" smtClean="0"/>
              <a:t>Logic Design</a:t>
            </a:r>
            <a:endParaRPr lang="en-US" dirty="0"/>
          </a:p>
        </p:txBody>
      </p:sp>
      <p:sp>
        <p:nvSpPr>
          <p:cNvPr id="18434" name="Text Placeholder 6"/>
          <p:cNvSpPr>
            <a:spLocks noGrp="1"/>
          </p:cNvSpPr>
          <p:nvPr>
            <p:ph type="body" idx="1"/>
          </p:nvPr>
        </p:nvSpPr>
        <p:spPr>
          <a:xfrm>
            <a:off x="689015" y="3645024"/>
            <a:ext cx="7772400" cy="1500187"/>
          </a:xfrm>
        </p:spPr>
        <p:txBody>
          <a:bodyPr/>
          <a:lstStyle/>
          <a:p>
            <a:r>
              <a:rPr lang="en-US" altLang="en-US" sz="3600" dirty="0"/>
              <a:t>Instructor: Robert </a:t>
            </a:r>
            <a:r>
              <a:rPr lang="en-US" altLang="en-US" sz="3600" dirty="0" smtClean="0"/>
              <a:t>Utterback</a:t>
            </a:r>
          </a:p>
          <a:p>
            <a:r>
              <a:rPr lang="en-US" altLang="en-US" sz="3600" dirty="0" smtClean="0"/>
              <a:t>Lecture 3</a:t>
            </a:r>
            <a:endParaRPr lang="en-US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1 — Computer Abstractions and Technology — </a:t>
            </a:r>
            <a:fld id="{9A180D04-AEAE-AB47-9EB8-2695E8DF63F0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AU" altLang="en-US" sz="1400"/>
          </a:p>
        </p:txBody>
      </p:sp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Pitfall: Amdahl’s Law</a:t>
            </a:r>
            <a:endParaRPr lang="en-AU" altLang="en-US"/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7991475" cy="1439862"/>
          </a:xfrm>
        </p:spPr>
        <p:txBody>
          <a:bodyPr/>
          <a:lstStyle/>
          <a:p>
            <a:pPr eaLnBrk="1" hangingPunct="1"/>
            <a:r>
              <a:rPr lang="en-US" altLang="en-US" sz="2800"/>
              <a:t>Improving an aspect of a computer and expecting a proportional improvement in overall performance</a:t>
            </a:r>
            <a:endParaRPr lang="en-US" altLang="en-US" sz="2800">
              <a:sym typeface="Wingdings" charset="2"/>
            </a:endParaRPr>
          </a:p>
        </p:txBody>
      </p:sp>
      <p:sp>
        <p:nvSpPr>
          <p:cNvPr id="106500" name="Text Box 4"/>
          <p:cNvSpPr txBox="1">
            <a:spLocks noChangeArrowheads="1"/>
          </p:cNvSpPr>
          <p:nvPr/>
        </p:nvSpPr>
        <p:spPr bwMode="auto">
          <a:xfrm rot="5400000">
            <a:off x="7496175" y="1279525"/>
            <a:ext cx="2928938" cy="36988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folHlink"/>
                </a:solidFill>
              </a:rPr>
              <a:t>§1.10 Fallacies and Pitfalls</a:t>
            </a:r>
          </a:p>
        </p:txBody>
      </p:sp>
      <p:graphicFrame>
        <p:nvGraphicFramePr>
          <p:cNvPr id="106503" name="Object 7"/>
          <p:cNvGraphicFramePr>
            <a:graphicFrameLocks noChangeAspect="1"/>
          </p:cNvGraphicFramePr>
          <p:nvPr/>
        </p:nvGraphicFramePr>
        <p:xfrm>
          <a:off x="1763713" y="2565400"/>
          <a:ext cx="5287962" cy="839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18" name="Equation" r:id="rId4" imgW="2641600" imgH="419100" progId="Equation.3">
                  <p:embed/>
                </p:oleObj>
              </mc:Choice>
              <mc:Fallback>
                <p:oleObj name="Equation" r:id="rId4" imgW="2641600" imgH="4191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2565400"/>
                        <a:ext cx="5287962" cy="839788"/>
                      </a:xfrm>
                      <a:prstGeom prst="rect">
                        <a:avLst/>
                      </a:prstGeom>
                      <a:solidFill>
                        <a:schemeClr val="folHlink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1 — Computer Abstractions and Technology — </a:t>
            </a:r>
            <a:fld id="{9A180D04-AEAE-AB47-9EB8-2695E8DF63F0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AU" altLang="en-US" sz="1400"/>
          </a:p>
        </p:txBody>
      </p:sp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Pitfall: Amdahl’s Law</a:t>
            </a:r>
            <a:endParaRPr lang="en-AU" altLang="en-US"/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7991475" cy="1439862"/>
          </a:xfrm>
        </p:spPr>
        <p:txBody>
          <a:bodyPr/>
          <a:lstStyle/>
          <a:p>
            <a:pPr eaLnBrk="1" hangingPunct="1"/>
            <a:r>
              <a:rPr lang="en-US" altLang="en-US" sz="2800"/>
              <a:t>Improving an aspect of a computer and expecting a proportional improvement in overall performance</a:t>
            </a:r>
            <a:endParaRPr lang="en-US" altLang="en-US" sz="2800">
              <a:sym typeface="Wingdings" charset="2"/>
            </a:endParaRPr>
          </a:p>
        </p:txBody>
      </p:sp>
      <p:sp>
        <p:nvSpPr>
          <p:cNvPr id="106500" name="Text Box 4"/>
          <p:cNvSpPr txBox="1">
            <a:spLocks noChangeArrowheads="1"/>
          </p:cNvSpPr>
          <p:nvPr/>
        </p:nvSpPr>
        <p:spPr bwMode="auto">
          <a:xfrm rot="5400000">
            <a:off x="7496175" y="1279525"/>
            <a:ext cx="2928938" cy="36988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folHlink"/>
                </a:solidFill>
              </a:rPr>
              <a:t>§1.10 Fallacies and Pitfalls</a:t>
            </a:r>
          </a:p>
        </p:txBody>
      </p:sp>
      <p:graphicFrame>
        <p:nvGraphicFramePr>
          <p:cNvPr id="106503" name="Object 7"/>
          <p:cNvGraphicFramePr>
            <a:graphicFrameLocks noChangeAspect="1"/>
          </p:cNvGraphicFramePr>
          <p:nvPr/>
        </p:nvGraphicFramePr>
        <p:xfrm>
          <a:off x="1763713" y="2565400"/>
          <a:ext cx="5287962" cy="839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07" name="Equation" r:id="rId4" imgW="2641600" imgH="419100" progId="Equation.3">
                  <p:embed/>
                </p:oleObj>
              </mc:Choice>
              <mc:Fallback>
                <p:oleObj name="Equation" r:id="rId4" imgW="26416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2565400"/>
                        <a:ext cx="5287962" cy="839788"/>
                      </a:xfrm>
                      <a:prstGeom prst="rect">
                        <a:avLst/>
                      </a:prstGeom>
                      <a:solidFill>
                        <a:schemeClr val="folHlink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6504" name="Rectangle 8"/>
          <p:cNvSpPr>
            <a:spLocks noChangeArrowheads="1"/>
          </p:cNvSpPr>
          <p:nvPr/>
        </p:nvSpPr>
        <p:spPr bwMode="auto">
          <a:xfrm>
            <a:off x="684213" y="3500438"/>
            <a:ext cx="7991475" cy="136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800" dirty="0">
                <a:sym typeface="Wingdings" charset="2"/>
              </a:rPr>
              <a:t>Example: </a:t>
            </a:r>
            <a:r>
              <a:rPr lang="en-US" altLang="en-US" sz="2800" dirty="0" smtClean="0">
                <a:sym typeface="Wingdings" charset="2"/>
              </a:rPr>
              <a:t>A program runs for 100 s. 80 s are due to multiplication instructions.</a:t>
            </a:r>
          </a:p>
          <a:p>
            <a:pPr lvl="1" eaLnBrk="1" hangingPunct="1"/>
            <a:r>
              <a:rPr lang="en-US" altLang="en-US" sz="2000" dirty="0" smtClean="0"/>
              <a:t>How much do we need to improve the multiply to achieve 2x performance?</a:t>
            </a:r>
            <a:endParaRPr lang="en-US" altLang="en-US" sz="2000" dirty="0"/>
          </a:p>
        </p:txBody>
      </p:sp>
      <p:graphicFrame>
        <p:nvGraphicFramePr>
          <p:cNvPr id="1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6068452"/>
              </p:ext>
            </p:extLst>
          </p:nvPr>
        </p:nvGraphicFramePr>
        <p:xfrm>
          <a:off x="2969617" y="5232301"/>
          <a:ext cx="3330575" cy="788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08" name="Equation" r:id="rId6" imgW="1663560" imgH="393480" progId="Equation.3">
                  <p:embed/>
                </p:oleObj>
              </mc:Choice>
              <mc:Fallback>
                <p:oleObj name="Equation" r:id="rId6" imgW="166356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9617" y="5232301"/>
                        <a:ext cx="3330575" cy="788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78225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Amdahl’s Law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 altLang="en-US" smtClean="0"/>
              <a:t>Chapter 1 — Computer Abstractions and Technology — </a:t>
            </a:r>
            <a:fld id="{A562C786-EE3F-FD40-B876-B6D46C614EF3}" type="slidenum">
              <a:rPr lang="en-AU" altLang="en-US" smtClean="0"/>
              <a:pPr>
                <a:defRPr/>
              </a:pPr>
              <a:t>12</a:t>
            </a:fld>
            <a:endParaRPr lang="en-AU" altLang="en-US"/>
          </a:p>
        </p:txBody>
      </p:sp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403079"/>
              </p:ext>
            </p:extLst>
          </p:nvPr>
        </p:nvGraphicFramePr>
        <p:xfrm>
          <a:off x="1692275" y="4581128"/>
          <a:ext cx="2439987" cy="788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700" name="Equation" r:id="rId4" imgW="1218960" imgH="393480" progId="Equation.3">
                  <p:embed/>
                </p:oleObj>
              </mc:Choice>
              <mc:Fallback>
                <p:oleObj name="Equation" r:id="rId4" imgW="121896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4581128"/>
                        <a:ext cx="2439987" cy="788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468313" y="1196975"/>
            <a:ext cx="7991475" cy="136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</a:pPr>
            <a:r>
              <a:rPr lang="en-US" altLang="en-US" sz="2800" dirty="0">
                <a:sym typeface="Wingdings" charset="2"/>
              </a:rPr>
              <a:t>Example: A program runs for 100 seconds.  Of the 100 seconds, 80 seconds are due to multiplies.  </a:t>
            </a: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</a:pPr>
            <a:r>
              <a:rPr lang="en-US" altLang="en-US" sz="2400" dirty="0">
                <a:sym typeface="Wingdings" charset="2"/>
              </a:rPr>
              <a:t>2x improvement: n = 2.66</a:t>
            </a: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</a:pPr>
            <a:r>
              <a:rPr lang="en-US" altLang="en-US" sz="2400" dirty="0">
                <a:sym typeface="Wingdings" charset="2"/>
              </a:rPr>
              <a:t>3x improvement: n = 6</a:t>
            </a: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</a:pPr>
            <a:r>
              <a:rPr lang="en-US" altLang="en-US" sz="2400" dirty="0">
                <a:sym typeface="Wingdings" charset="2"/>
              </a:rPr>
              <a:t>4x improvement: n = 16</a:t>
            </a: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</a:pPr>
            <a:r>
              <a:rPr lang="en-US" altLang="en-US" sz="2400" dirty="0">
                <a:sym typeface="Wingdings" charset="2"/>
              </a:rPr>
              <a:t>5x improvement: n = ?</a:t>
            </a:r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684213" y="5661025"/>
            <a:ext cx="799147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</a:pPr>
            <a:r>
              <a:rPr lang="en-US" altLang="en-US" sz="2800">
                <a:sym typeface="Wingdings" charset="2"/>
              </a:rPr>
              <a:t>Corollary: make the common case fast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4716016" y="4653136"/>
            <a:ext cx="3455988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</a:pPr>
            <a:r>
              <a:rPr lang="en-US" altLang="en-US" sz="2400"/>
              <a:t>Can’t be done!</a:t>
            </a:r>
            <a:endParaRPr lang="en-US" altLang="en-US" sz="2400">
              <a:ea typeface="Tahoma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316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1 — Computer Abstractions and Technology — </a:t>
            </a:r>
            <a:fld id="{E8F178C5-A0E4-204F-B1F4-6AA5FCAF02A9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AU" altLang="en-US" sz="1400"/>
          </a:p>
        </p:txBody>
      </p:sp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Concluding Remarks</a:t>
            </a:r>
            <a:endParaRPr lang="en-AU" altLang="en-US"/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Cost/performance is improving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Due to underlying technology development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Hierarchical layers of abstraction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In both hardware and software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Instruction set architecture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The hardware/software interface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Execution time: the best performance measure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Power is a limiting factor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Use parallelism to improve performance</a:t>
            </a:r>
          </a:p>
        </p:txBody>
      </p:sp>
      <p:sp>
        <p:nvSpPr>
          <p:cNvPr id="112644" name="Text Box 4"/>
          <p:cNvSpPr txBox="1">
            <a:spLocks noChangeArrowheads="1"/>
          </p:cNvSpPr>
          <p:nvPr/>
        </p:nvSpPr>
        <p:spPr bwMode="auto">
          <a:xfrm rot="5400000">
            <a:off x="7554119" y="1223169"/>
            <a:ext cx="281305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folHlink"/>
                </a:solidFill>
              </a:rPr>
              <a:t>§1.9 Concluding Remarks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What I want you to do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Finish </a:t>
            </a:r>
            <a:r>
              <a:rPr lang="en-US" altLang="en-US" dirty="0"/>
              <a:t>Chapter 1</a:t>
            </a:r>
          </a:p>
          <a:p>
            <a:r>
              <a:rPr lang="en-US" altLang="en-US" dirty="0" smtClean="0"/>
              <a:t>Read </a:t>
            </a:r>
            <a:r>
              <a:rPr lang="en-US" altLang="en-US"/>
              <a:t>Appendix </a:t>
            </a:r>
            <a:r>
              <a:rPr lang="en-US" altLang="en-US" smtClean="0"/>
              <a:t>B.1-B.3</a:t>
            </a:r>
            <a:endParaRPr lang="en-US" altLang="en-US" dirty="0"/>
          </a:p>
          <a:p>
            <a:r>
              <a:rPr lang="en-US" altLang="en-US" dirty="0" smtClean="0"/>
              <a:t>Work on homework 1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42624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1 — Computer Abstractions and Technology — </a:t>
            </a:r>
            <a:fld id="{776BE75B-201A-4949-AF89-AC503666926D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AU" altLang="en-US" sz="1400"/>
          </a:p>
        </p:txBody>
      </p:sp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Performance Summary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3284538"/>
            <a:ext cx="8270875" cy="2952750"/>
          </a:xfrm>
        </p:spPr>
        <p:txBody>
          <a:bodyPr/>
          <a:lstStyle/>
          <a:p>
            <a:pPr eaLnBrk="1" hangingPunct="1"/>
            <a:r>
              <a:rPr lang="en-AU" altLang="en-US"/>
              <a:t>Performance depends on</a:t>
            </a:r>
          </a:p>
          <a:p>
            <a:pPr lvl="1" eaLnBrk="1" hangingPunct="1"/>
            <a:r>
              <a:rPr lang="en-AU" altLang="en-US" dirty="0"/>
              <a:t>Algorithm: affects IC, possibly CPI</a:t>
            </a:r>
          </a:p>
          <a:p>
            <a:pPr lvl="1" eaLnBrk="1" hangingPunct="1"/>
            <a:r>
              <a:rPr lang="en-AU" altLang="en-US" dirty="0"/>
              <a:t>Programming language: affects IC, CPI</a:t>
            </a:r>
          </a:p>
          <a:p>
            <a:pPr lvl="1" eaLnBrk="1" hangingPunct="1"/>
            <a:r>
              <a:rPr lang="en-AU" altLang="en-US" dirty="0"/>
              <a:t>Compiler: affects IC, CPI</a:t>
            </a:r>
          </a:p>
          <a:p>
            <a:pPr lvl="1" eaLnBrk="1" hangingPunct="1"/>
            <a:r>
              <a:rPr lang="en-AU" altLang="en-US" dirty="0"/>
              <a:t>Instruction set architecture: affects IC, CPI, T</a:t>
            </a:r>
            <a:r>
              <a:rPr lang="en-AU" altLang="en-US" baseline="-25000" dirty="0"/>
              <a:t>c</a:t>
            </a:r>
          </a:p>
        </p:txBody>
      </p:sp>
      <p:sp>
        <p:nvSpPr>
          <p:cNvPr id="88068" name="Text Box 4"/>
          <p:cNvSpPr txBox="1">
            <a:spLocks noChangeArrowheads="1"/>
          </p:cNvSpPr>
          <p:nvPr/>
        </p:nvSpPr>
        <p:spPr bwMode="auto">
          <a:xfrm>
            <a:off x="684213" y="1258888"/>
            <a:ext cx="2825750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folHlink"/>
                </a:solidFill>
                <a:latin typeface="Arial Black" charset="0"/>
              </a:rPr>
              <a:t>The BIG Picture</a:t>
            </a:r>
          </a:p>
        </p:txBody>
      </p:sp>
      <p:graphicFrame>
        <p:nvGraphicFramePr>
          <p:cNvPr id="88069" name="Object 5"/>
          <p:cNvGraphicFramePr>
            <a:graphicFrameLocks noChangeAspect="1"/>
          </p:cNvGraphicFramePr>
          <p:nvPr/>
        </p:nvGraphicFramePr>
        <p:xfrm>
          <a:off x="827088" y="2060575"/>
          <a:ext cx="7848600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54" name="Equation" r:id="rId4" imgW="3568700" imgH="419100" progId="Equation.3">
                  <p:embed/>
                </p:oleObj>
              </mc:Choice>
              <mc:Fallback>
                <p:oleObj name="Equation" r:id="rId4" imgW="3568700" imgH="4191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2060575"/>
                        <a:ext cx="7848600" cy="920750"/>
                      </a:xfrm>
                      <a:prstGeom prst="rect">
                        <a:avLst/>
                      </a:prstGeom>
                      <a:solidFill>
                        <a:schemeClr val="folHlink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4579461"/>
              </p:ext>
            </p:extLst>
          </p:nvPr>
        </p:nvGraphicFramePr>
        <p:xfrm>
          <a:off x="693737" y="1772816"/>
          <a:ext cx="8270876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7719"/>
                <a:gridCol w="2067719"/>
                <a:gridCol w="2067719"/>
                <a:gridCol w="2067719"/>
              </a:tblGrid>
              <a:tr h="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Clock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 GHz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2.5 GHz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4.0 GHz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CPI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1.5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1.0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2.2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 altLang="en-US" smtClean="0"/>
              <a:t>Chapter 1 — Computer Abstractions and Technology — </a:t>
            </a:r>
            <a:fld id="{A562C786-EE3F-FD40-B876-B6D46C614EF3}" type="slidenum">
              <a:rPr lang="en-AU" altLang="en-US" smtClean="0"/>
              <a:pPr>
                <a:defRPr/>
              </a:pPr>
              <a:t>3</a:t>
            </a:fld>
            <a:endParaRPr lang="en-AU" altLang="en-US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539552" y="1124744"/>
            <a:ext cx="8270875" cy="5112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AU" altLang="en-US" kern="0" dirty="0" smtClean="0"/>
              <a:t>Three processors, same ISA:</a:t>
            </a:r>
          </a:p>
          <a:p>
            <a:pPr eaLnBrk="1" hangingPunct="1"/>
            <a:endParaRPr lang="en-AU" altLang="en-US" kern="0" baseline="-25000" dirty="0"/>
          </a:p>
          <a:p>
            <a:pPr eaLnBrk="1" hangingPunct="1"/>
            <a:endParaRPr lang="en-AU" altLang="en-US" kern="0" baseline="-25000" dirty="0" smtClean="0"/>
          </a:p>
          <a:p>
            <a:pPr eaLnBrk="1" hangingPunct="1"/>
            <a:endParaRPr lang="en-AU" altLang="en-US" kern="0" baseline="-25000" dirty="0"/>
          </a:p>
          <a:p>
            <a:pPr eaLnBrk="1" hangingPunct="1"/>
            <a:r>
              <a:rPr lang="en-AU" altLang="en-US" kern="0" dirty="0"/>
              <a:t>Each executes a program in 10s.</a:t>
            </a:r>
          </a:p>
          <a:p>
            <a:pPr lvl="1" eaLnBrk="1" hangingPunct="1"/>
            <a:r>
              <a:rPr lang="en-AU" altLang="en-US" sz="3200" kern="0" dirty="0"/>
              <a:t>How many cycles</a:t>
            </a:r>
            <a:r>
              <a:rPr lang="en-AU" altLang="en-US" sz="3200" kern="0" dirty="0" smtClean="0"/>
              <a:t>?</a:t>
            </a:r>
          </a:p>
          <a:p>
            <a:pPr lvl="1" eaLnBrk="1" hangingPunct="1"/>
            <a:endParaRPr lang="en-AU" altLang="en-US" sz="3200" kern="0" dirty="0"/>
          </a:p>
          <a:p>
            <a:pPr lvl="1" eaLnBrk="1" hangingPunct="1"/>
            <a:r>
              <a:rPr lang="en-AU" altLang="en-US" sz="3200" kern="0" dirty="0"/>
              <a:t>How many instructions?</a:t>
            </a:r>
          </a:p>
        </p:txBody>
      </p:sp>
    </p:spTree>
    <p:extLst>
      <p:ext uri="{BB962C8B-B14F-4D97-AF65-F5344CB8AC3E}">
        <p14:creationId xmlns:p14="http://schemas.microsoft.com/office/powerpoint/2010/main" val="2053293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1 — Computer Abstractions and Technology — </a:t>
            </a:r>
            <a:fld id="{33D8FB13-599C-EA4C-AA27-74ED2782BF20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AU" altLang="en-US" sz="1400"/>
          </a:p>
        </p:txBody>
      </p:sp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SPEC CPU Benchmark</a:t>
            </a:r>
            <a:endParaRPr lang="en-AU" altLang="en-US"/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388778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800"/>
              <a:t>Programs used to measure performance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/>
              <a:t>Supposedly typical of actual workload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/>
              <a:t>Standard Performance Evaluation Corp (SPEC)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/>
              <a:t>Develops benchmarks for CPU, I/O, Web, …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en-US" sz="2800"/>
              <a:t>SPEC CPU2006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/>
              <a:t>Elapsed time to execute a selection of programs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2000"/>
              <a:t>Negligible I/O, so focuses on CPU performance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/>
              <a:t>Normalize relative to reference machine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/>
              <a:t>Summarize as geometric mean of performance ratios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2000"/>
              <a:t>CINT2006 (integer) and CFP2006 (floating-point)</a:t>
            </a:r>
          </a:p>
        </p:txBody>
      </p:sp>
      <p:graphicFrame>
        <p:nvGraphicFramePr>
          <p:cNvPr id="98308" name="Object 5"/>
          <p:cNvGraphicFramePr>
            <a:graphicFrameLocks noChangeAspect="1"/>
          </p:cNvGraphicFramePr>
          <p:nvPr/>
        </p:nvGraphicFramePr>
        <p:xfrm>
          <a:off x="2555875" y="5157788"/>
          <a:ext cx="3771900" cy="1062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93" name="Equation" r:id="rId4" imgW="1714500" imgH="482600" progId="Equation.3">
                  <p:embed/>
                </p:oleObj>
              </mc:Choice>
              <mc:Fallback>
                <p:oleObj name="Equation" r:id="rId4" imgW="1714500" imgH="482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5157788"/>
                        <a:ext cx="3771900" cy="1062037"/>
                      </a:xfrm>
                      <a:prstGeom prst="rect">
                        <a:avLst/>
                      </a:prstGeom>
                      <a:solidFill>
                        <a:schemeClr val="folHlink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1 — Computer Abstractions and Technology — </a:t>
            </a:r>
            <a:fld id="{C09E012E-80A1-E746-95E6-94AD56663B67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AU" altLang="en-US" sz="1400"/>
          </a:p>
        </p:txBody>
      </p:sp>
      <p:sp>
        <p:nvSpPr>
          <p:cNvPr id="100354" name="Rectangle 4"/>
          <p:cNvSpPr>
            <a:spLocks noGrp="1" noChangeArrowheads="1"/>
          </p:cNvSpPr>
          <p:nvPr>
            <p:ph type="title"/>
          </p:nvPr>
        </p:nvSpPr>
        <p:spPr>
          <a:xfrm>
            <a:off x="684213" y="206375"/>
            <a:ext cx="8259762" cy="701675"/>
          </a:xfrm>
        </p:spPr>
        <p:txBody>
          <a:bodyPr/>
          <a:lstStyle/>
          <a:p>
            <a:pPr eaLnBrk="1" hangingPunct="1"/>
            <a:r>
              <a:rPr lang="en-AU" altLang="en-US" sz="4000"/>
              <a:t>CINT2006 for Intel Core i7 920</a:t>
            </a:r>
          </a:p>
        </p:txBody>
      </p:sp>
      <p:pic>
        <p:nvPicPr>
          <p:cNvPr id="10035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1196975"/>
            <a:ext cx="8305800" cy="398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1 — Computer Abstractions and Technology — </a:t>
            </a:r>
            <a:fld id="{67ACA613-011B-6443-ACC1-EF8A4291F887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AU" altLang="en-US" sz="1400"/>
          </a:p>
        </p:txBody>
      </p:sp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SPEC Power Benchmark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2447925"/>
          </a:xfrm>
        </p:spPr>
        <p:txBody>
          <a:bodyPr/>
          <a:lstStyle/>
          <a:p>
            <a:pPr eaLnBrk="1" hangingPunct="1"/>
            <a:r>
              <a:rPr lang="en-AU" altLang="en-US"/>
              <a:t>Power consumption of server at different workload levels</a:t>
            </a:r>
          </a:p>
          <a:p>
            <a:pPr lvl="1" eaLnBrk="1" hangingPunct="1"/>
            <a:r>
              <a:rPr lang="en-AU" altLang="en-US"/>
              <a:t>Performance: ssj_ops/sec</a:t>
            </a:r>
          </a:p>
          <a:p>
            <a:pPr lvl="1" eaLnBrk="1" hangingPunct="1"/>
            <a:r>
              <a:rPr lang="en-AU" altLang="en-US"/>
              <a:t>Power: Watts (Joules/sec)</a:t>
            </a:r>
          </a:p>
        </p:txBody>
      </p:sp>
      <p:graphicFrame>
        <p:nvGraphicFramePr>
          <p:cNvPr id="102404" name="Object 4"/>
          <p:cNvGraphicFramePr>
            <a:graphicFrameLocks noChangeAspect="1"/>
          </p:cNvGraphicFramePr>
          <p:nvPr/>
        </p:nvGraphicFramePr>
        <p:xfrm>
          <a:off x="1116013" y="3500438"/>
          <a:ext cx="7288212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89" name="Equation" r:id="rId4" imgW="3644900" imgH="457200" progId="Equation.3">
                  <p:embed/>
                </p:oleObj>
              </mc:Choice>
              <mc:Fallback>
                <p:oleObj name="Equation" r:id="rId4" imgW="364490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3500438"/>
                        <a:ext cx="7288212" cy="914400"/>
                      </a:xfrm>
                      <a:prstGeom prst="rect">
                        <a:avLst/>
                      </a:prstGeom>
                      <a:solidFill>
                        <a:schemeClr val="folHlink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1 — Computer Abstractions and Technology — </a:t>
            </a:r>
            <a:fld id="{71841AE6-07CF-D54B-8C34-D43E371F22B5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AU" altLang="en-US" sz="1400"/>
          </a:p>
        </p:txBody>
      </p:sp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261938"/>
            <a:ext cx="8259762" cy="646112"/>
          </a:xfrm>
        </p:spPr>
        <p:txBody>
          <a:bodyPr/>
          <a:lstStyle/>
          <a:p>
            <a:pPr eaLnBrk="1" hangingPunct="1"/>
            <a:r>
              <a:rPr lang="en-AU" altLang="en-US" sz="3600"/>
              <a:t>SPECpower_ssj2008 for Xeon X5650</a:t>
            </a:r>
          </a:p>
        </p:txBody>
      </p:sp>
      <p:pic>
        <p:nvPicPr>
          <p:cNvPr id="104451" name="Picture 1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50" y="1238250"/>
            <a:ext cx="7581900" cy="438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1 — Computer Abstractions and Technology — </a:t>
            </a:r>
            <a:fld id="{BEB525FC-8080-404D-9AFF-5AA59E408C6F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AU" altLang="en-US" sz="1400"/>
          </a:p>
        </p:txBody>
      </p:sp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Fallacy: Low Power at Idle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Look back at i7 power benchmark</a:t>
            </a:r>
          </a:p>
          <a:p>
            <a:pPr lvl="1" eaLnBrk="1" hangingPunct="1"/>
            <a:r>
              <a:rPr lang="en-AU" altLang="en-US"/>
              <a:t>At 100% load: 258W</a:t>
            </a:r>
          </a:p>
          <a:p>
            <a:pPr lvl="1" eaLnBrk="1" hangingPunct="1"/>
            <a:r>
              <a:rPr lang="en-AU" altLang="en-US"/>
              <a:t>At 50% load: 170W (66%)</a:t>
            </a:r>
          </a:p>
          <a:p>
            <a:pPr lvl="1" eaLnBrk="1" hangingPunct="1"/>
            <a:r>
              <a:rPr lang="en-AU" altLang="en-US"/>
              <a:t>At 10% load: 121W (47%)</a:t>
            </a:r>
          </a:p>
          <a:p>
            <a:pPr eaLnBrk="1" hangingPunct="1"/>
            <a:r>
              <a:rPr lang="en-AU" altLang="en-US"/>
              <a:t>Google data center</a:t>
            </a:r>
          </a:p>
          <a:p>
            <a:pPr lvl="1" eaLnBrk="1" hangingPunct="1"/>
            <a:r>
              <a:rPr lang="en-AU" altLang="en-US"/>
              <a:t>Mostly operates at 10% </a:t>
            </a:r>
            <a:r>
              <a:rPr lang="en-AU" altLang="en-US">
                <a:ea typeface="Arial" charset="0"/>
                <a:cs typeface="Arial" charset="0"/>
              </a:rPr>
              <a:t>– 50% load</a:t>
            </a:r>
          </a:p>
          <a:p>
            <a:pPr lvl="1" eaLnBrk="1" hangingPunct="1"/>
            <a:r>
              <a:rPr lang="en-AU" altLang="en-US">
                <a:ea typeface="Arial" charset="0"/>
                <a:cs typeface="Arial" charset="0"/>
              </a:rPr>
              <a:t>At 100% load less than 1% of the time</a:t>
            </a:r>
          </a:p>
          <a:p>
            <a:pPr eaLnBrk="1" hangingPunct="1"/>
            <a:r>
              <a:rPr lang="en-AU" altLang="en-US">
                <a:ea typeface="Arial" charset="0"/>
                <a:cs typeface="Arial" charset="0"/>
              </a:rPr>
              <a:t>Consider designing processors to make power proportional to load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1 — Computer Abstractions and Technology — </a:t>
            </a:r>
            <a:fld id="{B4E46B5F-8385-1C44-A340-A60C3A635DF8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AU" altLang="en-US" sz="1400"/>
          </a:p>
        </p:txBody>
      </p:sp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266700"/>
            <a:ext cx="8259762" cy="641350"/>
          </a:xfrm>
        </p:spPr>
        <p:txBody>
          <a:bodyPr/>
          <a:lstStyle/>
          <a:p>
            <a:pPr eaLnBrk="1" hangingPunct="1"/>
            <a:r>
              <a:rPr lang="en-US" altLang="en-US" sz="3600"/>
              <a:t>Pitfall: MIPS as a Performance Metric</a:t>
            </a:r>
            <a:endParaRPr lang="en-AU" altLang="en-US" sz="3600"/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2087562"/>
          </a:xfrm>
        </p:spPr>
        <p:txBody>
          <a:bodyPr/>
          <a:lstStyle/>
          <a:p>
            <a:pPr eaLnBrk="1" hangingPunct="1"/>
            <a:r>
              <a:rPr lang="en-US" altLang="en-US"/>
              <a:t>MIPS: Millions of Instructions Per Second</a:t>
            </a:r>
          </a:p>
          <a:p>
            <a:pPr lvl="1" eaLnBrk="1" hangingPunct="1"/>
            <a:r>
              <a:rPr lang="en-US" altLang="en-US"/>
              <a:t>Doesn’t account for</a:t>
            </a:r>
          </a:p>
          <a:p>
            <a:pPr lvl="2" eaLnBrk="1" hangingPunct="1"/>
            <a:r>
              <a:rPr lang="en-US" altLang="en-US"/>
              <a:t>Differences in ISAs between computers</a:t>
            </a:r>
          </a:p>
          <a:p>
            <a:pPr lvl="2" eaLnBrk="1" hangingPunct="1"/>
            <a:r>
              <a:rPr lang="en-US" altLang="en-US"/>
              <a:t>Differences in complexity between instructions</a:t>
            </a:r>
          </a:p>
        </p:txBody>
      </p:sp>
      <p:graphicFrame>
        <p:nvGraphicFramePr>
          <p:cNvPr id="110596" name="Object 4"/>
          <p:cNvGraphicFramePr>
            <a:graphicFrameLocks noChangeAspect="1"/>
          </p:cNvGraphicFramePr>
          <p:nvPr/>
        </p:nvGraphicFramePr>
        <p:xfrm>
          <a:off x="1331913" y="3360738"/>
          <a:ext cx="6556375" cy="2084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82" name="Equation" r:id="rId4" imgW="3276600" imgH="1041400" progId="Equation.3">
                  <p:embed/>
                </p:oleObj>
              </mc:Choice>
              <mc:Fallback>
                <p:oleObj name="Equation" r:id="rId4" imgW="3276600" imgH="1041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3360738"/>
                        <a:ext cx="6556375" cy="2084387"/>
                      </a:xfrm>
                      <a:prstGeom prst="rect">
                        <a:avLst/>
                      </a:prstGeom>
                      <a:solidFill>
                        <a:schemeClr val="folHlink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0597" name="Rectangle 5"/>
          <p:cNvSpPr>
            <a:spLocks noChangeArrowheads="1"/>
          </p:cNvSpPr>
          <p:nvPr/>
        </p:nvSpPr>
        <p:spPr bwMode="auto">
          <a:xfrm>
            <a:off x="684213" y="5589588"/>
            <a:ext cx="8270875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 eaLnBrk="1" hangingPunct="1"/>
            <a:r>
              <a:rPr lang="en-US" altLang="en-US"/>
              <a:t>CPI varies between programs on a given CPU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Blends">
  <a:themeElements>
    <a:clrScheme name="2_Blends 7">
      <a:dk1>
        <a:srgbClr val="000000"/>
      </a:dk1>
      <a:lt1>
        <a:srgbClr val="FFFFFF"/>
      </a:lt1>
      <a:dk2>
        <a:srgbClr val="0039A6"/>
      </a:dk2>
      <a:lt2>
        <a:srgbClr val="808080"/>
      </a:lt2>
      <a:accent1>
        <a:srgbClr val="9FCAD3"/>
      </a:accent1>
      <a:accent2>
        <a:srgbClr val="C0C0C0"/>
      </a:accent2>
      <a:accent3>
        <a:srgbClr val="FFFFFF"/>
      </a:accent3>
      <a:accent4>
        <a:srgbClr val="000000"/>
      </a:accent4>
      <a:accent5>
        <a:srgbClr val="CDE1E6"/>
      </a:accent5>
      <a:accent6>
        <a:srgbClr val="AEAEAE"/>
      </a:accent6>
      <a:hlink>
        <a:srgbClr val="91AFBF"/>
      </a:hlink>
      <a:folHlink>
        <a:srgbClr val="ECEAAC"/>
      </a:folHlink>
    </a:clrScheme>
    <a:fontScheme name="2_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2_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ends 7">
        <a:dk1>
          <a:srgbClr val="000000"/>
        </a:dk1>
        <a:lt1>
          <a:srgbClr val="FFFFFF"/>
        </a:lt1>
        <a:dk2>
          <a:srgbClr val="0039A6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11263</TotalTime>
  <Words>958</Words>
  <Application>Microsoft Macintosh PowerPoint</Application>
  <PresentationFormat>On-screen Show (4:3)</PresentationFormat>
  <Paragraphs>168</Paragraphs>
  <Slides>14</Slides>
  <Notes>12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 Black</vt:lpstr>
      <vt:lpstr>Corbel</vt:lpstr>
      <vt:lpstr>Tahoma</vt:lpstr>
      <vt:lpstr>Arial</vt:lpstr>
      <vt:lpstr>Times New Roman</vt:lpstr>
      <vt:lpstr>Wingdings</vt:lpstr>
      <vt:lpstr>2_Blends</vt:lpstr>
      <vt:lpstr>Equation</vt:lpstr>
      <vt:lpstr>Measuring Performance II and Logic Design</vt:lpstr>
      <vt:lpstr>Performance Summary</vt:lpstr>
      <vt:lpstr>Review</vt:lpstr>
      <vt:lpstr>SPEC CPU Benchmark</vt:lpstr>
      <vt:lpstr>CINT2006 for Intel Core i7 920</vt:lpstr>
      <vt:lpstr>SPEC Power Benchmark</vt:lpstr>
      <vt:lpstr>SPECpower_ssj2008 for Xeon X5650</vt:lpstr>
      <vt:lpstr>Fallacy: Low Power at Idle</vt:lpstr>
      <vt:lpstr>Pitfall: MIPS as a Performance Metric</vt:lpstr>
      <vt:lpstr>Pitfall: Amdahl’s Law</vt:lpstr>
      <vt:lpstr>Pitfall: Amdahl’s Law</vt:lpstr>
      <vt:lpstr>Amdahl’s Law</vt:lpstr>
      <vt:lpstr>Concluding Remarks</vt:lpstr>
      <vt:lpstr>What I want you to do</vt:lpstr>
    </vt:vector>
  </TitlesOfParts>
  <Company>Ashenden Designs Pty Ltd</Company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Rosetta Demostrator Project MASC, Adelaide University and Ashenden Designs</dc:title>
  <dc:creator>Peter J. Ashenden</dc:creator>
  <cp:lastModifiedBy>Utterback, Robert</cp:lastModifiedBy>
  <cp:revision>263</cp:revision>
  <dcterms:created xsi:type="dcterms:W3CDTF">2001-07-25T06:45:25Z</dcterms:created>
  <dcterms:modified xsi:type="dcterms:W3CDTF">2017-08-26T19:10:08Z</dcterms:modified>
</cp:coreProperties>
</file>