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1" r:id="rId1"/>
  </p:sldMasterIdLst>
  <p:notesMasterIdLst>
    <p:notesMasterId r:id="rId19"/>
  </p:notesMasterIdLst>
  <p:handoutMasterIdLst>
    <p:handoutMasterId r:id="rId20"/>
  </p:handoutMasterIdLst>
  <p:sldIdLst>
    <p:sldId id="489" r:id="rId2"/>
    <p:sldId id="534" r:id="rId3"/>
    <p:sldId id="538" r:id="rId4"/>
    <p:sldId id="330" r:id="rId5"/>
    <p:sldId id="539" r:id="rId6"/>
    <p:sldId id="540" r:id="rId7"/>
    <p:sldId id="541" r:id="rId8"/>
    <p:sldId id="584" r:id="rId9"/>
    <p:sldId id="542" r:id="rId10"/>
    <p:sldId id="543" r:id="rId11"/>
    <p:sldId id="544" r:id="rId12"/>
    <p:sldId id="623" r:id="rId13"/>
    <p:sldId id="547" r:id="rId14"/>
    <p:sldId id="548" r:id="rId15"/>
    <p:sldId id="549" r:id="rId16"/>
    <p:sldId id="550" r:id="rId17"/>
    <p:sldId id="551" r:id="rId18"/>
  </p:sldIdLst>
  <p:sldSz cx="9144000" cy="6858000" type="screen4x3"/>
  <p:notesSz cx="7099300" cy="10234613"/>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B50B"/>
    <a:srgbClr val="FF0000"/>
    <a:srgbClr val="CCFFFF"/>
    <a:srgbClr val="66FF66"/>
    <a:srgbClr val="0099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3" autoAdjust="0"/>
    <p:restoredTop sz="80220" autoAdjust="0"/>
  </p:normalViewPr>
  <p:slideViewPr>
    <p:cSldViewPr>
      <p:cViewPr varScale="1">
        <p:scale>
          <a:sx n="100" d="100"/>
          <a:sy n="100" d="100"/>
        </p:scale>
        <p:origin x="1944"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5" d="100"/>
          <a:sy n="85" d="100"/>
        </p:scale>
        <p:origin x="-3768" y="-96"/>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5437188"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pPr>
              <a:defRPr/>
            </a:pPr>
            <a:r>
              <a:rPr lang="en-US"/>
              <a:t>Morgan Kaufmann Publishers</a:t>
            </a:r>
          </a:p>
        </p:txBody>
      </p:sp>
      <p:sp>
        <p:nvSpPr>
          <p:cNvPr id="6147" name="Rectangle 3"/>
          <p:cNvSpPr>
            <a:spLocks noGrp="1" noChangeArrowheads="1"/>
          </p:cNvSpPr>
          <p:nvPr>
            <p:ph type="dt" sz="quarter" idx="1"/>
          </p:nvPr>
        </p:nvSpPr>
        <p:spPr bwMode="auto">
          <a:xfrm>
            <a:off x="5575300" y="0"/>
            <a:ext cx="1524000"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smtClean="0">
                <a:latin typeface="Times New Roman" pitchFamily="18" charset="0"/>
              </a:defRPr>
            </a:lvl1pPr>
          </a:lstStyle>
          <a:p>
            <a:pPr>
              <a:defRPr/>
            </a:pPr>
            <a:fld id="{267C8BCC-0447-4745-94ED-378CE8635A27}" type="datetime4">
              <a:rPr lang="en-US"/>
              <a:pPr>
                <a:defRPr/>
              </a:pPr>
              <a:t>September 24, 2018</a:t>
            </a:fld>
            <a:endParaRPr lang="en-US"/>
          </a:p>
        </p:txBody>
      </p:sp>
      <p:sp>
        <p:nvSpPr>
          <p:cNvPr id="6148" name="Rectangle 4"/>
          <p:cNvSpPr>
            <a:spLocks noGrp="1" noChangeArrowheads="1"/>
          </p:cNvSpPr>
          <p:nvPr>
            <p:ph type="ftr" sz="quarter" idx="2"/>
          </p:nvPr>
        </p:nvSpPr>
        <p:spPr bwMode="auto">
          <a:xfrm>
            <a:off x="0" y="9723438"/>
            <a:ext cx="5437188"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pPr>
              <a:defRPr/>
            </a:pPr>
            <a:r>
              <a:rPr lang="en-US"/>
              <a:t>Chapter 1 — Computer Abstractions and Technology</a:t>
            </a:r>
          </a:p>
        </p:txBody>
      </p:sp>
      <p:sp>
        <p:nvSpPr>
          <p:cNvPr id="6149" name="Rectangle 5"/>
          <p:cNvSpPr>
            <a:spLocks noGrp="1" noChangeArrowheads="1"/>
          </p:cNvSpPr>
          <p:nvPr>
            <p:ph type="sldNum" sz="quarter" idx="3"/>
          </p:nvPr>
        </p:nvSpPr>
        <p:spPr bwMode="auto">
          <a:xfrm>
            <a:off x="5575300" y="9723438"/>
            <a:ext cx="1524000"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smtClean="0">
                <a:latin typeface="Times New Roman" charset="0"/>
              </a:defRPr>
            </a:lvl1pPr>
          </a:lstStyle>
          <a:p>
            <a:pPr>
              <a:defRPr/>
            </a:pPr>
            <a:fld id="{5CFEC518-7844-2143-A566-18651CAB58F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pPr>
              <a:defRPr/>
            </a:pPr>
            <a:r>
              <a:rPr lang="en-US"/>
              <a:t>Morgan Kaufmann Publishers</a:t>
            </a:r>
          </a:p>
        </p:txBody>
      </p:sp>
      <p:sp>
        <p:nvSpPr>
          <p:cNvPr id="8195"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smtClean="0">
                <a:latin typeface="Times New Roman" pitchFamily="18" charset="0"/>
              </a:defRPr>
            </a:lvl1pPr>
          </a:lstStyle>
          <a:p>
            <a:pPr>
              <a:defRPr/>
            </a:pPr>
            <a:fld id="{97CC6111-B6E0-AF42-811D-9B96DE72BDAA}" type="datetime4">
              <a:rPr lang="en-US"/>
              <a:pPr>
                <a:defRPr/>
              </a:pPr>
              <a:t>September 24, 2018</a:t>
            </a:fld>
            <a:endParaRPr lang="en-US"/>
          </a:p>
        </p:txBody>
      </p:sp>
      <p:sp>
        <p:nvSpPr>
          <p:cNvPr id="16388"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197" name="Rectangle 5"/>
          <p:cNvSpPr>
            <a:spLocks noGrp="1" noChangeArrowheads="1"/>
          </p:cNvSpPr>
          <p:nvPr>
            <p:ph type="body" sz="quarter" idx="3"/>
          </p:nvPr>
        </p:nvSpPr>
        <p:spPr bwMode="auto">
          <a:xfrm>
            <a:off x="946150" y="4862513"/>
            <a:ext cx="5207000"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pPr>
              <a:defRPr/>
            </a:pPr>
            <a:r>
              <a:rPr lang="en-US"/>
              <a:t>Chapter 1 — Computer Abstractions and Technology</a:t>
            </a:r>
          </a:p>
        </p:txBody>
      </p:sp>
      <p:sp>
        <p:nvSpPr>
          <p:cNvPr id="8199"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smtClean="0">
                <a:latin typeface="Times New Roman" charset="0"/>
              </a:defRPr>
            </a:lvl1pPr>
          </a:lstStyle>
          <a:p>
            <a:pPr>
              <a:defRPr/>
            </a:pPr>
            <a:fld id="{F08FD2BB-A72E-D242-B9C0-C256E65997B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24, 2018</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1</a:t>
            </a:fld>
            <a:endParaRPr lang="en-US" altLang="en-US"/>
          </a:p>
        </p:txBody>
      </p:sp>
    </p:spTree>
    <p:extLst>
      <p:ext uri="{BB962C8B-B14F-4D97-AF65-F5344CB8AC3E}">
        <p14:creationId xmlns:p14="http://schemas.microsoft.com/office/powerpoint/2010/main" val="14926733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The University of Adelaide, School of Computer Science</a:t>
            </a:r>
          </a:p>
        </p:txBody>
      </p:sp>
      <p:sp>
        <p:nvSpPr>
          <p:cNvPr id="15462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8B7E9CAF-ABF4-F34A-96DF-A377E6D3C97F}" type="datetime3">
              <a:rPr lang="en-US" altLang="en-US">
                <a:latin typeface="Times New Roman" charset="0"/>
              </a:rPr>
              <a:pPr/>
              <a:t>24 September 2018</a:t>
            </a:fld>
            <a:endParaRPr lang="en-US" altLang="en-US">
              <a:latin typeface="Times New Roman" charset="0"/>
            </a:endParaRPr>
          </a:p>
        </p:txBody>
      </p:sp>
      <p:sp>
        <p:nvSpPr>
          <p:cNvPr id="15462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Chapter 2 — Instructions: Language of the Computer</a:t>
            </a:r>
          </a:p>
        </p:txBody>
      </p:sp>
      <p:sp>
        <p:nvSpPr>
          <p:cNvPr id="1546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E3A49D2C-2E66-514A-9573-C422BEB36D96}" type="slidenum">
              <a:rPr lang="en-US" altLang="en-US">
                <a:latin typeface="Times New Roman" charset="0"/>
              </a:rPr>
              <a:pPr/>
              <a:t>10</a:t>
            </a:fld>
            <a:endParaRPr lang="en-US" altLang="en-US">
              <a:latin typeface="Times New Roman" charset="0"/>
            </a:endParaRPr>
          </a:p>
        </p:txBody>
      </p:sp>
      <p:sp>
        <p:nvSpPr>
          <p:cNvPr id="154630" name="Rectangle 2"/>
          <p:cNvSpPr>
            <a:spLocks noGrp="1" noRot="1" noChangeAspect="1" noChangeArrowheads="1" noTextEdit="1"/>
          </p:cNvSpPr>
          <p:nvPr>
            <p:ph type="sldImg"/>
          </p:nvPr>
        </p:nvSpPr>
        <p:spPr>
          <a:ln/>
        </p:spPr>
      </p:sp>
      <p:sp>
        <p:nvSpPr>
          <p:cNvPr id="1546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AU" altLang="en-US" dirty="0">
                <a:latin typeface="Times New Roman" charset="0"/>
              </a:rPr>
              <a:t>Occasionally, even this </a:t>
            </a:r>
            <a:r>
              <a:rPr lang="en-AU" altLang="en-US" baseline="0" dirty="0">
                <a:latin typeface="Times New Roman" charset="0"/>
              </a:rPr>
              <a:t>branching isn’t enough</a:t>
            </a:r>
            <a:r>
              <a:rPr lang="mr-IN" altLang="en-US" baseline="0" dirty="0">
                <a:latin typeface="Times New Roman" charset="0"/>
              </a:rPr>
              <a:t>…</a:t>
            </a:r>
            <a:endParaRPr lang="en-US" altLang="en-US" baseline="0" dirty="0">
              <a:latin typeface="Times New Roman" charset="0"/>
            </a:endParaRPr>
          </a:p>
          <a:p>
            <a:r>
              <a:rPr lang="en-US" altLang="en-US" baseline="0" dirty="0">
                <a:latin typeface="Times New Roman" charset="0"/>
              </a:rPr>
              <a:t>Compiler must compute address and put into a register, then use </a:t>
            </a:r>
            <a:r>
              <a:rPr lang="en-US" altLang="en-US" baseline="0" dirty="0" err="1">
                <a:latin typeface="Times New Roman" charset="0"/>
              </a:rPr>
              <a:t>jr</a:t>
            </a:r>
            <a:endParaRPr lang="en-US" altLang="en-US" baseline="0" dirty="0">
              <a:latin typeface="Times New Roman" charset="0"/>
            </a:endParaRPr>
          </a:p>
          <a:p>
            <a:r>
              <a:rPr lang="en-US" altLang="en-US" baseline="0" dirty="0">
                <a:latin typeface="Times New Roman" charset="0"/>
              </a:rPr>
              <a:t>But this is pretty rare</a:t>
            </a:r>
            <a:endParaRPr lang="en-AU" altLang="en-US" dirty="0">
              <a:latin typeface="Times New Roman" charset="0"/>
            </a:endParaRPr>
          </a:p>
        </p:txBody>
      </p:sp>
    </p:spTree>
    <p:extLst>
      <p:ext uri="{BB962C8B-B14F-4D97-AF65-F5344CB8AC3E}">
        <p14:creationId xmlns:p14="http://schemas.microsoft.com/office/powerpoint/2010/main" val="1384900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The University of Adelaide, School of Computer Science</a:t>
            </a:r>
          </a:p>
        </p:txBody>
      </p:sp>
      <p:sp>
        <p:nvSpPr>
          <p:cNvPr id="15565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E1AC6377-0CE4-504A-BEF8-1BEC54A92261}" type="datetime3">
              <a:rPr lang="en-US" altLang="en-US">
                <a:latin typeface="Times New Roman" charset="0"/>
              </a:rPr>
              <a:pPr/>
              <a:t>24 September 2018</a:t>
            </a:fld>
            <a:endParaRPr lang="en-US" altLang="en-US">
              <a:latin typeface="Times New Roman" charset="0"/>
            </a:endParaRPr>
          </a:p>
        </p:txBody>
      </p:sp>
      <p:sp>
        <p:nvSpPr>
          <p:cNvPr id="15565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Chapter 2 — Instructions: Language of the Computer</a:t>
            </a:r>
          </a:p>
        </p:txBody>
      </p:sp>
      <p:sp>
        <p:nvSpPr>
          <p:cNvPr id="1556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B7111F56-ED06-BF45-B990-5648DEE47803}" type="slidenum">
              <a:rPr lang="en-US" altLang="en-US">
                <a:latin typeface="Times New Roman" charset="0"/>
              </a:rPr>
              <a:pPr/>
              <a:t>11</a:t>
            </a:fld>
            <a:endParaRPr lang="en-US" altLang="en-US">
              <a:latin typeface="Times New Roman" charset="0"/>
            </a:endParaRPr>
          </a:p>
        </p:txBody>
      </p:sp>
      <p:sp>
        <p:nvSpPr>
          <p:cNvPr id="155654" name="Rectangle 2"/>
          <p:cNvSpPr>
            <a:spLocks noGrp="1" noRot="1" noChangeAspect="1" noChangeArrowheads="1" noTextEdit="1"/>
          </p:cNvSpPr>
          <p:nvPr>
            <p:ph type="sldImg"/>
          </p:nvPr>
        </p:nvSpPr>
        <p:spPr>
          <a:ln/>
        </p:spPr>
      </p:sp>
      <p:sp>
        <p:nvSpPr>
          <p:cNvPr id="1556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AU" altLang="en-US" dirty="0">
                <a:latin typeface="Times New Roman" charset="0"/>
              </a:rPr>
              <a:t>Example of 1? (</a:t>
            </a:r>
            <a:r>
              <a:rPr lang="en-AU" altLang="en-US" dirty="0" err="1">
                <a:latin typeface="Times New Roman" charset="0"/>
              </a:rPr>
              <a:t>addi</a:t>
            </a:r>
            <a:r>
              <a:rPr lang="en-AU" altLang="en-US" dirty="0">
                <a:latin typeface="Times New Roman" charset="0"/>
              </a:rPr>
              <a:t>)</a:t>
            </a:r>
          </a:p>
          <a:p>
            <a:r>
              <a:rPr lang="en-AU" altLang="en-US" dirty="0">
                <a:latin typeface="Times New Roman" charset="0"/>
              </a:rPr>
              <a:t>Example of 2? (</a:t>
            </a:r>
            <a:r>
              <a:rPr lang="en-AU" altLang="en-US" dirty="0" err="1">
                <a:latin typeface="Times New Roman" charset="0"/>
              </a:rPr>
              <a:t>jr</a:t>
            </a:r>
            <a:r>
              <a:rPr lang="en-AU" altLang="en-US" dirty="0">
                <a:latin typeface="Times New Roman" charset="0"/>
              </a:rPr>
              <a:t>, add, etc.)</a:t>
            </a:r>
          </a:p>
          <a:p>
            <a:r>
              <a:rPr lang="en-AU" altLang="en-US" dirty="0">
                <a:latin typeface="Times New Roman" charset="0"/>
              </a:rPr>
              <a:t>3?</a:t>
            </a:r>
            <a:r>
              <a:rPr lang="en-AU" altLang="en-US" baseline="0" dirty="0">
                <a:latin typeface="Times New Roman" charset="0"/>
              </a:rPr>
              <a:t> (</a:t>
            </a:r>
            <a:r>
              <a:rPr lang="en-AU" altLang="en-US" baseline="0" dirty="0" err="1">
                <a:latin typeface="Times New Roman" charset="0"/>
              </a:rPr>
              <a:t>lw,sw</a:t>
            </a:r>
            <a:r>
              <a:rPr lang="en-AU" altLang="en-US" baseline="0" dirty="0">
                <a:latin typeface="Times New Roman" charset="0"/>
              </a:rPr>
              <a:t>)</a:t>
            </a:r>
          </a:p>
          <a:p>
            <a:r>
              <a:rPr lang="en-AU" altLang="en-US" baseline="0" dirty="0">
                <a:latin typeface="Times New Roman" charset="0"/>
              </a:rPr>
              <a:t>4? (</a:t>
            </a:r>
            <a:r>
              <a:rPr lang="en-AU" altLang="en-US" baseline="0" dirty="0" err="1">
                <a:latin typeface="Times New Roman" charset="0"/>
              </a:rPr>
              <a:t>bne</a:t>
            </a:r>
            <a:r>
              <a:rPr lang="en-AU" altLang="en-US" baseline="0" dirty="0">
                <a:latin typeface="Times New Roman" charset="0"/>
              </a:rPr>
              <a:t>)</a:t>
            </a:r>
          </a:p>
          <a:p>
            <a:r>
              <a:rPr lang="en-AU" altLang="en-US" baseline="0" dirty="0">
                <a:latin typeface="Times New Roman" charset="0"/>
              </a:rPr>
              <a:t>5? (</a:t>
            </a:r>
            <a:r>
              <a:rPr lang="en-AU" altLang="en-US" baseline="0" dirty="0" err="1">
                <a:latin typeface="Times New Roman" charset="0"/>
              </a:rPr>
              <a:t>j,jal</a:t>
            </a:r>
            <a:r>
              <a:rPr lang="en-AU" altLang="en-US" baseline="0" dirty="0">
                <a:latin typeface="Times New Roman" charset="0"/>
              </a:rPr>
              <a:t>)</a:t>
            </a:r>
            <a:endParaRPr lang="en-AU" altLang="en-US" dirty="0">
              <a:latin typeface="Times New Roman" charset="0"/>
            </a:endParaRPr>
          </a:p>
        </p:txBody>
      </p:sp>
    </p:spTree>
    <p:extLst>
      <p:ext uri="{BB962C8B-B14F-4D97-AF65-F5344CB8AC3E}">
        <p14:creationId xmlns:p14="http://schemas.microsoft.com/office/powerpoint/2010/main" val="4020493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Skipping 2.10 on parallel synchronization, may come back if time allows.</a:t>
            </a:r>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24, 2018</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12</a:t>
            </a:fld>
            <a:endParaRPr lang="en-US" altLang="en-US"/>
          </a:p>
        </p:txBody>
      </p:sp>
    </p:spTree>
    <p:extLst>
      <p:ext uri="{BB962C8B-B14F-4D97-AF65-F5344CB8AC3E}">
        <p14:creationId xmlns:p14="http://schemas.microsoft.com/office/powerpoint/2010/main" val="3587321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The University of Adelaide, School of Computer Science</a:t>
            </a:r>
          </a:p>
        </p:txBody>
      </p:sp>
      <p:sp>
        <p:nvSpPr>
          <p:cNvPr id="15872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B1CAC69D-989E-C047-8922-7A4ED505CA19}" type="datetime3">
              <a:rPr lang="en-US" altLang="en-US">
                <a:latin typeface="Times New Roman" charset="0"/>
              </a:rPr>
              <a:pPr/>
              <a:t>24 September 2018</a:t>
            </a:fld>
            <a:endParaRPr lang="en-US" altLang="en-US">
              <a:latin typeface="Times New Roman" charset="0"/>
            </a:endParaRPr>
          </a:p>
        </p:txBody>
      </p:sp>
      <p:sp>
        <p:nvSpPr>
          <p:cNvPr id="15872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Chapter 2 — Instructions: Language of the Computer</a:t>
            </a:r>
          </a:p>
        </p:txBody>
      </p:sp>
      <p:sp>
        <p:nvSpPr>
          <p:cNvPr id="1587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DCCF4224-F598-CF4A-A086-5EBAFDE3FF85}" type="slidenum">
              <a:rPr lang="en-US" altLang="en-US">
                <a:latin typeface="Times New Roman" charset="0"/>
              </a:rPr>
              <a:pPr/>
              <a:t>13</a:t>
            </a:fld>
            <a:endParaRPr lang="en-US" altLang="en-US">
              <a:latin typeface="Times New Roman" charset="0"/>
            </a:endParaRPr>
          </a:p>
        </p:txBody>
      </p:sp>
      <p:sp>
        <p:nvSpPr>
          <p:cNvPr id="158726" name="Rectangle 2"/>
          <p:cNvSpPr>
            <a:spLocks noGrp="1" noRot="1" noChangeAspect="1" noChangeArrowheads="1" noTextEdit="1"/>
          </p:cNvSpPr>
          <p:nvPr>
            <p:ph type="sldImg"/>
          </p:nvPr>
        </p:nvSpPr>
        <p:spPr>
          <a:ln/>
        </p:spPr>
      </p:sp>
      <p:sp>
        <p:nvSpPr>
          <p:cNvPr id="1587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AU" altLang="en-US" dirty="0">
                <a:latin typeface="Times New Roman" charset="0"/>
              </a:rPr>
              <a:t>When</a:t>
            </a:r>
            <a:r>
              <a:rPr lang="en-AU" altLang="en-US" baseline="0" dirty="0">
                <a:latin typeface="Times New Roman" charset="0"/>
              </a:rPr>
              <a:t> we have said compiler previously, really we mean this whole process, which often happens automatically for us.</a:t>
            </a:r>
          </a:p>
          <a:p>
            <a:r>
              <a:rPr lang="en-AU" altLang="en-US" baseline="0" dirty="0">
                <a:latin typeface="Times New Roman" charset="0"/>
              </a:rPr>
              <a:t>This is an overview of the process, now let’s go into detail</a:t>
            </a:r>
            <a:r>
              <a:rPr lang="mr-IN" altLang="en-US" baseline="0" dirty="0">
                <a:latin typeface="Times New Roman" charset="0"/>
              </a:rPr>
              <a:t>…</a:t>
            </a:r>
            <a:endParaRPr lang="en-AU" altLang="en-US" dirty="0">
              <a:latin typeface="Times New Roman" charset="0"/>
            </a:endParaRPr>
          </a:p>
        </p:txBody>
      </p:sp>
    </p:spTree>
    <p:extLst>
      <p:ext uri="{BB962C8B-B14F-4D97-AF65-F5344CB8AC3E}">
        <p14:creationId xmlns:p14="http://schemas.microsoft.com/office/powerpoint/2010/main" val="4254679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The University of Adelaide, School of Computer Science</a:t>
            </a:r>
          </a:p>
        </p:txBody>
      </p:sp>
      <p:sp>
        <p:nvSpPr>
          <p:cNvPr id="15974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10BE262D-3F12-3248-BEDF-20CE1007402F}" type="datetime3">
              <a:rPr lang="en-US" altLang="en-US">
                <a:latin typeface="Times New Roman" charset="0"/>
              </a:rPr>
              <a:pPr/>
              <a:t>24 September 2018</a:t>
            </a:fld>
            <a:endParaRPr lang="en-US" altLang="en-US">
              <a:latin typeface="Times New Roman" charset="0"/>
            </a:endParaRPr>
          </a:p>
        </p:txBody>
      </p:sp>
      <p:sp>
        <p:nvSpPr>
          <p:cNvPr id="15974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Chapter 2 — Instructions: Language of the Computer</a:t>
            </a:r>
          </a:p>
        </p:txBody>
      </p:sp>
      <p:sp>
        <p:nvSpPr>
          <p:cNvPr id="1597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B74CFAC6-259C-6C47-83AF-D042A375BEFD}" type="slidenum">
              <a:rPr lang="en-US" altLang="en-US">
                <a:latin typeface="Times New Roman" charset="0"/>
              </a:rPr>
              <a:pPr/>
              <a:t>14</a:t>
            </a:fld>
            <a:endParaRPr lang="en-US" altLang="en-US">
              <a:latin typeface="Times New Roman" charset="0"/>
            </a:endParaRPr>
          </a:p>
        </p:txBody>
      </p:sp>
      <p:sp>
        <p:nvSpPr>
          <p:cNvPr id="159750" name="Rectangle 2"/>
          <p:cNvSpPr>
            <a:spLocks noGrp="1" noRot="1" noChangeAspect="1" noChangeArrowheads="1" noTextEdit="1"/>
          </p:cNvSpPr>
          <p:nvPr>
            <p:ph type="sldImg"/>
          </p:nvPr>
        </p:nvSpPr>
        <p:spPr>
          <a:ln/>
        </p:spPr>
      </p:sp>
      <p:sp>
        <p:nvSpPr>
          <p:cNvPr id="1597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AU" altLang="en-US" dirty="0">
                <a:latin typeface="Times New Roman" charset="0"/>
              </a:rPr>
              <a:t>In some sense, we’re defining another language just slightly more convenient than assembly</a:t>
            </a:r>
            <a:r>
              <a:rPr lang="mr-IN" altLang="en-US" dirty="0">
                <a:latin typeface="Times New Roman" charset="0"/>
              </a:rPr>
              <a:t>…</a:t>
            </a:r>
            <a:endParaRPr lang="en-AU" altLang="en-US" dirty="0">
              <a:latin typeface="Times New Roman" charset="0"/>
            </a:endParaRPr>
          </a:p>
          <a:p>
            <a:r>
              <a:rPr lang="en-AU" altLang="en-US" dirty="0">
                <a:latin typeface="Times New Roman" charset="0"/>
              </a:rPr>
              <a:t>Don’t use these on the exam</a:t>
            </a:r>
            <a:r>
              <a:rPr lang="mr-IN" altLang="en-US" dirty="0">
                <a:latin typeface="Times New Roman" charset="0"/>
              </a:rPr>
              <a:t>…</a:t>
            </a:r>
            <a:endParaRPr lang="en-US" altLang="en-US" dirty="0">
              <a:latin typeface="Times New Roman" charset="0"/>
            </a:endParaRPr>
          </a:p>
          <a:p>
            <a:r>
              <a:rPr lang="en-US" altLang="en-US" dirty="0">
                <a:latin typeface="Times New Roman" charset="0"/>
              </a:rPr>
              <a:t>Another example is the </a:t>
            </a:r>
            <a:r>
              <a:rPr lang="en-US" altLang="en-US" dirty="0" err="1">
                <a:latin typeface="Times New Roman" charset="0"/>
              </a:rPr>
              <a:t>mul</a:t>
            </a:r>
            <a:r>
              <a:rPr lang="en-US" altLang="en-US" dirty="0">
                <a:latin typeface="Times New Roman" charset="0"/>
              </a:rPr>
              <a:t> </a:t>
            </a:r>
            <a:r>
              <a:rPr lang="en-US" altLang="en-US" dirty="0" err="1">
                <a:latin typeface="Times New Roman" charset="0"/>
              </a:rPr>
              <a:t>inst</a:t>
            </a:r>
            <a:r>
              <a:rPr lang="en-US" altLang="en-US" dirty="0">
                <a:latin typeface="Times New Roman" charset="0"/>
              </a:rPr>
              <a:t> I mentioned earlier. There is an actual </a:t>
            </a:r>
            <a:r>
              <a:rPr lang="en-US" altLang="en-US" dirty="0" err="1">
                <a:latin typeface="Times New Roman" charset="0"/>
              </a:rPr>
              <a:t>mult</a:t>
            </a:r>
            <a:r>
              <a:rPr lang="en-US" altLang="en-US" dirty="0">
                <a:latin typeface="Times New Roman" charset="0"/>
              </a:rPr>
              <a:t> instruction, but it is a little more complicated than the </a:t>
            </a:r>
            <a:r>
              <a:rPr lang="en-US" altLang="en-US" dirty="0" err="1">
                <a:latin typeface="Times New Roman" charset="0"/>
              </a:rPr>
              <a:t>pseudoinstruction</a:t>
            </a:r>
            <a:r>
              <a:rPr lang="en-US" altLang="en-US" dirty="0">
                <a:latin typeface="Times New Roman" charset="0"/>
              </a:rPr>
              <a:t> “</a:t>
            </a:r>
            <a:r>
              <a:rPr lang="en-US" altLang="en-US" dirty="0" err="1">
                <a:latin typeface="Times New Roman" charset="0"/>
              </a:rPr>
              <a:t>mul</a:t>
            </a:r>
            <a:r>
              <a:rPr lang="en-US" altLang="en-US" dirty="0">
                <a:latin typeface="Times New Roman" charset="0"/>
              </a:rPr>
              <a:t>”.</a:t>
            </a:r>
          </a:p>
          <a:p>
            <a:r>
              <a:rPr lang="en-US" altLang="en-US" dirty="0">
                <a:latin typeface="Times New Roman" charset="0"/>
              </a:rPr>
              <a:t>Also: “li” – load immediate. This is what helps us avoid having to use </a:t>
            </a:r>
            <a:r>
              <a:rPr lang="en-US" altLang="en-US" dirty="0" err="1">
                <a:latin typeface="Times New Roman" charset="0"/>
              </a:rPr>
              <a:t>lui</a:t>
            </a:r>
            <a:r>
              <a:rPr lang="en-US" altLang="en-US" dirty="0">
                <a:latin typeface="Times New Roman" charset="0"/>
              </a:rPr>
              <a:t>…</a:t>
            </a:r>
          </a:p>
          <a:p>
            <a:endParaRPr lang="en-US" altLang="en-US" dirty="0">
              <a:latin typeface="Times New Roman"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Times New Roman" charset="0"/>
              </a:rPr>
              <a:t>In addition</a:t>
            </a:r>
            <a:r>
              <a:rPr lang="en-US" altLang="en-US" baseline="0" dirty="0">
                <a:latin typeface="Times New Roman" charset="0"/>
              </a:rPr>
              <a:t> to handling large constants, what about large addresses? </a:t>
            </a:r>
            <a:r>
              <a:rPr lang="en-US" altLang="en-US" baseline="0" dirty="0" err="1">
                <a:latin typeface="Times New Roman" charset="0"/>
              </a:rPr>
              <a:t>Beq,bne</a:t>
            </a:r>
            <a:r>
              <a:rPr lang="en-US" altLang="en-US" baseline="0" dirty="0">
                <a:latin typeface="Times New Roman" charset="0"/>
              </a:rPr>
              <a:t> only have 16 bits to specify an address!</a:t>
            </a:r>
            <a:endParaRPr lang="en-AU" altLang="en-US" dirty="0">
              <a:latin typeface="Times New Roman" charset="0"/>
            </a:endParaRPr>
          </a:p>
          <a:p>
            <a:endParaRPr lang="en-AU" altLang="en-US" dirty="0">
              <a:latin typeface="Times New Roman" charset="0"/>
            </a:endParaRPr>
          </a:p>
        </p:txBody>
      </p:sp>
    </p:spTree>
    <p:extLst>
      <p:ext uri="{BB962C8B-B14F-4D97-AF65-F5344CB8AC3E}">
        <p14:creationId xmlns:p14="http://schemas.microsoft.com/office/powerpoint/2010/main" val="728194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The University of Adelaide, School of Computer Science</a:t>
            </a:r>
          </a:p>
        </p:txBody>
      </p:sp>
      <p:sp>
        <p:nvSpPr>
          <p:cNvPr id="16077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9168837C-38AE-8948-B21E-4BD5AB0160D4}" type="datetime3">
              <a:rPr lang="en-US" altLang="en-US">
                <a:latin typeface="Times New Roman" charset="0"/>
              </a:rPr>
              <a:pPr/>
              <a:t>24 September 2018</a:t>
            </a:fld>
            <a:endParaRPr lang="en-US" altLang="en-US">
              <a:latin typeface="Times New Roman" charset="0"/>
            </a:endParaRPr>
          </a:p>
        </p:txBody>
      </p:sp>
      <p:sp>
        <p:nvSpPr>
          <p:cNvPr id="16077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Chapter 2 — Instructions: Language of the Computer</a:t>
            </a:r>
          </a:p>
        </p:txBody>
      </p:sp>
      <p:sp>
        <p:nvSpPr>
          <p:cNvPr id="1607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5298964F-B6EE-9C42-BB6F-AFEFC56AF5A8}" type="slidenum">
              <a:rPr lang="en-US" altLang="en-US">
                <a:latin typeface="Times New Roman" charset="0"/>
              </a:rPr>
              <a:pPr/>
              <a:t>15</a:t>
            </a:fld>
            <a:endParaRPr lang="en-US" altLang="en-US">
              <a:latin typeface="Times New Roman" charset="0"/>
            </a:endParaRPr>
          </a:p>
        </p:txBody>
      </p:sp>
      <p:sp>
        <p:nvSpPr>
          <p:cNvPr id="160774" name="Rectangle 2"/>
          <p:cNvSpPr>
            <a:spLocks noGrp="1" noRot="1" noChangeAspect="1" noChangeArrowheads="1" noTextEdit="1"/>
          </p:cNvSpPr>
          <p:nvPr>
            <p:ph type="sldImg"/>
          </p:nvPr>
        </p:nvSpPr>
        <p:spPr>
          <a:ln/>
        </p:spPr>
      </p:sp>
      <p:sp>
        <p:nvSpPr>
          <p:cNvPr id="1607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ltLang="en-US" dirty="0">
              <a:latin typeface="Times New Roman" charset="0"/>
            </a:endParaRPr>
          </a:p>
        </p:txBody>
      </p:sp>
    </p:spTree>
    <p:extLst>
      <p:ext uri="{BB962C8B-B14F-4D97-AF65-F5344CB8AC3E}">
        <p14:creationId xmlns:p14="http://schemas.microsoft.com/office/powerpoint/2010/main" val="487920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The University of Adelaide, School of Computer Science</a:t>
            </a:r>
          </a:p>
        </p:txBody>
      </p:sp>
      <p:sp>
        <p:nvSpPr>
          <p:cNvPr id="16179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7D86DA85-09B5-E245-A280-AC24BAFB2295}" type="datetime3">
              <a:rPr lang="en-US" altLang="en-US">
                <a:latin typeface="Times New Roman" charset="0"/>
              </a:rPr>
              <a:pPr/>
              <a:t>24 September 2018</a:t>
            </a:fld>
            <a:endParaRPr lang="en-US" altLang="en-US">
              <a:latin typeface="Times New Roman" charset="0"/>
            </a:endParaRPr>
          </a:p>
        </p:txBody>
      </p:sp>
      <p:sp>
        <p:nvSpPr>
          <p:cNvPr id="16179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Chapter 2 — Instructions: Language of the Computer</a:t>
            </a:r>
          </a:p>
        </p:txBody>
      </p:sp>
      <p:sp>
        <p:nvSpPr>
          <p:cNvPr id="1617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2F7F4516-4218-C346-8B02-9556207BE414}" type="slidenum">
              <a:rPr lang="en-US" altLang="en-US">
                <a:latin typeface="Times New Roman" charset="0"/>
              </a:rPr>
              <a:pPr/>
              <a:t>16</a:t>
            </a:fld>
            <a:endParaRPr lang="en-US" altLang="en-US">
              <a:latin typeface="Times New Roman" charset="0"/>
            </a:endParaRPr>
          </a:p>
        </p:txBody>
      </p:sp>
      <p:sp>
        <p:nvSpPr>
          <p:cNvPr id="161798" name="Rectangle 2"/>
          <p:cNvSpPr>
            <a:spLocks noGrp="1" noRot="1" noChangeAspect="1" noChangeArrowheads="1" noTextEdit="1"/>
          </p:cNvSpPr>
          <p:nvPr>
            <p:ph type="sldImg"/>
          </p:nvPr>
        </p:nvSpPr>
        <p:spPr>
          <a:ln/>
        </p:spPr>
      </p:sp>
      <p:sp>
        <p:nvSpPr>
          <p:cNvPr id="1617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AU" altLang="en-US" dirty="0">
                <a:latin typeface="Times New Roman" charset="0"/>
              </a:rPr>
              <a:t>In a</a:t>
            </a:r>
            <a:r>
              <a:rPr lang="en-AU" altLang="en-US" baseline="0" dirty="0">
                <a:latin typeface="Times New Roman" charset="0"/>
              </a:rPr>
              <a:t> nutshell, virtual memory makes every process thinks it has the entire memory to itself.</a:t>
            </a:r>
          </a:p>
          <a:p>
            <a:r>
              <a:rPr lang="en-AU" altLang="en-US" baseline="0" dirty="0">
                <a:latin typeface="Times New Roman" charset="0"/>
              </a:rPr>
              <a:t>An alternative would be to leave the location dependencies for the loader, adding extra work at load-time.</a:t>
            </a:r>
          </a:p>
          <a:p>
            <a:r>
              <a:rPr lang="en-AU" altLang="en-US" baseline="0" dirty="0">
                <a:latin typeface="Times New Roman" charset="0"/>
              </a:rPr>
              <a:t>Show example of p. 127</a:t>
            </a:r>
            <a:endParaRPr lang="en-AU" altLang="en-US" dirty="0">
              <a:latin typeface="Times New Roman" charset="0"/>
            </a:endParaRPr>
          </a:p>
        </p:txBody>
      </p:sp>
    </p:spTree>
    <p:extLst>
      <p:ext uri="{BB962C8B-B14F-4D97-AF65-F5344CB8AC3E}">
        <p14:creationId xmlns:p14="http://schemas.microsoft.com/office/powerpoint/2010/main" val="25445198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The University of Adelaide, School of Computer Science</a:t>
            </a:r>
          </a:p>
        </p:txBody>
      </p:sp>
      <p:sp>
        <p:nvSpPr>
          <p:cNvPr id="16281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B20AEA4F-143A-984A-B08F-A2B1C7BF4B18}" type="datetime3">
              <a:rPr lang="en-US" altLang="en-US">
                <a:latin typeface="Times New Roman" charset="0"/>
              </a:rPr>
              <a:pPr/>
              <a:t>24 September 2018</a:t>
            </a:fld>
            <a:endParaRPr lang="en-US" altLang="en-US">
              <a:latin typeface="Times New Roman" charset="0"/>
            </a:endParaRPr>
          </a:p>
        </p:txBody>
      </p:sp>
      <p:sp>
        <p:nvSpPr>
          <p:cNvPr id="16282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Chapter 2 — Instructions: Language of the Computer</a:t>
            </a:r>
          </a:p>
        </p:txBody>
      </p:sp>
      <p:sp>
        <p:nvSpPr>
          <p:cNvPr id="1628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D77E96E2-BBEE-EA4A-BCE0-DB34F43835FF}" type="slidenum">
              <a:rPr lang="en-US" altLang="en-US">
                <a:latin typeface="Times New Roman" charset="0"/>
              </a:rPr>
              <a:pPr/>
              <a:t>17</a:t>
            </a:fld>
            <a:endParaRPr lang="en-US" altLang="en-US">
              <a:latin typeface="Times New Roman" charset="0"/>
            </a:endParaRPr>
          </a:p>
        </p:txBody>
      </p:sp>
      <p:sp>
        <p:nvSpPr>
          <p:cNvPr id="162822" name="Rectangle 2"/>
          <p:cNvSpPr>
            <a:spLocks noGrp="1" noRot="1" noChangeAspect="1" noChangeArrowheads="1" noTextEdit="1"/>
          </p:cNvSpPr>
          <p:nvPr>
            <p:ph type="sldImg"/>
          </p:nvPr>
        </p:nvSpPr>
        <p:spPr>
          <a:ln/>
        </p:spPr>
      </p:sp>
      <p:sp>
        <p:nvSpPr>
          <p:cNvPr id="1628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ltLang="en-US">
              <a:latin typeface="Times New Roman" charset="0"/>
            </a:endParaRPr>
          </a:p>
        </p:txBody>
      </p:sp>
    </p:spTree>
    <p:extLst>
      <p:ext uri="{BB962C8B-B14F-4D97-AF65-F5344CB8AC3E}">
        <p14:creationId xmlns:p14="http://schemas.microsoft.com/office/powerpoint/2010/main" val="3231278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The University of Adelaide, School of Computer Science</a:t>
            </a:r>
          </a:p>
        </p:txBody>
      </p:sp>
      <p:sp>
        <p:nvSpPr>
          <p:cNvPr id="14541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863F9DE8-1F21-5141-9AF0-4DEC76720150}" type="datetime3">
              <a:rPr lang="en-US" altLang="en-US">
                <a:latin typeface="Times New Roman" charset="0"/>
              </a:rPr>
              <a:pPr/>
              <a:t>24 September 2018</a:t>
            </a:fld>
            <a:endParaRPr lang="en-US" altLang="en-US">
              <a:latin typeface="Times New Roman" charset="0"/>
            </a:endParaRPr>
          </a:p>
        </p:txBody>
      </p:sp>
      <p:sp>
        <p:nvSpPr>
          <p:cNvPr id="14541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Chapter 2 — Instructions: Language of the Computer</a:t>
            </a:r>
          </a:p>
        </p:txBody>
      </p:sp>
      <p:sp>
        <p:nvSpPr>
          <p:cNvPr id="1454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90214DAA-7FA4-2C46-ACC5-AFF801135B8B}" type="slidenum">
              <a:rPr lang="en-US" altLang="en-US">
                <a:latin typeface="Times New Roman" charset="0"/>
              </a:rPr>
              <a:pPr/>
              <a:t>2</a:t>
            </a:fld>
            <a:endParaRPr lang="en-US" altLang="en-US">
              <a:latin typeface="Times New Roman" charset="0"/>
            </a:endParaRPr>
          </a:p>
        </p:txBody>
      </p:sp>
      <p:sp>
        <p:nvSpPr>
          <p:cNvPr id="145414" name="Rectangle 2"/>
          <p:cNvSpPr>
            <a:spLocks noGrp="1" noRot="1" noChangeAspect="1" noChangeArrowheads="1" noTextEdit="1"/>
          </p:cNvSpPr>
          <p:nvPr>
            <p:ph type="sldImg"/>
          </p:nvPr>
        </p:nvSpPr>
        <p:spPr>
          <a:ln/>
        </p:spPr>
      </p:sp>
      <p:sp>
        <p:nvSpPr>
          <p:cNvPr id="1454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AU" altLang="en-US" dirty="0">
                <a:latin typeface="Times New Roman" charset="0"/>
              </a:rPr>
              <a:t>Use free to deallocate storage in C – very important! Many bugs caused by freeing too early/late.</a:t>
            </a:r>
          </a:p>
          <a:p>
            <a:r>
              <a:rPr lang="en-AU" altLang="en-US" dirty="0">
                <a:latin typeface="Times New Roman" charset="0"/>
              </a:rPr>
              <a:t>C++ uses delete, Java does not require this --- uses garbage collection, prevents these bugs.</a:t>
            </a:r>
          </a:p>
        </p:txBody>
      </p:sp>
    </p:spTree>
    <p:extLst>
      <p:ext uri="{BB962C8B-B14F-4D97-AF65-F5344CB8AC3E}">
        <p14:creationId xmlns:p14="http://schemas.microsoft.com/office/powerpoint/2010/main" val="2234302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The University of Adelaide, School of Computer Science</a:t>
            </a:r>
          </a:p>
        </p:txBody>
      </p:sp>
      <p:sp>
        <p:nvSpPr>
          <p:cNvPr id="1495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8C7D61B8-2819-6C4D-AC02-7055551528CC}" type="datetime3">
              <a:rPr lang="en-US" altLang="en-US">
                <a:latin typeface="Times New Roman" charset="0"/>
              </a:rPr>
              <a:pPr/>
              <a:t>24 September 2018</a:t>
            </a:fld>
            <a:endParaRPr lang="en-US" altLang="en-US">
              <a:latin typeface="Times New Roman" charset="0"/>
            </a:endParaRPr>
          </a:p>
        </p:txBody>
      </p:sp>
      <p:sp>
        <p:nvSpPr>
          <p:cNvPr id="14950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Chapter 2 — Instructions: Language of the Computer</a:t>
            </a:r>
          </a:p>
        </p:txBody>
      </p:sp>
      <p:sp>
        <p:nvSpPr>
          <p:cNvPr id="1495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B53DF259-82E2-C146-A023-5FFB976858D2}" type="slidenum">
              <a:rPr lang="en-US" altLang="en-US">
                <a:latin typeface="Times New Roman" charset="0"/>
              </a:rPr>
              <a:pPr/>
              <a:t>3</a:t>
            </a:fld>
            <a:endParaRPr lang="en-US" altLang="en-US">
              <a:latin typeface="Times New Roman" charset="0"/>
            </a:endParaRPr>
          </a:p>
        </p:txBody>
      </p:sp>
      <p:sp>
        <p:nvSpPr>
          <p:cNvPr id="149510" name="Rectangle 2"/>
          <p:cNvSpPr>
            <a:spLocks noGrp="1" noRot="1" noChangeAspect="1" noChangeArrowheads="1" noTextEdit="1"/>
          </p:cNvSpPr>
          <p:nvPr>
            <p:ph type="sldImg"/>
          </p:nvPr>
        </p:nvSpPr>
        <p:spPr>
          <a:ln/>
        </p:spPr>
      </p:sp>
      <p:sp>
        <p:nvSpPr>
          <p:cNvPr id="1495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ltLang="en-US" dirty="0">
              <a:latin typeface="Times New Roman" charset="0"/>
            </a:endParaRPr>
          </a:p>
        </p:txBody>
      </p:sp>
    </p:spTree>
    <p:extLst>
      <p:ext uri="{BB962C8B-B14F-4D97-AF65-F5344CB8AC3E}">
        <p14:creationId xmlns:p14="http://schemas.microsoft.com/office/powerpoint/2010/main" val="616604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with handling large constants</a:t>
            </a:r>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24, 2018</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4</a:t>
            </a:fld>
            <a:endParaRPr lang="en-US" altLang="en-US"/>
          </a:p>
        </p:txBody>
      </p:sp>
    </p:spTree>
    <p:extLst>
      <p:ext uri="{BB962C8B-B14F-4D97-AF65-F5344CB8AC3E}">
        <p14:creationId xmlns:p14="http://schemas.microsoft.com/office/powerpoint/2010/main" val="572423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The University of Adelaide, School of Computer Science</a:t>
            </a:r>
          </a:p>
        </p:txBody>
      </p:sp>
      <p:sp>
        <p:nvSpPr>
          <p:cNvPr id="1505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08A39E20-F6AD-0F44-80E4-BC6DC970BE06}" type="datetime3">
              <a:rPr lang="en-US" altLang="en-US">
                <a:latin typeface="Times New Roman" charset="0"/>
              </a:rPr>
              <a:pPr/>
              <a:t>24 September 2018</a:t>
            </a:fld>
            <a:endParaRPr lang="en-US" altLang="en-US">
              <a:latin typeface="Times New Roman" charset="0"/>
            </a:endParaRPr>
          </a:p>
        </p:txBody>
      </p:sp>
      <p:sp>
        <p:nvSpPr>
          <p:cNvPr id="15053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Chapter 2 — Instructions: Language of the Computer</a:t>
            </a:r>
          </a:p>
        </p:txBody>
      </p:sp>
      <p:sp>
        <p:nvSpPr>
          <p:cNvPr id="1505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5E6D19D9-AD31-364B-A571-664CAB38467D}" type="slidenum">
              <a:rPr lang="en-US" altLang="en-US">
                <a:latin typeface="Times New Roman" charset="0"/>
              </a:rPr>
              <a:pPr/>
              <a:t>5</a:t>
            </a:fld>
            <a:endParaRPr lang="en-US" altLang="en-US">
              <a:latin typeface="Times New Roman" charset="0"/>
            </a:endParaRPr>
          </a:p>
        </p:txBody>
      </p:sp>
      <p:sp>
        <p:nvSpPr>
          <p:cNvPr id="150534" name="Rectangle 2"/>
          <p:cNvSpPr>
            <a:spLocks noGrp="1" noRot="1" noChangeAspect="1" noChangeArrowheads="1" noTextEdit="1"/>
          </p:cNvSpPr>
          <p:nvPr>
            <p:ph type="sldImg"/>
          </p:nvPr>
        </p:nvSpPr>
        <p:spPr>
          <a:ln/>
        </p:spPr>
      </p:sp>
      <p:sp>
        <p:nvSpPr>
          <p:cNvPr id="1505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AU" altLang="en-US" dirty="0">
                <a:latin typeface="Times New Roman" charset="0"/>
              </a:rPr>
              <a:t>61 -&gt; 007d 0000</a:t>
            </a:r>
          </a:p>
          <a:p>
            <a:r>
              <a:rPr lang="en-AU" altLang="en-US" dirty="0">
                <a:latin typeface="Times New Roman" charset="0"/>
              </a:rPr>
              <a:t>2304 = 0900</a:t>
            </a:r>
          </a:p>
          <a:p>
            <a:r>
              <a:rPr lang="en-AU" altLang="en-US" dirty="0">
                <a:latin typeface="Times New Roman" charset="0"/>
              </a:rPr>
              <a:t>Ori: 007d 0900 = 8192000</a:t>
            </a:r>
          </a:p>
          <a:p>
            <a:endParaRPr lang="en-AU" altLang="en-US" dirty="0">
              <a:latin typeface="Times New Roman" charset="0"/>
            </a:endParaRPr>
          </a:p>
          <a:p>
            <a:r>
              <a:rPr lang="en-AU" altLang="en-US" dirty="0">
                <a:latin typeface="Times New Roman" charset="0"/>
              </a:rPr>
              <a:t>This is kind of a pain, but we’ll see later how the assembler can do this automatically for us.</a:t>
            </a:r>
          </a:p>
        </p:txBody>
      </p:sp>
    </p:spTree>
    <p:extLst>
      <p:ext uri="{BB962C8B-B14F-4D97-AF65-F5344CB8AC3E}">
        <p14:creationId xmlns:p14="http://schemas.microsoft.com/office/powerpoint/2010/main" val="143525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The University of Adelaide, School of Computer Science</a:t>
            </a:r>
          </a:p>
        </p:txBody>
      </p:sp>
      <p:sp>
        <p:nvSpPr>
          <p:cNvPr id="15155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AD5DB6EA-C0C6-3C49-BBA7-2BC6C5FEC287}" type="datetime3">
              <a:rPr lang="en-US" altLang="en-US">
                <a:latin typeface="Times New Roman" charset="0"/>
              </a:rPr>
              <a:pPr/>
              <a:t>24 September 2018</a:t>
            </a:fld>
            <a:endParaRPr lang="en-US" altLang="en-US">
              <a:latin typeface="Times New Roman" charset="0"/>
            </a:endParaRPr>
          </a:p>
        </p:txBody>
      </p:sp>
      <p:sp>
        <p:nvSpPr>
          <p:cNvPr id="15155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Chapter 2 — Instructions: Language of the Computer</a:t>
            </a:r>
          </a:p>
        </p:txBody>
      </p:sp>
      <p:sp>
        <p:nvSpPr>
          <p:cNvPr id="1515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44D9F20F-F2DA-7340-8616-14B3CC6D33A7}" type="slidenum">
              <a:rPr lang="en-US" altLang="en-US">
                <a:latin typeface="Times New Roman" charset="0"/>
              </a:rPr>
              <a:pPr/>
              <a:t>6</a:t>
            </a:fld>
            <a:endParaRPr lang="en-US" altLang="en-US">
              <a:latin typeface="Times New Roman" charset="0"/>
            </a:endParaRPr>
          </a:p>
        </p:txBody>
      </p:sp>
      <p:sp>
        <p:nvSpPr>
          <p:cNvPr id="151558" name="Rectangle 2"/>
          <p:cNvSpPr>
            <a:spLocks noGrp="1" noRot="1" noChangeAspect="1" noChangeArrowheads="1" noTextEdit="1"/>
          </p:cNvSpPr>
          <p:nvPr>
            <p:ph type="sldImg"/>
          </p:nvPr>
        </p:nvSpPr>
        <p:spPr>
          <a:ln/>
        </p:spPr>
      </p:sp>
      <p:sp>
        <p:nvSpPr>
          <p:cNvPr id="1515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AU" altLang="en-US" dirty="0">
                <a:latin typeface="Times New Roman" charset="0"/>
              </a:rPr>
              <a:t>Problem: Only 16 bits for branch target addresses! 2^16</a:t>
            </a:r>
            <a:r>
              <a:rPr lang="en-AU" altLang="en-US" baseline="0" dirty="0">
                <a:latin typeface="Times New Roman" charset="0"/>
              </a:rPr>
              <a:t> is not that big</a:t>
            </a:r>
            <a:r>
              <a:rPr lang="mr-IN" altLang="en-US" baseline="0" dirty="0">
                <a:latin typeface="Times New Roman" charset="0"/>
              </a:rPr>
              <a:t>…</a:t>
            </a:r>
            <a:r>
              <a:rPr lang="en-US" altLang="en-US" baseline="0" dirty="0">
                <a:latin typeface="Times New Roman" charset="0"/>
              </a:rPr>
              <a:t>64K</a:t>
            </a:r>
            <a:endParaRPr lang="en-AU" altLang="en-US" dirty="0">
              <a:latin typeface="Times New Roman" charset="0"/>
            </a:endParaRPr>
          </a:p>
          <a:p>
            <a:r>
              <a:rPr lang="en-AU" altLang="en-US" dirty="0">
                <a:latin typeface="Times New Roman" charset="0"/>
              </a:rPr>
              <a:t>PC already incremented for efficiency reasons, we’ll</a:t>
            </a:r>
            <a:r>
              <a:rPr lang="en-AU" altLang="en-US" baseline="0" dirty="0">
                <a:latin typeface="Times New Roman" charset="0"/>
              </a:rPr>
              <a:t> see in </a:t>
            </a:r>
            <a:r>
              <a:rPr lang="en-AU" altLang="en-US" baseline="0" dirty="0" err="1">
                <a:latin typeface="Times New Roman" charset="0"/>
              </a:rPr>
              <a:t>Ch</a:t>
            </a:r>
            <a:r>
              <a:rPr lang="en-AU" altLang="en-US" baseline="0" dirty="0">
                <a:latin typeface="Times New Roman" charset="0"/>
              </a:rPr>
              <a:t> 4. Basically, we need to load an instruction from memory, and THEN go through the process of executing it. Well, as soon as the instruction is fetched from memory (before it has executed), the PC is incremented.</a:t>
            </a:r>
          </a:p>
          <a:p>
            <a:endParaRPr lang="en-AU" altLang="en-US" baseline="0" dirty="0">
              <a:latin typeface="Times New Roman" charset="0"/>
            </a:endParaRPr>
          </a:p>
          <a:p>
            <a:r>
              <a:rPr lang="en-AU" altLang="en-US" baseline="0" dirty="0">
                <a:latin typeface="Times New Roman" charset="0"/>
              </a:rPr>
              <a:t>Notice that this doesn’t completely solve our problem! It only solves it for the common case. Which means we can afford expensive solutions for the uncommon case, i.e. when we need to branch very far away. We’ll see that in a minute.</a:t>
            </a:r>
          </a:p>
          <a:p>
            <a:endParaRPr lang="en-AU" altLang="en-US" baseline="0" dirty="0">
              <a:latin typeface="Times New Roman" charset="0"/>
            </a:endParaRPr>
          </a:p>
          <a:p>
            <a:r>
              <a:rPr lang="en-AU" altLang="en-US" baseline="0" dirty="0">
                <a:latin typeface="Times New Roman" charset="0"/>
              </a:rPr>
              <a:t>Big picture: You don’t need to worry about this when writing in MIPS assembly, since you just need labels. But the assembler needs to do this, and if you want to understand what it’s doing you should understand it.</a:t>
            </a:r>
            <a:endParaRPr lang="en-AU" altLang="en-US" dirty="0">
              <a:latin typeface="Times New Roman" charset="0"/>
            </a:endParaRPr>
          </a:p>
        </p:txBody>
      </p:sp>
    </p:spTree>
    <p:extLst>
      <p:ext uri="{BB962C8B-B14F-4D97-AF65-F5344CB8AC3E}">
        <p14:creationId xmlns:p14="http://schemas.microsoft.com/office/powerpoint/2010/main" val="3119975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The University of Adelaide, School of Computer Science</a:t>
            </a:r>
          </a:p>
        </p:txBody>
      </p:sp>
      <p:sp>
        <p:nvSpPr>
          <p:cNvPr id="15257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35A8B771-19E9-3541-BD70-46245A671BC9}" type="datetime3">
              <a:rPr lang="en-US" altLang="en-US">
                <a:latin typeface="Times New Roman" charset="0"/>
              </a:rPr>
              <a:pPr/>
              <a:t>24 September 2018</a:t>
            </a:fld>
            <a:endParaRPr lang="en-US" altLang="en-US">
              <a:latin typeface="Times New Roman" charset="0"/>
            </a:endParaRPr>
          </a:p>
        </p:txBody>
      </p:sp>
      <p:sp>
        <p:nvSpPr>
          <p:cNvPr id="15258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Chapter 2 — Instructions: Language of the Computer</a:t>
            </a:r>
          </a:p>
        </p:txBody>
      </p:sp>
      <p:sp>
        <p:nvSpPr>
          <p:cNvPr id="1525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1D96D3D5-5AC8-FB4B-A042-F77508A54BDB}" type="slidenum">
              <a:rPr lang="en-US" altLang="en-US">
                <a:latin typeface="Times New Roman" charset="0"/>
              </a:rPr>
              <a:pPr/>
              <a:t>7</a:t>
            </a:fld>
            <a:endParaRPr lang="en-US" altLang="en-US">
              <a:latin typeface="Times New Roman" charset="0"/>
            </a:endParaRPr>
          </a:p>
        </p:txBody>
      </p:sp>
      <p:sp>
        <p:nvSpPr>
          <p:cNvPr id="152582" name="Rectangle 2"/>
          <p:cNvSpPr>
            <a:spLocks noGrp="1" noRot="1" noChangeAspect="1" noChangeArrowheads="1" noTextEdit="1"/>
          </p:cNvSpPr>
          <p:nvPr>
            <p:ph type="sldImg"/>
          </p:nvPr>
        </p:nvSpPr>
        <p:spPr>
          <a:ln/>
        </p:spPr>
      </p:sp>
      <p:sp>
        <p:nvSpPr>
          <p:cNvPr id="1525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AU" altLang="en-US" dirty="0">
                <a:latin typeface="Times New Roman" charset="0"/>
              </a:rPr>
              <a:t>Does</a:t>
            </a:r>
            <a:r>
              <a:rPr lang="en-AU" altLang="en-US" baseline="0" dirty="0">
                <a:latin typeface="Times New Roman" charset="0"/>
              </a:rPr>
              <a:t> anyone see why we have 26 bits in the address but we only concatenate with 31..28, not 31..26?</a:t>
            </a:r>
            <a:endParaRPr lang="en-AU" altLang="en-US" dirty="0">
              <a:latin typeface="Times New Roman" charset="0"/>
            </a:endParaRPr>
          </a:p>
        </p:txBody>
      </p:sp>
    </p:spTree>
    <p:extLst>
      <p:ext uri="{BB962C8B-B14F-4D97-AF65-F5344CB8AC3E}">
        <p14:creationId xmlns:p14="http://schemas.microsoft.com/office/powerpoint/2010/main" val="3092371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 Assuming the “Loop” instruction is at memory address 60000_10, what should Exit and Loop be replaced with by</a:t>
            </a:r>
            <a:r>
              <a:rPr lang="en-US" baseline="0" dirty="0"/>
              <a:t> the assembler?</a:t>
            </a:r>
          </a:p>
          <a:p>
            <a:endParaRPr lang="en-US" baseline="0" dirty="0"/>
          </a:p>
          <a:p>
            <a:r>
              <a:rPr lang="en-US" baseline="0" dirty="0"/>
              <a:t>A: Exit is 8/4=2 (two beyond the </a:t>
            </a:r>
            <a:r>
              <a:rPr lang="en-US" baseline="0" dirty="0" err="1"/>
              <a:t>addi</a:t>
            </a:r>
            <a:r>
              <a:rPr lang="en-US" baseline="0" dirty="0"/>
              <a:t>), Loop is 15000</a:t>
            </a:r>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24, 2018</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8</a:t>
            </a:fld>
            <a:endParaRPr lang="en-US" altLang="en-US"/>
          </a:p>
        </p:txBody>
      </p:sp>
    </p:spTree>
    <p:extLst>
      <p:ext uri="{BB962C8B-B14F-4D97-AF65-F5344CB8AC3E}">
        <p14:creationId xmlns:p14="http://schemas.microsoft.com/office/powerpoint/2010/main" val="3351379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The University of Adelaide, School of Computer Science</a:t>
            </a:r>
          </a:p>
        </p:txBody>
      </p:sp>
      <p:sp>
        <p:nvSpPr>
          <p:cNvPr id="15360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0BBD47C3-3431-8945-A856-97F246342EE0}" type="datetime3">
              <a:rPr lang="en-US" altLang="en-US">
                <a:latin typeface="Times New Roman" charset="0"/>
              </a:rPr>
              <a:pPr/>
              <a:t>24 September 2018</a:t>
            </a:fld>
            <a:endParaRPr lang="en-US" altLang="en-US">
              <a:latin typeface="Times New Roman" charset="0"/>
            </a:endParaRPr>
          </a:p>
        </p:txBody>
      </p:sp>
      <p:sp>
        <p:nvSpPr>
          <p:cNvPr id="15360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Chapter 2 — Instructions: Language of the Computer</a:t>
            </a:r>
          </a:p>
        </p:txBody>
      </p:sp>
      <p:sp>
        <p:nvSpPr>
          <p:cNvPr id="1536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DBA3D83E-11CA-CA4E-9A84-12AA73691315}" type="slidenum">
              <a:rPr lang="en-US" altLang="en-US">
                <a:latin typeface="Times New Roman" charset="0"/>
              </a:rPr>
              <a:pPr/>
              <a:t>9</a:t>
            </a:fld>
            <a:endParaRPr lang="en-US" altLang="en-US">
              <a:latin typeface="Times New Roman" charset="0"/>
            </a:endParaRPr>
          </a:p>
        </p:txBody>
      </p:sp>
      <p:sp>
        <p:nvSpPr>
          <p:cNvPr id="153606" name="Rectangle 2"/>
          <p:cNvSpPr>
            <a:spLocks noGrp="1" noRot="1" noChangeAspect="1" noChangeArrowheads="1" noTextEdit="1"/>
          </p:cNvSpPr>
          <p:nvPr>
            <p:ph type="sldImg"/>
          </p:nvPr>
        </p:nvSpPr>
        <p:spPr>
          <a:ln/>
        </p:spPr>
      </p:sp>
      <p:sp>
        <p:nvSpPr>
          <p:cNvPr id="1536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fi-FI" altLang="en-US" sz="1200" b="0" i="0" kern="1200" dirty="0">
                <a:solidFill>
                  <a:schemeClr val="tx1"/>
                </a:solidFill>
                <a:effectLst/>
                <a:latin typeface="Times New Roman" pitchFamily="18" charset="0"/>
                <a:ea typeface="+mn-ea"/>
                <a:cs typeface="+mn-cs"/>
              </a:rPr>
              <a:t>15000 = 00</a:t>
            </a:r>
            <a:r>
              <a:rPr lang="fi-FI" sz="1200" b="0" i="0" kern="1200" dirty="0">
                <a:solidFill>
                  <a:schemeClr val="tx1"/>
                </a:solidFill>
                <a:effectLst/>
                <a:latin typeface="Times New Roman" pitchFamily="18" charset="0"/>
                <a:ea typeface="+mn-ea"/>
                <a:cs typeface="+mn-cs"/>
              </a:rPr>
              <a:t>11 1010 1001 1000</a:t>
            </a:r>
          </a:p>
          <a:p>
            <a:r>
              <a:rPr lang="fi-FI" altLang="en-US" sz="1200" b="0" i="0" kern="1200" dirty="0">
                <a:solidFill>
                  <a:schemeClr val="tx1"/>
                </a:solidFill>
                <a:effectLst/>
                <a:latin typeface="Times New Roman" pitchFamily="18" charset="0"/>
                <a:ea typeface="+mn-ea"/>
                <a:cs typeface="+mn-cs"/>
              </a:rPr>
              <a:t>60020 = </a:t>
            </a:r>
            <a:r>
              <a:rPr lang="fi-FI" sz="1200" b="0" i="0" kern="1200" dirty="0">
                <a:solidFill>
                  <a:schemeClr val="tx1"/>
                </a:solidFill>
                <a:effectLst/>
                <a:latin typeface="Times New Roman" pitchFamily="18" charset="0"/>
                <a:ea typeface="+mn-ea"/>
                <a:cs typeface="+mn-cs"/>
              </a:rPr>
              <a:t>1110 1010 0111</a:t>
            </a:r>
            <a:r>
              <a:rPr lang="fi-FI" sz="1200" b="0" i="0" kern="1200" baseline="0" dirty="0">
                <a:solidFill>
                  <a:schemeClr val="tx1"/>
                </a:solidFill>
                <a:effectLst/>
                <a:latin typeface="Times New Roman" pitchFamily="18" charset="0"/>
                <a:ea typeface="+mn-ea"/>
                <a:cs typeface="+mn-cs"/>
              </a:rPr>
              <a:t>  </a:t>
            </a:r>
            <a:r>
              <a:rPr lang="fi-FI" sz="1200" b="0" i="0" kern="1200" dirty="0">
                <a:solidFill>
                  <a:schemeClr val="tx1"/>
                </a:solidFill>
                <a:effectLst/>
                <a:latin typeface="Times New Roman" pitchFamily="18" charset="0"/>
                <a:ea typeface="+mn-ea"/>
                <a:cs typeface="+mn-cs"/>
              </a:rPr>
              <a:t>0100</a:t>
            </a:r>
            <a:endParaRPr lang="fi-FI" altLang="en-US" sz="1200" b="0" i="0" kern="1200" dirty="0">
              <a:solidFill>
                <a:schemeClr val="tx1"/>
              </a:solidFill>
              <a:effectLst/>
              <a:latin typeface="Times New Roman" pitchFamily="18" charset="0"/>
              <a:ea typeface="+mn-ea"/>
              <a:cs typeface="+mn-cs"/>
            </a:endParaRPr>
          </a:p>
          <a:p>
            <a:r>
              <a:rPr lang="fi-FI" sz="1200" b="0" i="0" kern="1200" dirty="0">
                <a:solidFill>
                  <a:schemeClr val="tx1"/>
                </a:solidFill>
                <a:effectLst/>
                <a:latin typeface="Times New Roman" pitchFamily="18" charset="0"/>
                <a:ea typeface="+mn-ea"/>
                <a:cs typeface="+mn-cs"/>
              </a:rPr>
              <a:t>60000 = 1110 1010 0110 0000</a:t>
            </a:r>
            <a:endParaRPr lang="en-AU" altLang="en-US" dirty="0">
              <a:latin typeface="Times New Roman" charset="0"/>
            </a:endParaRPr>
          </a:p>
        </p:txBody>
      </p:sp>
    </p:spTree>
    <p:extLst>
      <p:ext uri="{BB962C8B-B14F-4D97-AF65-F5344CB8AC3E}">
        <p14:creationId xmlns:p14="http://schemas.microsoft.com/office/powerpoint/2010/main" val="6655230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1619250" y="1125538"/>
            <a:ext cx="28575" cy="57324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5" name="Rectangle 5"/>
          <p:cNvSpPr>
            <a:spLocks noChangeArrowheads="1"/>
          </p:cNvSpPr>
          <p:nvPr/>
        </p:nvSpPr>
        <p:spPr bwMode="auto">
          <a:xfrm>
            <a:off x="1981200" y="1987550"/>
            <a:ext cx="36513"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6" name="Rectangle 6"/>
          <p:cNvSpPr>
            <a:spLocks noChangeArrowheads="1"/>
          </p:cNvSpPr>
          <p:nvPr/>
        </p:nvSpPr>
        <p:spPr bwMode="auto">
          <a:xfrm>
            <a:off x="1763713" y="2708275"/>
            <a:ext cx="7380287" cy="73025"/>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7" name="Rectangle 7"/>
          <p:cNvSpPr>
            <a:spLocks noChangeArrowheads="1"/>
          </p:cNvSpPr>
          <p:nvPr/>
        </p:nvSpPr>
        <p:spPr bwMode="auto">
          <a:xfrm>
            <a:off x="0" y="0"/>
            <a:ext cx="9144000" cy="1125538"/>
          </a:xfrm>
          <a:prstGeom prst="rect">
            <a:avLst/>
          </a:prstGeom>
          <a:solidFill>
            <a:schemeClr val="bg1">
              <a:lumMod val="50000"/>
            </a:schemeClr>
          </a:solidFill>
          <a:ln w="9525">
            <a:noFill/>
            <a:miter lim="800000"/>
            <a:headEnd/>
            <a:tailEnd/>
          </a:ln>
          <a:effectLst/>
        </p:spPr>
        <p:txBody>
          <a:bodyPr wrap="none" anchor="ctr"/>
          <a:lstStyle/>
          <a:p>
            <a:pPr>
              <a:defRPr/>
            </a:pPr>
            <a:endParaRPr lang="en-US"/>
          </a:p>
        </p:txBody>
      </p:sp>
      <p:sp>
        <p:nvSpPr>
          <p:cNvPr id="8" name="Rectangle 9"/>
          <p:cNvSpPr>
            <a:spLocks noChangeArrowheads="1"/>
          </p:cNvSpPr>
          <p:nvPr/>
        </p:nvSpPr>
        <p:spPr bwMode="auto">
          <a:xfrm>
            <a:off x="0" y="1125538"/>
            <a:ext cx="9144000" cy="1746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9" name="Rectangle 10"/>
          <p:cNvSpPr>
            <a:spLocks noChangeArrowheads="1"/>
          </p:cNvSpPr>
          <p:nvPr/>
        </p:nvSpPr>
        <p:spPr bwMode="auto">
          <a:xfrm>
            <a:off x="1619250" y="549275"/>
            <a:ext cx="28575" cy="576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pic>
        <p:nvPicPr>
          <p:cNvPr id="10" name="Picture 14" descr="MK Logo (2).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261938"/>
            <a:ext cx="1155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30"/>
          <p:cNvGrpSpPr>
            <a:grpSpLocks/>
          </p:cNvGrpSpPr>
          <p:nvPr userDrawn="1"/>
        </p:nvGrpSpPr>
        <p:grpSpPr bwMode="auto">
          <a:xfrm>
            <a:off x="1774825" y="104775"/>
            <a:ext cx="6084888" cy="868363"/>
            <a:chOff x="1774113" y="104757"/>
            <a:chExt cx="6084936" cy="868541"/>
          </a:xfrm>
        </p:grpSpPr>
        <p:sp>
          <p:nvSpPr>
            <p:cNvPr id="12" name="TextBox 11"/>
            <p:cNvSpPr txBox="1"/>
            <p:nvPr userDrawn="1"/>
          </p:nvSpPr>
          <p:spPr>
            <a:xfrm>
              <a:off x="1774113" y="104757"/>
              <a:ext cx="6084936" cy="554152"/>
            </a:xfrm>
            <a:prstGeom prst="rect">
              <a:avLst/>
            </a:prstGeom>
            <a:noFill/>
          </p:spPr>
          <p:txBody>
            <a:bodyPr wrap="none">
              <a:spAutoFit/>
            </a:bodyPr>
            <a:lstStyle/>
            <a:p>
              <a:pPr>
                <a:defRPr/>
              </a:pPr>
              <a:r>
                <a:rPr lang="en-GB" sz="3000" b="1" cap="small" dirty="0">
                  <a:solidFill>
                    <a:schemeClr val="bg1"/>
                  </a:solidFill>
                  <a:latin typeface="Corbel" pitchFamily="34" charset="0"/>
                </a:rPr>
                <a:t>Computer Organization and Design</a:t>
              </a:r>
              <a:endParaRPr lang="en-US" sz="3000" b="1" cap="small" dirty="0">
                <a:solidFill>
                  <a:schemeClr val="bg1"/>
                </a:solidFill>
                <a:latin typeface="Corbel" pitchFamily="34" charset="0"/>
              </a:endParaRPr>
            </a:p>
          </p:txBody>
        </p:sp>
        <p:sp>
          <p:nvSpPr>
            <p:cNvPr id="13" name="TextBox 16"/>
            <p:cNvSpPr txBox="1">
              <a:spLocks noChangeArrowheads="1"/>
            </p:cNvSpPr>
            <p:nvPr userDrawn="1"/>
          </p:nvSpPr>
          <p:spPr bwMode="auto">
            <a:xfrm>
              <a:off x="2844096" y="573166"/>
              <a:ext cx="3957669" cy="400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000">
                  <a:solidFill>
                    <a:schemeClr val="bg1"/>
                  </a:solidFill>
                </a:rPr>
                <a:t>The Hardware/Software Interface</a:t>
              </a:r>
              <a:endParaRPr lang="en-US" altLang="en-US" sz="2000">
                <a:solidFill>
                  <a:schemeClr val="bg1"/>
                </a:solidFill>
              </a:endParaRPr>
            </a:p>
          </p:txBody>
        </p:sp>
      </p:grpSp>
      <p:grpSp>
        <p:nvGrpSpPr>
          <p:cNvPr id="14" name="Group 29"/>
          <p:cNvGrpSpPr>
            <a:grpSpLocks/>
          </p:cNvGrpSpPr>
          <p:nvPr userDrawn="1"/>
        </p:nvGrpSpPr>
        <p:grpSpPr bwMode="auto">
          <a:xfrm>
            <a:off x="8004175" y="93663"/>
            <a:ext cx="935038" cy="935037"/>
            <a:chOff x="7956376" y="116632"/>
            <a:chExt cx="936104" cy="936104"/>
          </a:xfrm>
        </p:grpSpPr>
        <p:sp>
          <p:nvSpPr>
            <p:cNvPr id="15" name="32-Point Star 18"/>
            <p:cNvSpPr>
              <a:spLocks noChangeArrowheads="1"/>
            </p:cNvSpPr>
            <p:nvPr userDrawn="1"/>
          </p:nvSpPr>
          <p:spPr bwMode="auto">
            <a:xfrm>
              <a:off x="7956376" y="116632"/>
              <a:ext cx="936104" cy="936104"/>
            </a:xfrm>
            <a:prstGeom prst="star32">
              <a:avLst>
                <a:gd name="adj" fmla="val 37500"/>
              </a:avLst>
            </a:prstGeom>
            <a:solidFill>
              <a:srgbClr val="C00000"/>
            </a:solidFill>
            <a:ln w="9525">
              <a:solidFill>
                <a:schemeClr val="tx1"/>
              </a:solidFill>
              <a:round/>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16" name="TextBox 19"/>
            <p:cNvSpPr txBox="1">
              <a:spLocks noChangeArrowheads="1"/>
            </p:cNvSpPr>
            <p:nvPr userDrawn="1"/>
          </p:nvSpPr>
          <p:spPr bwMode="auto">
            <a:xfrm>
              <a:off x="8112128" y="262849"/>
              <a:ext cx="642081" cy="707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GB" altLang="en-US" sz="2000">
                  <a:solidFill>
                    <a:schemeClr val="bg1"/>
                  </a:solidFill>
                  <a:latin typeface="Arial Black" charset="0"/>
                </a:rPr>
                <a:t>5</a:t>
              </a:r>
              <a:r>
                <a:rPr lang="en-GB" altLang="en-US" sz="2000" baseline="30000">
                  <a:solidFill>
                    <a:schemeClr val="bg1"/>
                  </a:solidFill>
                  <a:latin typeface="Arial Black" charset="0"/>
                </a:rPr>
                <a:t>th</a:t>
              </a:r>
              <a:endParaRPr lang="en-GB" altLang="en-US" sz="2000">
                <a:solidFill>
                  <a:schemeClr val="bg1"/>
                </a:solidFill>
                <a:latin typeface="Arial Black" charset="0"/>
              </a:endParaRPr>
            </a:p>
            <a:p>
              <a:endParaRPr lang="en-US" altLang="en-US" sz="2000">
                <a:solidFill>
                  <a:schemeClr val="bg1"/>
                </a:solidFill>
                <a:latin typeface="Arial Black" charset="0"/>
              </a:endParaRPr>
            </a:p>
          </p:txBody>
        </p:sp>
        <p:sp>
          <p:nvSpPr>
            <p:cNvPr id="17" name="TextBox 20"/>
            <p:cNvSpPr txBox="1">
              <a:spLocks noChangeArrowheads="1"/>
            </p:cNvSpPr>
            <p:nvPr userDrawn="1"/>
          </p:nvSpPr>
          <p:spPr bwMode="auto">
            <a:xfrm>
              <a:off x="8064449" y="517139"/>
              <a:ext cx="732672" cy="308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GB" altLang="en-US" sz="1400">
                  <a:solidFill>
                    <a:schemeClr val="bg1"/>
                  </a:solidFill>
                </a:rPr>
                <a:t>Edition</a:t>
              </a:r>
              <a:endParaRPr lang="en-US" altLang="en-US" sz="1400">
                <a:solidFill>
                  <a:schemeClr val="bg1"/>
                </a:solidFill>
              </a:endParaRPr>
            </a:p>
          </p:txBody>
        </p:sp>
      </p:grpSp>
      <p:sp>
        <p:nvSpPr>
          <p:cNvPr id="295939" name="Rectangle 3"/>
          <p:cNvSpPr>
            <a:spLocks noGrp="1" noChangeArrowheads="1"/>
          </p:cNvSpPr>
          <p:nvPr>
            <p:ph type="ctrTitle"/>
          </p:nvPr>
        </p:nvSpPr>
        <p:spPr>
          <a:xfrm>
            <a:off x="2409825" y="1844675"/>
            <a:ext cx="5832475" cy="762000"/>
          </a:xfrm>
        </p:spPr>
        <p:txBody>
          <a:bodyPr anchor="t"/>
          <a:lstStyle>
            <a:lvl1pPr>
              <a:defRPr>
                <a:latin typeface="Arial Black" pitchFamily="34" charset="0"/>
              </a:defRPr>
            </a:lvl1pPr>
          </a:lstStyle>
          <a:p>
            <a:r>
              <a:rPr lang="en-AU"/>
              <a:t>Chapter …</a:t>
            </a:r>
          </a:p>
        </p:txBody>
      </p:sp>
      <p:sp>
        <p:nvSpPr>
          <p:cNvPr id="295940" name="Rectangle 4"/>
          <p:cNvSpPr>
            <a:spLocks noGrp="1" noChangeArrowheads="1"/>
          </p:cNvSpPr>
          <p:nvPr>
            <p:ph type="subTitle" idx="1"/>
          </p:nvPr>
        </p:nvSpPr>
        <p:spPr>
          <a:xfrm>
            <a:off x="2409825" y="2924175"/>
            <a:ext cx="5832475" cy="579438"/>
          </a:xfrm>
        </p:spPr>
        <p:txBody>
          <a:bodyPr>
            <a:spAutoFit/>
          </a:bodyPr>
          <a:lstStyle>
            <a:lvl1pPr marL="0" indent="0">
              <a:buFont typeface="Wingdings" pitchFamily="2" charset="2"/>
              <a:buNone/>
              <a:defRPr>
                <a:latin typeface="Arial Black" pitchFamily="34" charset="0"/>
              </a:defRPr>
            </a:lvl1pPr>
          </a:lstStyle>
          <a:p>
            <a:r>
              <a:rPr lang="en-AU"/>
              <a:t>Subtitle</a:t>
            </a:r>
          </a:p>
        </p:txBody>
      </p:sp>
    </p:spTree>
    <p:extLst>
      <p:ext uri="{BB962C8B-B14F-4D97-AF65-F5344CB8AC3E}">
        <p14:creationId xmlns:p14="http://schemas.microsoft.com/office/powerpoint/2010/main" val="1246084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C25631A7-60E7-7244-A4EA-450241D92792}" type="slidenum">
              <a:rPr lang="en-AU" altLang="en-US"/>
              <a:pPr>
                <a:defRPr/>
              </a:pPr>
              <a:t>‹#›</a:t>
            </a:fld>
            <a:endParaRPr lang="en-AU" altLang="en-US"/>
          </a:p>
        </p:txBody>
      </p:sp>
    </p:spTree>
    <p:extLst>
      <p:ext uri="{BB962C8B-B14F-4D97-AF65-F5344CB8AC3E}">
        <p14:creationId xmlns:p14="http://schemas.microsoft.com/office/powerpoint/2010/main" val="1157014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8163" y="146050"/>
            <a:ext cx="2066925" cy="60912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4213" y="146050"/>
            <a:ext cx="6051550" cy="60912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FDF79DDB-D410-EA4F-9473-602D1DBFA8F1}" type="slidenum">
              <a:rPr lang="en-AU" altLang="en-US"/>
              <a:pPr>
                <a:defRPr/>
              </a:pPr>
              <a:t>‹#›</a:t>
            </a:fld>
            <a:endParaRPr lang="en-AU" altLang="en-US"/>
          </a:p>
        </p:txBody>
      </p:sp>
    </p:spTree>
    <p:extLst>
      <p:ext uri="{BB962C8B-B14F-4D97-AF65-F5344CB8AC3E}">
        <p14:creationId xmlns:p14="http://schemas.microsoft.com/office/powerpoint/2010/main" val="479185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Content Placeholder 2"/>
          <p:cNvSpPr>
            <a:spLocks noGrp="1"/>
          </p:cNvSpPr>
          <p:nvPr>
            <p:ph sz="half" idx="1"/>
          </p:nvPr>
        </p:nvSpPr>
        <p:spPr>
          <a:xfrm>
            <a:off x="684213" y="1125538"/>
            <a:ext cx="4059237"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895850" y="1125538"/>
            <a:ext cx="4059238"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DC6F03C8-1942-634D-B348-82E6841B4DEC}" type="slidenum">
              <a:rPr lang="en-AU" altLang="en-US"/>
              <a:pPr>
                <a:defRPr/>
              </a:pPr>
              <a:t>‹#›</a:t>
            </a:fld>
            <a:endParaRPr lang="en-AU" altLang="en-US"/>
          </a:p>
        </p:txBody>
      </p:sp>
    </p:spTree>
    <p:extLst>
      <p:ext uri="{BB962C8B-B14F-4D97-AF65-F5344CB8AC3E}">
        <p14:creationId xmlns:p14="http://schemas.microsoft.com/office/powerpoint/2010/main" val="606904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Text Placeholder 2"/>
          <p:cNvSpPr>
            <a:spLocks noGrp="1"/>
          </p:cNvSpPr>
          <p:nvPr>
            <p:ph type="body" sz="half" idx="1"/>
          </p:nvPr>
        </p:nvSpPr>
        <p:spPr>
          <a:xfrm>
            <a:off x="684213" y="1125538"/>
            <a:ext cx="4059237"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125538"/>
            <a:ext cx="4059238"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180D1B24-8715-A740-AEB0-F063F9955747}" type="slidenum">
              <a:rPr lang="en-AU" altLang="en-US"/>
              <a:pPr>
                <a:defRPr/>
              </a:pPr>
              <a:t>‹#›</a:t>
            </a:fld>
            <a:endParaRPr lang="en-AU" altLang="en-US"/>
          </a:p>
        </p:txBody>
      </p:sp>
    </p:spTree>
    <p:extLst>
      <p:ext uri="{BB962C8B-B14F-4D97-AF65-F5344CB8AC3E}">
        <p14:creationId xmlns:p14="http://schemas.microsoft.com/office/powerpoint/2010/main" val="1845789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Text Placeholder 2"/>
          <p:cNvSpPr>
            <a:spLocks noGrp="1"/>
          </p:cNvSpPr>
          <p:nvPr>
            <p:ph type="body" sz="half" idx="1"/>
          </p:nvPr>
        </p:nvSpPr>
        <p:spPr>
          <a:xfrm>
            <a:off x="684213" y="1125538"/>
            <a:ext cx="8270875" cy="2479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4213" y="3757613"/>
            <a:ext cx="8270875" cy="2479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7B62E9CE-F100-E14B-87FF-B98D12F12EE8}" type="slidenum">
              <a:rPr lang="en-AU" altLang="en-US"/>
              <a:pPr>
                <a:defRPr/>
              </a:pPr>
              <a:t>‹#›</a:t>
            </a:fld>
            <a:endParaRPr lang="en-AU" altLang="en-US"/>
          </a:p>
        </p:txBody>
      </p:sp>
    </p:spTree>
    <p:extLst>
      <p:ext uri="{BB962C8B-B14F-4D97-AF65-F5344CB8AC3E}">
        <p14:creationId xmlns:p14="http://schemas.microsoft.com/office/powerpoint/2010/main" val="1781232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A562C786-EE3F-FD40-B876-B6D46C614EF3}" type="slidenum">
              <a:rPr lang="en-AU" altLang="en-US"/>
              <a:pPr>
                <a:defRPr/>
              </a:pPr>
              <a:t>‹#›</a:t>
            </a:fld>
            <a:endParaRPr lang="en-AU" altLang="en-US"/>
          </a:p>
        </p:txBody>
      </p:sp>
    </p:spTree>
    <p:extLst>
      <p:ext uri="{BB962C8B-B14F-4D97-AF65-F5344CB8AC3E}">
        <p14:creationId xmlns:p14="http://schemas.microsoft.com/office/powerpoint/2010/main" val="204377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81B4205B-3BB3-3B46-A5FF-0224824519BC}" type="slidenum">
              <a:rPr lang="en-AU" altLang="en-US"/>
              <a:pPr>
                <a:defRPr/>
              </a:pPr>
              <a:t>‹#›</a:t>
            </a:fld>
            <a:endParaRPr lang="en-AU" altLang="en-US"/>
          </a:p>
        </p:txBody>
      </p:sp>
    </p:spTree>
    <p:extLst>
      <p:ext uri="{BB962C8B-B14F-4D97-AF65-F5344CB8AC3E}">
        <p14:creationId xmlns:p14="http://schemas.microsoft.com/office/powerpoint/2010/main" val="1152996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14A1F31F-8F9A-134B-84E6-DBABBAB1DE1D}" type="slidenum">
              <a:rPr lang="en-AU" altLang="en-US"/>
              <a:pPr>
                <a:defRPr/>
              </a:pPr>
              <a:t>‹#›</a:t>
            </a:fld>
            <a:endParaRPr lang="en-AU" altLang="en-US"/>
          </a:p>
        </p:txBody>
      </p:sp>
    </p:spTree>
    <p:extLst>
      <p:ext uri="{BB962C8B-B14F-4D97-AF65-F5344CB8AC3E}">
        <p14:creationId xmlns:p14="http://schemas.microsoft.com/office/powerpoint/2010/main" val="1674623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96ED4B8C-E97C-8E44-BC10-14DE6597711F}" type="slidenum">
              <a:rPr lang="en-AU" altLang="en-US"/>
              <a:pPr>
                <a:defRPr/>
              </a:pPr>
              <a:t>‹#›</a:t>
            </a:fld>
            <a:endParaRPr lang="en-AU" altLang="en-US"/>
          </a:p>
        </p:txBody>
      </p:sp>
    </p:spTree>
    <p:extLst>
      <p:ext uri="{BB962C8B-B14F-4D97-AF65-F5344CB8AC3E}">
        <p14:creationId xmlns:p14="http://schemas.microsoft.com/office/powerpoint/2010/main" val="479831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127112B6-527E-1B48-9BE7-F273D41ACD67}" type="slidenum">
              <a:rPr lang="en-AU" altLang="en-US"/>
              <a:pPr>
                <a:defRPr/>
              </a:pPr>
              <a:t>‹#›</a:t>
            </a:fld>
            <a:endParaRPr lang="en-AU" altLang="en-US"/>
          </a:p>
        </p:txBody>
      </p:sp>
    </p:spTree>
    <p:extLst>
      <p:ext uri="{BB962C8B-B14F-4D97-AF65-F5344CB8AC3E}">
        <p14:creationId xmlns:p14="http://schemas.microsoft.com/office/powerpoint/2010/main" val="727110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732493DD-6236-9D41-B0F1-FA2586741039}" type="slidenum">
              <a:rPr lang="en-AU" altLang="en-US"/>
              <a:pPr>
                <a:defRPr/>
              </a:pPr>
              <a:t>‹#›</a:t>
            </a:fld>
            <a:endParaRPr lang="en-AU" altLang="en-US"/>
          </a:p>
        </p:txBody>
      </p:sp>
    </p:spTree>
    <p:extLst>
      <p:ext uri="{BB962C8B-B14F-4D97-AF65-F5344CB8AC3E}">
        <p14:creationId xmlns:p14="http://schemas.microsoft.com/office/powerpoint/2010/main" val="1370810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8E96F957-9832-0B4F-82F9-59C7E64F31A0}" type="slidenum">
              <a:rPr lang="en-AU" altLang="en-US"/>
              <a:pPr>
                <a:defRPr/>
              </a:pPr>
              <a:t>‹#›</a:t>
            </a:fld>
            <a:endParaRPr lang="en-AU" altLang="en-US"/>
          </a:p>
        </p:txBody>
      </p:sp>
    </p:spTree>
    <p:extLst>
      <p:ext uri="{BB962C8B-B14F-4D97-AF65-F5344CB8AC3E}">
        <p14:creationId xmlns:p14="http://schemas.microsoft.com/office/powerpoint/2010/main" val="1006063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23F35528-A3CE-094C-B344-DF874D0D00F7}" type="slidenum">
              <a:rPr lang="en-AU" altLang="en-US"/>
              <a:pPr>
                <a:defRPr/>
              </a:pPr>
              <a:t>‹#›</a:t>
            </a:fld>
            <a:endParaRPr lang="en-AU" altLang="en-US"/>
          </a:p>
        </p:txBody>
      </p:sp>
    </p:spTree>
    <p:extLst>
      <p:ext uri="{BB962C8B-B14F-4D97-AF65-F5344CB8AC3E}">
        <p14:creationId xmlns:p14="http://schemas.microsoft.com/office/powerpoint/2010/main" val="1763466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468313" y="260350"/>
            <a:ext cx="36512"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1027" name="Rectangle 3"/>
          <p:cNvSpPr>
            <a:spLocks noGrp="1" noChangeArrowheads="1"/>
          </p:cNvSpPr>
          <p:nvPr>
            <p:ph type="title"/>
          </p:nvPr>
        </p:nvSpPr>
        <p:spPr bwMode="auto">
          <a:xfrm>
            <a:off x="684213" y="146050"/>
            <a:ext cx="82597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spAutoFit/>
          </a:bodyPr>
          <a:lstStyle/>
          <a:p>
            <a:pPr lvl="0"/>
            <a:r>
              <a:rPr lang="en-AU" altLang="en-US"/>
              <a:t>Click to edit Master title style</a:t>
            </a:r>
          </a:p>
        </p:txBody>
      </p:sp>
      <p:sp>
        <p:nvSpPr>
          <p:cNvPr id="1028" name="Rectangle 4"/>
          <p:cNvSpPr>
            <a:spLocks noGrp="1" noChangeArrowheads="1"/>
          </p:cNvSpPr>
          <p:nvPr>
            <p:ph type="body" idx="1"/>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294917" name="Rectangle 5"/>
          <p:cNvSpPr>
            <a:spLocks noGrp="1" noChangeArrowheads="1"/>
          </p:cNvSpPr>
          <p:nvPr>
            <p:ph type="ftr" sz="quarter" idx="3"/>
          </p:nvPr>
        </p:nvSpPr>
        <p:spPr bwMode="auto">
          <a:xfrm>
            <a:off x="1692275" y="6381750"/>
            <a:ext cx="7272338" cy="358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1" smtClean="0"/>
            </a:lvl1pPr>
          </a:lstStyle>
          <a:p>
            <a:pPr>
              <a:defRPr/>
            </a:pPr>
            <a:r>
              <a:rPr lang="en-AU" altLang="en-US"/>
              <a:t>Chapter 1 — Computer Abstractions and Technology — </a:t>
            </a:r>
            <a:fld id="{DA85E8C0-DB33-BB4B-8FEA-DAB5A7CA0CAC}" type="slidenum">
              <a:rPr lang="en-AU" altLang="en-US"/>
              <a:pPr>
                <a:defRPr/>
              </a:pPr>
              <a:t>‹#›</a:t>
            </a:fld>
            <a:endParaRPr lang="en-AU" altLang="en-US"/>
          </a:p>
        </p:txBody>
      </p:sp>
      <p:sp>
        <p:nvSpPr>
          <p:cNvPr id="1030" name="Rectangle 7"/>
          <p:cNvSpPr>
            <a:spLocks noChangeArrowheads="1"/>
          </p:cNvSpPr>
          <p:nvPr/>
        </p:nvSpPr>
        <p:spPr bwMode="auto">
          <a:xfrm>
            <a:off x="250825" y="981075"/>
            <a:ext cx="8569325" cy="71438"/>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pic>
        <p:nvPicPr>
          <p:cNvPr id="1031" name="Picture 7" descr="MK Logo.jpg"/>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6270625"/>
            <a:ext cx="16192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5"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Lst>
  <p:hf sldNum="0" hd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22312" y="1582738"/>
            <a:ext cx="8026151" cy="707886"/>
          </a:xfrm>
        </p:spPr>
        <p:txBody>
          <a:bodyPr/>
          <a:lstStyle/>
          <a:p>
            <a:pPr>
              <a:defRPr/>
            </a:pPr>
            <a:r>
              <a:rPr lang="en-US" dirty="0"/>
              <a:t>Addressing Modes</a:t>
            </a:r>
          </a:p>
        </p:txBody>
      </p:sp>
      <p:sp>
        <p:nvSpPr>
          <p:cNvPr id="18434" name="Text Placeholder 6"/>
          <p:cNvSpPr>
            <a:spLocks noGrp="1"/>
          </p:cNvSpPr>
          <p:nvPr>
            <p:ph type="body" idx="1"/>
          </p:nvPr>
        </p:nvSpPr>
        <p:spPr>
          <a:xfrm>
            <a:off x="689015" y="3645024"/>
            <a:ext cx="7772400" cy="1500187"/>
          </a:xfrm>
        </p:spPr>
        <p:txBody>
          <a:bodyPr/>
          <a:lstStyle/>
          <a:p>
            <a:r>
              <a:rPr lang="en-US" altLang="en-US" sz="3600" dirty="0"/>
              <a:t>Instructor: Robert Utterback</a:t>
            </a:r>
          </a:p>
          <a:p>
            <a:r>
              <a:rPr lang="en-US" altLang="en-US" sz="3600" dirty="0"/>
              <a:t>Lecture 19</a:t>
            </a:r>
          </a:p>
        </p:txBody>
      </p:sp>
    </p:spTree>
    <p:extLst>
      <p:ext uri="{BB962C8B-B14F-4D97-AF65-F5344CB8AC3E}">
        <p14:creationId xmlns:p14="http://schemas.microsoft.com/office/powerpoint/2010/main" val="579667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2 — Instructions: Language of the Computer — </a:t>
            </a:r>
            <a:fld id="{536FC503-AD34-2F41-8C2F-82E5F10B8EED}" type="slidenum">
              <a:rPr lang="en-AU" altLang="en-US"/>
              <a:pPr/>
              <a:t>10</a:t>
            </a:fld>
            <a:endParaRPr lang="en-AU" altLang="en-US"/>
          </a:p>
        </p:txBody>
      </p:sp>
      <p:sp>
        <p:nvSpPr>
          <p:cNvPr id="60419" name="Rectangle 2"/>
          <p:cNvSpPr>
            <a:spLocks noGrp="1" noChangeArrowheads="1"/>
          </p:cNvSpPr>
          <p:nvPr>
            <p:ph type="title"/>
          </p:nvPr>
        </p:nvSpPr>
        <p:spPr/>
        <p:txBody>
          <a:bodyPr/>
          <a:lstStyle/>
          <a:p>
            <a:pPr eaLnBrk="1" hangingPunct="1"/>
            <a:r>
              <a:rPr lang="en-AU" altLang="en-US"/>
              <a:t>Branching Far Away</a:t>
            </a:r>
          </a:p>
        </p:txBody>
      </p:sp>
      <p:sp>
        <p:nvSpPr>
          <p:cNvPr id="60420" name="Rectangle 3"/>
          <p:cNvSpPr>
            <a:spLocks noGrp="1" noChangeArrowheads="1"/>
          </p:cNvSpPr>
          <p:nvPr>
            <p:ph type="body" idx="1"/>
          </p:nvPr>
        </p:nvSpPr>
        <p:spPr/>
        <p:txBody>
          <a:bodyPr/>
          <a:lstStyle/>
          <a:p>
            <a:pPr eaLnBrk="1" hangingPunct="1">
              <a:tabLst>
                <a:tab pos="1619250" algn="l"/>
              </a:tabLst>
            </a:pPr>
            <a:r>
              <a:rPr lang="en-AU" altLang="en-US"/>
              <a:t>If branch target is too far to encode with 16-bit offset, assembler rewrites the code</a:t>
            </a:r>
          </a:p>
          <a:p>
            <a:pPr eaLnBrk="1" hangingPunct="1">
              <a:tabLst>
                <a:tab pos="1619250" algn="l"/>
              </a:tabLst>
            </a:pPr>
            <a:r>
              <a:rPr lang="en-AU" altLang="en-US"/>
              <a:t>Example</a:t>
            </a:r>
          </a:p>
          <a:p>
            <a:pPr lvl="1" eaLnBrk="1" hangingPunct="1">
              <a:buFont typeface="Wingdings" charset="2"/>
              <a:buNone/>
              <a:tabLst>
                <a:tab pos="1619250" algn="l"/>
              </a:tabLst>
            </a:pPr>
            <a:r>
              <a:rPr lang="en-AU" altLang="en-US">
                <a:latin typeface="Lucida Console" charset="0"/>
              </a:rPr>
              <a:t>		beq $s0,$s1, L1</a:t>
            </a:r>
          </a:p>
          <a:p>
            <a:pPr lvl="1" eaLnBrk="1" hangingPunct="1">
              <a:buFont typeface="Wingdings" charset="2"/>
              <a:buNone/>
              <a:tabLst>
                <a:tab pos="1619250" algn="l"/>
              </a:tabLst>
            </a:pPr>
            <a:r>
              <a:rPr lang="en-AU" altLang="en-US">
                <a:ea typeface="Arial" charset="0"/>
                <a:cs typeface="Arial" charset="0"/>
              </a:rPr>
              <a:t>				↓</a:t>
            </a:r>
          </a:p>
          <a:p>
            <a:pPr lvl="1" eaLnBrk="1" hangingPunct="1">
              <a:buFont typeface="Wingdings" charset="2"/>
              <a:buNone/>
              <a:tabLst>
                <a:tab pos="1619250" algn="l"/>
              </a:tabLst>
            </a:pPr>
            <a:r>
              <a:rPr lang="en-AU" altLang="en-US">
                <a:latin typeface="Lucida Console" charset="0"/>
              </a:rPr>
              <a:t>		bne $s0,$s1, L2</a:t>
            </a:r>
            <a:br>
              <a:rPr lang="en-AU" altLang="en-US">
                <a:latin typeface="Lucida Console" charset="0"/>
              </a:rPr>
            </a:br>
            <a:r>
              <a:rPr lang="en-AU" altLang="en-US">
                <a:latin typeface="Lucida Console" charset="0"/>
              </a:rPr>
              <a:t>	j L1</a:t>
            </a:r>
            <a:br>
              <a:rPr lang="en-AU" altLang="en-US">
                <a:latin typeface="Lucida Console" charset="0"/>
              </a:rPr>
            </a:br>
            <a:r>
              <a:rPr lang="en-AU" altLang="en-US">
                <a:latin typeface="Lucida Console" charset="0"/>
              </a:rPr>
              <a:t>L2:	…</a:t>
            </a:r>
          </a:p>
        </p:txBody>
      </p:sp>
    </p:spTree>
    <p:extLst>
      <p:ext uri="{BB962C8B-B14F-4D97-AF65-F5344CB8AC3E}">
        <p14:creationId xmlns:p14="http://schemas.microsoft.com/office/powerpoint/2010/main" val="203965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2 — Instructions: Language of the Computer — </a:t>
            </a:r>
            <a:fld id="{CB2CBC31-1ADB-BD4D-B592-14A3ADA8AD5F}" type="slidenum">
              <a:rPr lang="en-AU" altLang="en-US"/>
              <a:pPr/>
              <a:t>11</a:t>
            </a:fld>
            <a:endParaRPr lang="en-AU" altLang="en-US"/>
          </a:p>
        </p:txBody>
      </p:sp>
      <p:sp>
        <p:nvSpPr>
          <p:cNvPr id="61443" name="Rectangle 2"/>
          <p:cNvSpPr>
            <a:spLocks noGrp="1" noChangeArrowheads="1"/>
          </p:cNvSpPr>
          <p:nvPr>
            <p:ph type="title"/>
          </p:nvPr>
        </p:nvSpPr>
        <p:spPr/>
        <p:txBody>
          <a:bodyPr/>
          <a:lstStyle/>
          <a:p>
            <a:pPr eaLnBrk="1" hangingPunct="1"/>
            <a:r>
              <a:rPr lang="en-US" altLang="en-US"/>
              <a:t>Addressing Mode Summary</a:t>
            </a:r>
            <a:endParaRPr lang="en-AU" altLang="en-US"/>
          </a:p>
        </p:txBody>
      </p:sp>
      <p:pic>
        <p:nvPicPr>
          <p:cNvPr id="61444" name="Picture 6" descr="f02-18-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538" y="1268413"/>
            <a:ext cx="4106862" cy="492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4441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22312" y="1582738"/>
            <a:ext cx="8026151" cy="1323439"/>
          </a:xfrm>
        </p:spPr>
        <p:txBody>
          <a:bodyPr/>
          <a:lstStyle/>
          <a:p>
            <a:pPr>
              <a:defRPr/>
            </a:pPr>
            <a:r>
              <a:rPr lang="en-US" dirty="0"/>
              <a:t>Translating and </a:t>
            </a:r>
            <a:r>
              <a:rPr lang="en-US"/>
              <a:t>Starting Programs</a:t>
            </a:r>
            <a:endParaRPr lang="en-US" dirty="0"/>
          </a:p>
        </p:txBody>
      </p:sp>
      <p:sp>
        <p:nvSpPr>
          <p:cNvPr id="18434" name="Text Placeholder 6"/>
          <p:cNvSpPr>
            <a:spLocks noGrp="1"/>
          </p:cNvSpPr>
          <p:nvPr>
            <p:ph type="body" idx="1"/>
          </p:nvPr>
        </p:nvSpPr>
        <p:spPr>
          <a:xfrm>
            <a:off x="689015" y="3645024"/>
            <a:ext cx="7772400" cy="1500187"/>
          </a:xfrm>
        </p:spPr>
        <p:txBody>
          <a:bodyPr/>
          <a:lstStyle/>
          <a:p>
            <a:r>
              <a:rPr lang="en-US" altLang="en-US" sz="3600" dirty="0"/>
              <a:t>2.11</a:t>
            </a:r>
          </a:p>
          <a:p>
            <a:r>
              <a:rPr lang="en-US" altLang="en-US" sz="3600" dirty="0"/>
              <a:t>Instructor: Robert Utterback</a:t>
            </a:r>
          </a:p>
        </p:txBody>
      </p:sp>
    </p:spTree>
    <p:extLst>
      <p:ext uri="{BB962C8B-B14F-4D97-AF65-F5344CB8AC3E}">
        <p14:creationId xmlns:p14="http://schemas.microsoft.com/office/powerpoint/2010/main" val="1860503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2 — Instructions: Language of the Computer — </a:t>
            </a:r>
            <a:fld id="{1BC65282-5E37-3649-B1B9-D14FEC5637C3}" type="slidenum">
              <a:rPr lang="en-AU" altLang="en-US"/>
              <a:pPr/>
              <a:t>13</a:t>
            </a:fld>
            <a:endParaRPr lang="en-AU" altLang="en-US"/>
          </a:p>
        </p:txBody>
      </p:sp>
      <p:pic>
        <p:nvPicPr>
          <p:cNvPr id="64515" name="Picture 10" descr="f02-21-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700213"/>
            <a:ext cx="6030913" cy="441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6" name="Rectangle 2"/>
          <p:cNvSpPr>
            <a:spLocks noGrp="1" noChangeArrowheads="1"/>
          </p:cNvSpPr>
          <p:nvPr>
            <p:ph type="title"/>
          </p:nvPr>
        </p:nvSpPr>
        <p:spPr/>
        <p:txBody>
          <a:bodyPr/>
          <a:lstStyle/>
          <a:p>
            <a:pPr eaLnBrk="1" hangingPunct="1"/>
            <a:r>
              <a:rPr lang="en-US" altLang="en-US"/>
              <a:t>Translation and Startup</a:t>
            </a:r>
            <a:endParaRPr lang="en-AU" altLang="en-US"/>
          </a:p>
        </p:txBody>
      </p:sp>
      <p:sp>
        <p:nvSpPr>
          <p:cNvPr id="64517" name="Text Box 4"/>
          <p:cNvSpPr txBox="1">
            <a:spLocks noChangeArrowheads="1"/>
          </p:cNvSpPr>
          <p:nvPr/>
        </p:nvSpPr>
        <p:spPr bwMode="auto">
          <a:xfrm>
            <a:off x="3563938" y="1989138"/>
            <a:ext cx="2736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a:t>Many compilers produce object modules directly</a:t>
            </a:r>
            <a:endParaRPr lang="en-AU" altLang="en-US"/>
          </a:p>
        </p:txBody>
      </p:sp>
      <p:sp>
        <p:nvSpPr>
          <p:cNvPr id="64518" name="AutoShape 5"/>
          <p:cNvSpPr>
            <a:spLocks/>
          </p:cNvSpPr>
          <p:nvPr/>
        </p:nvSpPr>
        <p:spPr bwMode="auto">
          <a:xfrm rot="-2520133">
            <a:off x="3276600" y="1557338"/>
            <a:ext cx="215900" cy="1800225"/>
          </a:xfrm>
          <a:prstGeom prst="rightBrace">
            <a:avLst>
              <a:gd name="adj1" fmla="val 69485"/>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64519" name="Text Box 6"/>
          <p:cNvSpPr txBox="1">
            <a:spLocks noChangeArrowheads="1"/>
          </p:cNvSpPr>
          <p:nvPr/>
        </p:nvSpPr>
        <p:spPr bwMode="auto">
          <a:xfrm>
            <a:off x="7164388" y="4149725"/>
            <a:ext cx="15541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a:t>Static linking</a:t>
            </a:r>
            <a:endParaRPr lang="en-AU" altLang="en-US"/>
          </a:p>
        </p:txBody>
      </p:sp>
      <p:sp>
        <p:nvSpPr>
          <p:cNvPr id="64520" name="AutoShape 7"/>
          <p:cNvSpPr>
            <a:spLocks/>
          </p:cNvSpPr>
          <p:nvPr/>
        </p:nvSpPr>
        <p:spPr bwMode="auto">
          <a:xfrm>
            <a:off x="6948488" y="3573463"/>
            <a:ext cx="215900" cy="1511300"/>
          </a:xfrm>
          <a:prstGeom prst="rightBrace">
            <a:avLst>
              <a:gd name="adj1" fmla="val 58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64521" name="Text Box 8"/>
          <p:cNvSpPr txBox="1">
            <a:spLocks noChangeArrowheads="1"/>
          </p:cNvSpPr>
          <p:nvPr/>
        </p:nvSpPr>
        <p:spPr bwMode="auto">
          <a:xfrm rot="5400000">
            <a:off x="6773069" y="2004219"/>
            <a:ext cx="43751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a:solidFill>
                  <a:schemeClr val="folHlink"/>
                </a:solidFill>
              </a:rPr>
              <a:t>§2.12 Translating and Starting a Program</a:t>
            </a:r>
          </a:p>
        </p:txBody>
      </p:sp>
    </p:spTree>
    <p:extLst>
      <p:ext uri="{BB962C8B-B14F-4D97-AF65-F5344CB8AC3E}">
        <p14:creationId xmlns:p14="http://schemas.microsoft.com/office/powerpoint/2010/main" val="3092278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2 — Instructions: Language of the Computer — </a:t>
            </a:r>
            <a:fld id="{9ABDD468-A94B-A449-AFB5-ECA7A0114217}" type="slidenum">
              <a:rPr lang="en-AU" altLang="en-US"/>
              <a:pPr/>
              <a:t>14</a:t>
            </a:fld>
            <a:endParaRPr lang="en-AU" altLang="en-US"/>
          </a:p>
        </p:txBody>
      </p:sp>
      <p:sp>
        <p:nvSpPr>
          <p:cNvPr id="65539" name="Rectangle 2"/>
          <p:cNvSpPr>
            <a:spLocks noGrp="1" noChangeArrowheads="1"/>
          </p:cNvSpPr>
          <p:nvPr>
            <p:ph type="title"/>
          </p:nvPr>
        </p:nvSpPr>
        <p:spPr>
          <a:xfrm>
            <a:off x="684213" y="206375"/>
            <a:ext cx="8259762" cy="701675"/>
          </a:xfrm>
        </p:spPr>
        <p:txBody>
          <a:bodyPr/>
          <a:lstStyle/>
          <a:p>
            <a:pPr eaLnBrk="1" hangingPunct="1"/>
            <a:r>
              <a:rPr lang="en-US" altLang="en-US" sz="4000"/>
              <a:t>Assembler Pseudoinstructions</a:t>
            </a:r>
            <a:endParaRPr lang="en-AU" altLang="en-US" sz="4000"/>
          </a:p>
        </p:txBody>
      </p:sp>
      <p:sp>
        <p:nvSpPr>
          <p:cNvPr id="65540" name="Rectangle 3"/>
          <p:cNvSpPr>
            <a:spLocks noGrp="1" noChangeArrowheads="1"/>
          </p:cNvSpPr>
          <p:nvPr>
            <p:ph type="body" idx="1"/>
          </p:nvPr>
        </p:nvSpPr>
        <p:spPr/>
        <p:txBody>
          <a:bodyPr/>
          <a:lstStyle/>
          <a:p>
            <a:pPr eaLnBrk="1" hangingPunct="1">
              <a:tabLst>
                <a:tab pos="3409950" algn="l"/>
                <a:tab pos="4038600" algn="l"/>
              </a:tabLst>
            </a:pPr>
            <a:r>
              <a:rPr lang="en-US" altLang="en-US"/>
              <a:t>Most assembler instructions represent machine instructions one-to-one</a:t>
            </a:r>
          </a:p>
          <a:p>
            <a:pPr eaLnBrk="1" hangingPunct="1">
              <a:tabLst>
                <a:tab pos="3409950" algn="l"/>
                <a:tab pos="4038600" algn="l"/>
              </a:tabLst>
            </a:pPr>
            <a:r>
              <a:rPr lang="en-US" altLang="en-US"/>
              <a:t>Pseudoinstructions: figments of the assembler’s imagination</a:t>
            </a:r>
          </a:p>
          <a:p>
            <a:pPr eaLnBrk="1" hangingPunct="1">
              <a:buFont typeface="Wingdings" charset="2"/>
              <a:buNone/>
              <a:tabLst>
                <a:tab pos="3409950" algn="l"/>
                <a:tab pos="4038600" algn="l"/>
              </a:tabLst>
            </a:pPr>
            <a:r>
              <a:rPr lang="en-US" altLang="en-US" sz="2400">
                <a:latin typeface="Lucida Console" charset="0"/>
              </a:rPr>
              <a:t>	move $t0, $t1</a:t>
            </a:r>
            <a:r>
              <a:rPr lang="en-US" altLang="en-US" sz="2800"/>
              <a:t>	</a:t>
            </a:r>
            <a:r>
              <a:rPr lang="en-US" altLang="en-US" sz="2800">
                <a:ea typeface="Arial" charset="0"/>
                <a:cs typeface="Arial" charset="0"/>
              </a:rPr>
              <a:t>→</a:t>
            </a:r>
            <a:r>
              <a:rPr lang="en-US" altLang="en-US" sz="2800"/>
              <a:t>	</a:t>
            </a:r>
            <a:r>
              <a:rPr lang="en-US" altLang="en-US" sz="2400">
                <a:latin typeface="Lucida Console" charset="0"/>
              </a:rPr>
              <a:t>add $t0, $zero, $t1</a:t>
            </a:r>
          </a:p>
          <a:p>
            <a:pPr eaLnBrk="1" hangingPunct="1">
              <a:buFont typeface="Wingdings" charset="2"/>
              <a:buNone/>
              <a:tabLst>
                <a:tab pos="3409950" algn="l"/>
                <a:tab pos="4038600" algn="l"/>
              </a:tabLst>
            </a:pPr>
            <a:r>
              <a:rPr lang="en-US" altLang="en-US" sz="2400">
                <a:latin typeface="Lucida Console" charset="0"/>
              </a:rPr>
              <a:t>	blt $t0, $t1, L</a:t>
            </a:r>
            <a:r>
              <a:rPr lang="en-US" altLang="en-US" sz="2800"/>
              <a:t>	 </a:t>
            </a:r>
            <a:r>
              <a:rPr lang="en-US" altLang="en-US" sz="2800">
                <a:ea typeface="Arial" charset="0"/>
                <a:cs typeface="Arial" charset="0"/>
              </a:rPr>
              <a:t>→</a:t>
            </a:r>
            <a:r>
              <a:rPr lang="en-US" altLang="en-US" sz="2800"/>
              <a:t> 	</a:t>
            </a:r>
            <a:r>
              <a:rPr lang="en-US" altLang="en-US" sz="2400">
                <a:latin typeface="Lucida Console" charset="0"/>
              </a:rPr>
              <a:t>slt $at, $t0, $t1</a:t>
            </a:r>
            <a:br>
              <a:rPr lang="en-US" altLang="en-US" sz="2800"/>
            </a:br>
            <a:r>
              <a:rPr lang="en-US" altLang="en-US" sz="2800"/>
              <a:t>		</a:t>
            </a:r>
            <a:r>
              <a:rPr lang="en-US" altLang="en-US" sz="2400">
                <a:latin typeface="Lucida Console" charset="0"/>
              </a:rPr>
              <a:t>bne $at, $zero, L</a:t>
            </a:r>
          </a:p>
          <a:p>
            <a:pPr lvl="1" eaLnBrk="1" hangingPunct="1">
              <a:tabLst>
                <a:tab pos="3409950" algn="l"/>
                <a:tab pos="4038600" algn="l"/>
              </a:tabLst>
            </a:pPr>
            <a:r>
              <a:rPr lang="en-US" altLang="en-US"/>
              <a:t>$at (register 1): assembler temporary</a:t>
            </a:r>
          </a:p>
        </p:txBody>
      </p:sp>
    </p:spTree>
    <p:extLst>
      <p:ext uri="{BB962C8B-B14F-4D97-AF65-F5344CB8AC3E}">
        <p14:creationId xmlns:p14="http://schemas.microsoft.com/office/powerpoint/2010/main" val="4291210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2 — Instructions: Language of the Computer — </a:t>
            </a:r>
            <a:fld id="{E6635157-3C99-6B42-9E8B-5760530BAE22}" type="slidenum">
              <a:rPr lang="en-AU" altLang="en-US"/>
              <a:pPr/>
              <a:t>15</a:t>
            </a:fld>
            <a:endParaRPr lang="en-AU" altLang="en-US"/>
          </a:p>
        </p:txBody>
      </p:sp>
      <p:sp>
        <p:nvSpPr>
          <p:cNvPr id="66563" name="Rectangle 2"/>
          <p:cNvSpPr>
            <a:spLocks noGrp="1" noChangeArrowheads="1"/>
          </p:cNvSpPr>
          <p:nvPr>
            <p:ph type="title"/>
          </p:nvPr>
        </p:nvSpPr>
        <p:spPr/>
        <p:txBody>
          <a:bodyPr/>
          <a:lstStyle/>
          <a:p>
            <a:pPr eaLnBrk="1" hangingPunct="1"/>
            <a:r>
              <a:rPr lang="en-US" altLang="en-US"/>
              <a:t>Producing an Object Module</a:t>
            </a:r>
            <a:endParaRPr lang="en-AU" altLang="en-US"/>
          </a:p>
        </p:txBody>
      </p:sp>
      <p:sp>
        <p:nvSpPr>
          <p:cNvPr id="66564" name="Rectangle 3"/>
          <p:cNvSpPr>
            <a:spLocks noGrp="1" noChangeArrowheads="1"/>
          </p:cNvSpPr>
          <p:nvPr>
            <p:ph type="body" idx="1"/>
          </p:nvPr>
        </p:nvSpPr>
        <p:spPr/>
        <p:txBody>
          <a:bodyPr/>
          <a:lstStyle/>
          <a:p>
            <a:pPr eaLnBrk="1" hangingPunct="1">
              <a:lnSpc>
                <a:spcPct val="90000"/>
              </a:lnSpc>
            </a:pPr>
            <a:r>
              <a:rPr lang="en-US" altLang="en-US" sz="2800" dirty="0"/>
              <a:t>Assembler (or compiler) translates program into machine instructions</a:t>
            </a:r>
          </a:p>
          <a:p>
            <a:pPr eaLnBrk="1" hangingPunct="1">
              <a:lnSpc>
                <a:spcPct val="90000"/>
              </a:lnSpc>
            </a:pPr>
            <a:r>
              <a:rPr lang="en-US" altLang="en-US" sz="2800" dirty="0"/>
              <a:t>Provides information for building a complete program from the pieces</a:t>
            </a:r>
          </a:p>
          <a:p>
            <a:pPr lvl="1" eaLnBrk="1" hangingPunct="1">
              <a:lnSpc>
                <a:spcPct val="90000"/>
              </a:lnSpc>
            </a:pPr>
            <a:r>
              <a:rPr lang="en-US" altLang="en-US" sz="2400" dirty="0"/>
              <a:t>Header: described contents of object module</a:t>
            </a:r>
          </a:p>
          <a:p>
            <a:pPr lvl="1" eaLnBrk="1" hangingPunct="1">
              <a:lnSpc>
                <a:spcPct val="90000"/>
              </a:lnSpc>
            </a:pPr>
            <a:r>
              <a:rPr lang="en-US" altLang="en-US" sz="2400" dirty="0"/>
              <a:t>Text segment: translated instructions</a:t>
            </a:r>
          </a:p>
          <a:p>
            <a:pPr lvl="1" eaLnBrk="1" hangingPunct="1">
              <a:lnSpc>
                <a:spcPct val="90000"/>
              </a:lnSpc>
            </a:pPr>
            <a:r>
              <a:rPr lang="en-US" altLang="en-US" sz="2400" dirty="0"/>
              <a:t>Static data segment: data allocated for the life of the program</a:t>
            </a:r>
          </a:p>
          <a:p>
            <a:pPr lvl="1" eaLnBrk="1" hangingPunct="1">
              <a:lnSpc>
                <a:spcPct val="90000"/>
              </a:lnSpc>
            </a:pPr>
            <a:r>
              <a:rPr lang="en-US" altLang="en-US" sz="2400" dirty="0"/>
              <a:t>Symbol table: global definitions and external refs</a:t>
            </a:r>
          </a:p>
          <a:p>
            <a:pPr lvl="1" eaLnBrk="1" hangingPunct="1">
              <a:lnSpc>
                <a:spcPct val="90000"/>
              </a:lnSpc>
            </a:pPr>
            <a:r>
              <a:rPr lang="en-US" altLang="en-US" sz="2400" dirty="0"/>
              <a:t>Debug info: for associating with source code</a:t>
            </a:r>
          </a:p>
          <a:p>
            <a:pPr lvl="1" eaLnBrk="1" hangingPunct="1">
              <a:lnSpc>
                <a:spcPct val="90000"/>
              </a:lnSpc>
            </a:pPr>
            <a:r>
              <a:rPr lang="en-US" altLang="en-US" sz="2400" dirty="0"/>
              <a:t>Relocation info: for contents that depend on absolute location of loaded program</a:t>
            </a:r>
          </a:p>
        </p:txBody>
      </p:sp>
    </p:spTree>
    <p:extLst>
      <p:ext uri="{BB962C8B-B14F-4D97-AF65-F5344CB8AC3E}">
        <p14:creationId xmlns:p14="http://schemas.microsoft.com/office/powerpoint/2010/main" val="3481603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2 — Instructions: Language of the Computer — </a:t>
            </a:r>
            <a:fld id="{D077160D-63F3-5249-B612-E74DED4229BB}" type="slidenum">
              <a:rPr lang="en-AU" altLang="en-US"/>
              <a:pPr/>
              <a:t>16</a:t>
            </a:fld>
            <a:endParaRPr lang="en-AU" altLang="en-US"/>
          </a:p>
        </p:txBody>
      </p:sp>
      <p:sp>
        <p:nvSpPr>
          <p:cNvPr id="67587" name="Rectangle 4"/>
          <p:cNvSpPr>
            <a:spLocks noGrp="1" noChangeArrowheads="1"/>
          </p:cNvSpPr>
          <p:nvPr>
            <p:ph type="title"/>
          </p:nvPr>
        </p:nvSpPr>
        <p:spPr/>
        <p:txBody>
          <a:bodyPr/>
          <a:lstStyle/>
          <a:p>
            <a:pPr eaLnBrk="1" hangingPunct="1"/>
            <a:r>
              <a:rPr lang="en-US" altLang="en-US"/>
              <a:t>Linking Object Modules</a:t>
            </a:r>
            <a:endParaRPr lang="en-AU" altLang="en-US"/>
          </a:p>
        </p:txBody>
      </p:sp>
      <p:sp>
        <p:nvSpPr>
          <p:cNvPr id="67588" name="Rectangle 5"/>
          <p:cNvSpPr>
            <a:spLocks noGrp="1" noChangeArrowheads="1"/>
          </p:cNvSpPr>
          <p:nvPr>
            <p:ph type="body" idx="1"/>
          </p:nvPr>
        </p:nvSpPr>
        <p:spPr/>
        <p:txBody>
          <a:bodyPr/>
          <a:lstStyle/>
          <a:p>
            <a:pPr eaLnBrk="1" hangingPunct="1"/>
            <a:r>
              <a:rPr lang="en-US" altLang="en-US" dirty="0"/>
              <a:t>Produces an executable image</a:t>
            </a:r>
          </a:p>
          <a:p>
            <a:pPr lvl="1" eaLnBrk="1" hangingPunct="1">
              <a:buFont typeface="Wingdings" charset="2"/>
              <a:buNone/>
            </a:pPr>
            <a:r>
              <a:rPr lang="en-US" altLang="en-US" dirty="0">
                <a:solidFill>
                  <a:schemeClr val="hlink"/>
                </a:solidFill>
              </a:rPr>
              <a:t>1.</a:t>
            </a:r>
            <a:r>
              <a:rPr lang="en-US" altLang="en-US" dirty="0"/>
              <a:t>	Merges segments</a:t>
            </a:r>
          </a:p>
          <a:p>
            <a:pPr lvl="1" eaLnBrk="1" hangingPunct="1">
              <a:buFont typeface="Wingdings" charset="2"/>
              <a:buNone/>
            </a:pPr>
            <a:r>
              <a:rPr lang="en-US" altLang="en-US" dirty="0">
                <a:solidFill>
                  <a:schemeClr val="hlink"/>
                </a:solidFill>
              </a:rPr>
              <a:t>2.</a:t>
            </a:r>
            <a:r>
              <a:rPr lang="en-US" altLang="en-US" dirty="0"/>
              <a:t>	Resolve labels (determine their addresses)</a:t>
            </a:r>
          </a:p>
          <a:p>
            <a:pPr lvl="1" eaLnBrk="1" hangingPunct="1">
              <a:buFont typeface="Wingdings" charset="2"/>
              <a:buNone/>
            </a:pPr>
            <a:r>
              <a:rPr lang="en-US" altLang="en-US" dirty="0">
                <a:solidFill>
                  <a:schemeClr val="hlink"/>
                </a:solidFill>
              </a:rPr>
              <a:t>3.</a:t>
            </a:r>
            <a:r>
              <a:rPr lang="en-US" altLang="en-US" dirty="0"/>
              <a:t>	Patch location-dependent and external refs</a:t>
            </a:r>
          </a:p>
          <a:p>
            <a:pPr eaLnBrk="1" hangingPunct="1"/>
            <a:r>
              <a:rPr lang="en-US" altLang="en-US" dirty="0"/>
              <a:t>This only works because of </a:t>
            </a:r>
            <a:r>
              <a:rPr lang="en-US" altLang="en-US" i="1" dirty="0"/>
              <a:t>virtual memory</a:t>
            </a:r>
            <a:endParaRPr lang="en-US" altLang="en-US" dirty="0"/>
          </a:p>
          <a:p>
            <a:pPr lvl="1" eaLnBrk="1" hangingPunct="1"/>
            <a:r>
              <a:rPr lang="en-US" altLang="en-US" dirty="0"/>
              <a:t>Every program thinks it has the entire memory to itself (Ch. 5)</a:t>
            </a:r>
          </a:p>
          <a:p>
            <a:pPr lvl="1" eaLnBrk="1" hangingPunct="1"/>
            <a:r>
              <a:rPr lang="en-US" altLang="en-US" dirty="0"/>
              <a:t>Program can be loaded into absolute location in virtual memory space</a:t>
            </a:r>
            <a:endParaRPr lang="en-AU" altLang="en-US" dirty="0"/>
          </a:p>
        </p:txBody>
      </p:sp>
    </p:spTree>
    <p:extLst>
      <p:ext uri="{BB962C8B-B14F-4D97-AF65-F5344CB8AC3E}">
        <p14:creationId xmlns:p14="http://schemas.microsoft.com/office/powerpoint/2010/main" val="3369445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2 — Instructions: Language of the Computer — </a:t>
            </a:r>
            <a:fld id="{85903ACF-D797-7248-835C-B652394A63D6}" type="slidenum">
              <a:rPr lang="en-AU" altLang="en-US"/>
              <a:pPr/>
              <a:t>17</a:t>
            </a:fld>
            <a:endParaRPr lang="en-AU" altLang="en-US"/>
          </a:p>
        </p:txBody>
      </p:sp>
      <p:sp>
        <p:nvSpPr>
          <p:cNvPr id="68611" name="Rectangle 4"/>
          <p:cNvSpPr>
            <a:spLocks noGrp="1" noChangeArrowheads="1"/>
          </p:cNvSpPr>
          <p:nvPr>
            <p:ph type="title"/>
          </p:nvPr>
        </p:nvSpPr>
        <p:spPr/>
        <p:txBody>
          <a:bodyPr/>
          <a:lstStyle/>
          <a:p>
            <a:pPr eaLnBrk="1" hangingPunct="1"/>
            <a:r>
              <a:rPr lang="en-US" altLang="en-US"/>
              <a:t>Loading a Program</a:t>
            </a:r>
            <a:endParaRPr lang="en-AU" altLang="en-US"/>
          </a:p>
        </p:txBody>
      </p:sp>
      <p:sp>
        <p:nvSpPr>
          <p:cNvPr id="68612" name="Rectangle 5"/>
          <p:cNvSpPr>
            <a:spLocks noGrp="1" noChangeArrowheads="1"/>
          </p:cNvSpPr>
          <p:nvPr>
            <p:ph type="body" idx="1"/>
          </p:nvPr>
        </p:nvSpPr>
        <p:spPr/>
        <p:txBody>
          <a:bodyPr/>
          <a:lstStyle/>
          <a:p>
            <a:pPr eaLnBrk="1" hangingPunct="1"/>
            <a:r>
              <a:rPr lang="en-US" altLang="en-US" dirty="0"/>
              <a:t>Load from image file on disk into memory</a:t>
            </a:r>
          </a:p>
          <a:p>
            <a:pPr lvl="1" eaLnBrk="1" hangingPunct="1">
              <a:buFont typeface="Wingdings" charset="2"/>
              <a:buNone/>
            </a:pPr>
            <a:r>
              <a:rPr lang="en-US" altLang="en-US" dirty="0">
                <a:solidFill>
                  <a:schemeClr val="hlink"/>
                </a:solidFill>
              </a:rPr>
              <a:t>1.</a:t>
            </a:r>
            <a:r>
              <a:rPr lang="en-US" altLang="en-US" dirty="0"/>
              <a:t>	Read header to determine segment sizes</a:t>
            </a:r>
          </a:p>
          <a:p>
            <a:pPr lvl="1" eaLnBrk="1" hangingPunct="1">
              <a:buFont typeface="Wingdings" charset="2"/>
              <a:buNone/>
            </a:pPr>
            <a:r>
              <a:rPr lang="en-US" altLang="en-US" dirty="0">
                <a:solidFill>
                  <a:schemeClr val="hlink"/>
                </a:solidFill>
              </a:rPr>
              <a:t>2.</a:t>
            </a:r>
            <a:r>
              <a:rPr lang="en-US" altLang="en-US" dirty="0"/>
              <a:t>	Create virtual address space</a:t>
            </a:r>
          </a:p>
          <a:p>
            <a:pPr lvl="1" eaLnBrk="1" hangingPunct="1">
              <a:buFont typeface="Wingdings" charset="2"/>
              <a:buNone/>
            </a:pPr>
            <a:r>
              <a:rPr lang="en-US" altLang="en-US" dirty="0">
                <a:solidFill>
                  <a:schemeClr val="hlink"/>
                </a:solidFill>
              </a:rPr>
              <a:t>3.</a:t>
            </a:r>
            <a:r>
              <a:rPr lang="en-US" altLang="en-US" dirty="0"/>
              <a:t>	Copy text and initialized data into memory</a:t>
            </a:r>
          </a:p>
          <a:p>
            <a:pPr lvl="2" eaLnBrk="1" hangingPunct="1"/>
            <a:r>
              <a:rPr lang="en-US" altLang="en-US" dirty="0"/>
              <a:t>Or set page table entries so they can be faulted in</a:t>
            </a:r>
          </a:p>
          <a:p>
            <a:pPr lvl="1" eaLnBrk="1" hangingPunct="1">
              <a:buFont typeface="Wingdings" charset="2"/>
              <a:buNone/>
            </a:pPr>
            <a:r>
              <a:rPr lang="en-US" altLang="en-US" dirty="0">
                <a:solidFill>
                  <a:schemeClr val="hlink"/>
                </a:solidFill>
              </a:rPr>
              <a:t>4.</a:t>
            </a:r>
            <a:r>
              <a:rPr lang="en-US" altLang="en-US" dirty="0"/>
              <a:t>	Set up arguments on stack</a:t>
            </a:r>
          </a:p>
          <a:p>
            <a:pPr lvl="1" eaLnBrk="1" hangingPunct="1">
              <a:buFont typeface="Wingdings" charset="2"/>
              <a:buNone/>
            </a:pPr>
            <a:r>
              <a:rPr lang="en-US" altLang="en-US" dirty="0">
                <a:solidFill>
                  <a:schemeClr val="hlink"/>
                </a:solidFill>
              </a:rPr>
              <a:t>5.</a:t>
            </a:r>
            <a:r>
              <a:rPr lang="en-US" altLang="en-US" dirty="0"/>
              <a:t>	Initialize registers (including $</a:t>
            </a:r>
            <a:r>
              <a:rPr lang="en-US" altLang="en-US" dirty="0" err="1"/>
              <a:t>sp</a:t>
            </a:r>
            <a:r>
              <a:rPr lang="en-US" altLang="en-US" dirty="0"/>
              <a:t>, $</a:t>
            </a:r>
            <a:r>
              <a:rPr lang="en-US" altLang="en-US" dirty="0" err="1"/>
              <a:t>fp</a:t>
            </a:r>
            <a:r>
              <a:rPr lang="en-US" altLang="en-US" dirty="0"/>
              <a:t>, $</a:t>
            </a:r>
            <a:r>
              <a:rPr lang="en-US" altLang="en-US" dirty="0" err="1"/>
              <a:t>gp</a:t>
            </a:r>
            <a:r>
              <a:rPr lang="en-US" altLang="en-US" dirty="0"/>
              <a:t>)</a:t>
            </a:r>
          </a:p>
          <a:p>
            <a:pPr lvl="1" eaLnBrk="1" hangingPunct="1">
              <a:buFont typeface="Wingdings" charset="2"/>
              <a:buNone/>
            </a:pPr>
            <a:r>
              <a:rPr lang="en-US" altLang="en-US" dirty="0">
                <a:solidFill>
                  <a:schemeClr val="hlink"/>
                </a:solidFill>
              </a:rPr>
              <a:t>6.</a:t>
            </a:r>
            <a:r>
              <a:rPr lang="en-US" altLang="en-US" dirty="0"/>
              <a:t>	Jump to startup routine</a:t>
            </a:r>
          </a:p>
          <a:p>
            <a:pPr lvl="2" eaLnBrk="1" hangingPunct="1"/>
            <a:r>
              <a:rPr lang="en-US" altLang="en-US" dirty="0"/>
              <a:t>Copies arguments to $a0, … and calls main</a:t>
            </a:r>
          </a:p>
          <a:p>
            <a:pPr lvl="2" eaLnBrk="1" hangingPunct="1"/>
            <a:r>
              <a:rPr lang="en-US" altLang="en-US" dirty="0"/>
              <a:t>When main returns, cleanup and exit</a:t>
            </a:r>
            <a:endParaRPr lang="en-AU" altLang="en-US" dirty="0"/>
          </a:p>
        </p:txBody>
      </p:sp>
    </p:spTree>
    <p:extLst>
      <p:ext uri="{BB962C8B-B14F-4D97-AF65-F5344CB8AC3E}">
        <p14:creationId xmlns:p14="http://schemas.microsoft.com/office/powerpoint/2010/main" val="1496597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2 — Instructions: Language of the Computer — </a:t>
            </a:r>
            <a:fld id="{CB99AA5C-5EE0-2440-B770-80D689A7F6F2}" type="slidenum">
              <a:rPr lang="en-AU" altLang="en-US"/>
              <a:pPr/>
              <a:t>2</a:t>
            </a:fld>
            <a:endParaRPr lang="en-AU" altLang="en-US"/>
          </a:p>
        </p:txBody>
      </p:sp>
      <p:pic>
        <p:nvPicPr>
          <p:cNvPr id="51203" name="Picture 8" descr="f02-13-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063" y="1989138"/>
            <a:ext cx="3198812" cy="253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4" name="Rectangle 6"/>
          <p:cNvSpPr>
            <a:spLocks noGrp="1" noChangeArrowheads="1"/>
          </p:cNvSpPr>
          <p:nvPr>
            <p:ph type="title"/>
          </p:nvPr>
        </p:nvSpPr>
        <p:spPr/>
        <p:txBody>
          <a:bodyPr/>
          <a:lstStyle/>
          <a:p>
            <a:pPr eaLnBrk="1" hangingPunct="1"/>
            <a:r>
              <a:rPr lang="en-US" altLang="en-US"/>
              <a:t>Memory Layout</a:t>
            </a:r>
            <a:endParaRPr lang="en-AU" altLang="en-US"/>
          </a:p>
        </p:txBody>
      </p:sp>
      <p:sp>
        <p:nvSpPr>
          <p:cNvPr id="51205" name="Rectangle 7"/>
          <p:cNvSpPr>
            <a:spLocks noGrp="1" noChangeArrowheads="1"/>
          </p:cNvSpPr>
          <p:nvPr>
            <p:ph type="body" idx="1"/>
          </p:nvPr>
        </p:nvSpPr>
        <p:spPr>
          <a:xfrm>
            <a:off x="684213" y="1125538"/>
            <a:ext cx="4608512" cy="5111750"/>
          </a:xfrm>
        </p:spPr>
        <p:txBody>
          <a:bodyPr/>
          <a:lstStyle/>
          <a:p>
            <a:pPr eaLnBrk="1" hangingPunct="1">
              <a:lnSpc>
                <a:spcPct val="90000"/>
              </a:lnSpc>
            </a:pPr>
            <a:r>
              <a:rPr lang="en-US" altLang="en-US" sz="2800" dirty="0"/>
              <a:t>Text: program code</a:t>
            </a:r>
          </a:p>
          <a:p>
            <a:pPr eaLnBrk="1" hangingPunct="1">
              <a:lnSpc>
                <a:spcPct val="90000"/>
              </a:lnSpc>
            </a:pPr>
            <a:r>
              <a:rPr lang="en-US" altLang="en-US" sz="2800" dirty="0"/>
              <a:t>Static data: global variables</a:t>
            </a:r>
          </a:p>
          <a:p>
            <a:pPr lvl="1" eaLnBrk="1" hangingPunct="1">
              <a:lnSpc>
                <a:spcPct val="90000"/>
              </a:lnSpc>
            </a:pPr>
            <a:r>
              <a:rPr lang="en-US" altLang="en-US" sz="2400" dirty="0"/>
              <a:t>e.g., static variables in C, constant arrays and strings</a:t>
            </a:r>
          </a:p>
          <a:p>
            <a:pPr lvl="1" eaLnBrk="1" hangingPunct="1">
              <a:lnSpc>
                <a:spcPct val="90000"/>
              </a:lnSpc>
            </a:pPr>
            <a:r>
              <a:rPr lang="en-US" altLang="en-US" sz="2400" dirty="0"/>
              <a:t>$</a:t>
            </a:r>
            <a:r>
              <a:rPr lang="en-US" altLang="en-US" sz="2400" dirty="0" err="1"/>
              <a:t>gp</a:t>
            </a:r>
            <a:r>
              <a:rPr lang="en-US" altLang="en-US" sz="2400" dirty="0"/>
              <a:t> initialized to address allowing ±offsets into this segment</a:t>
            </a:r>
          </a:p>
          <a:p>
            <a:pPr eaLnBrk="1" hangingPunct="1">
              <a:lnSpc>
                <a:spcPct val="90000"/>
              </a:lnSpc>
            </a:pPr>
            <a:r>
              <a:rPr lang="en-US" altLang="en-US" sz="2800" dirty="0"/>
              <a:t>Dynamic data: heap</a:t>
            </a:r>
          </a:p>
          <a:p>
            <a:pPr lvl="1" eaLnBrk="1" hangingPunct="1">
              <a:lnSpc>
                <a:spcPct val="90000"/>
              </a:lnSpc>
            </a:pPr>
            <a:r>
              <a:rPr lang="en-US" altLang="en-US" sz="2400" dirty="0"/>
              <a:t>E.g., </a:t>
            </a:r>
            <a:r>
              <a:rPr lang="en-US" altLang="en-US" sz="2400" dirty="0" err="1"/>
              <a:t>malloc</a:t>
            </a:r>
            <a:r>
              <a:rPr lang="en-US" altLang="en-US" sz="2400" dirty="0"/>
              <a:t> in C, new in Java and C++</a:t>
            </a:r>
          </a:p>
          <a:p>
            <a:pPr eaLnBrk="1" hangingPunct="1">
              <a:lnSpc>
                <a:spcPct val="90000"/>
              </a:lnSpc>
            </a:pPr>
            <a:r>
              <a:rPr lang="en-US" altLang="en-US" sz="2800" dirty="0"/>
              <a:t>Stack: automatic storage</a:t>
            </a:r>
            <a:endParaRPr lang="en-AU" altLang="en-US" sz="2800" dirty="0"/>
          </a:p>
        </p:txBody>
      </p:sp>
    </p:spTree>
    <p:extLst>
      <p:ext uri="{BB962C8B-B14F-4D97-AF65-F5344CB8AC3E}">
        <p14:creationId xmlns:p14="http://schemas.microsoft.com/office/powerpoint/2010/main" val="45789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2 — Instructions: Language of the Computer — </a:t>
            </a:r>
            <a:fld id="{4B33C4AE-2752-FE4F-8E93-3503735CADBD}" type="slidenum">
              <a:rPr lang="en-AU" altLang="en-US"/>
              <a:pPr/>
              <a:t>3</a:t>
            </a:fld>
            <a:endParaRPr lang="en-AU" altLang="en-US"/>
          </a:p>
        </p:txBody>
      </p:sp>
      <p:sp>
        <p:nvSpPr>
          <p:cNvPr id="55299" name="Rectangle 4"/>
          <p:cNvSpPr>
            <a:spLocks noChangeArrowheads="1"/>
          </p:cNvSpPr>
          <p:nvPr/>
        </p:nvSpPr>
        <p:spPr bwMode="auto">
          <a:xfrm>
            <a:off x="1009650" y="1657350"/>
            <a:ext cx="7477125" cy="279400"/>
          </a:xfrm>
          <a:prstGeom prst="rect">
            <a:avLst/>
          </a:prstGeom>
          <a:solidFill>
            <a:schemeClr val="folHlink"/>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55300" name="Rectangle 5"/>
          <p:cNvSpPr>
            <a:spLocks noChangeArrowheads="1"/>
          </p:cNvSpPr>
          <p:nvPr/>
        </p:nvSpPr>
        <p:spPr bwMode="auto">
          <a:xfrm>
            <a:off x="1009650" y="1936750"/>
            <a:ext cx="7477125" cy="546100"/>
          </a:xfrm>
          <a:prstGeom prst="rect">
            <a:avLst/>
          </a:prstGeom>
          <a:solidFill>
            <a:schemeClr val="folHlink"/>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55301" name="Rectangle 6"/>
          <p:cNvSpPr>
            <a:spLocks noChangeArrowheads="1"/>
          </p:cNvSpPr>
          <p:nvPr/>
        </p:nvSpPr>
        <p:spPr bwMode="auto">
          <a:xfrm>
            <a:off x="1009650" y="2482850"/>
            <a:ext cx="7477125" cy="279400"/>
          </a:xfrm>
          <a:prstGeom prst="rect">
            <a:avLst/>
          </a:prstGeom>
          <a:solidFill>
            <a:schemeClr val="folHlink"/>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55302" name="Rectangle 7"/>
          <p:cNvSpPr>
            <a:spLocks noChangeArrowheads="1"/>
          </p:cNvSpPr>
          <p:nvPr/>
        </p:nvSpPr>
        <p:spPr bwMode="auto">
          <a:xfrm>
            <a:off x="1009650" y="2762250"/>
            <a:ext cx="7477125" cy="539750"/>
          </a:xfrm>
          <a:prstGeom prst="rect">
            <a:avLst/>
          </a:prstGeom>
          <a:solidFill>
            <a:schemeClr val="folHlink"/>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55303" name="Rectangle 8"/>
          <p:cNvSpPr>
            <a:spLocks noChangeArrowheads="1"/>
          </p:cNvSpPr>
          <p:nvPr/>
        </p:nvSpPr>
        <p:spPr bwMode="auto">
          <a:xfrm>
            <a:off x="1009650" y="3302000"/>
            <a:ext cx="7477125" cy="558800"/>
          </a:xfrm>
          <a:prstGeom prst="rect">
            <a:avLst/>
          </a:prstGeom>
          <a:solidFill>
            <a:schemeClr val="folHlink"/>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55304" name="Rectangle 9"/>
          <p:cNvSpPr>
            <a:spLocks noChangeArrowheads="1"/>
          </p:cNvSpPr>
          <p:nvPr/>
        </p:nvSpPr>
        <p:spPr bwMode="auto">
          <a:xfrm>
            <a:off x="1009650" y="3860800"/>
            <a:ext cx="7477125" cy="273050"/>
          </a:xfrm>
          <a:prstGeom prst="rect">
            <a:avLst/>
          </a:prstGeom>
          <a:solidFill>
            <a:schemeClr val="folHlink"/>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55305" name="Rectangle 10"/>
          <p:cNvSpPr>
            <a:spLocks noChangeArrowheads="1"/>
          </p:cNvSpPr>
          <p:nvPr/>
        </p:nvSpPr>
        <p:spPr bwMode="auto">
          <a:xfrm>
            <a:off x="1009650" y="4133850"/>
            <a:ext cx="7477125" cy="552450"/>
          </a:xfrm>
          <a:prstGeom prst="rect">
            <a:avLst/>
          </a:prstGeom>
          <a:solidFill>
            <a:schemeClr val="folHlink"/>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55306" name="Rectangle 11"/>
          <p:cNvSpPr>
            <a:spLocks noChangeArrowheads="1"/>
          </p:cNvSpPr>
          <p:nvPr/>
        </p:nvSpPr>
        <p:spPr bwMode="auto">
          <a:xfrm>
            <a:off x="1009650" y="4686300"/>
            <a:ext cx="7477125" cy="552450"/>
          </a:xfrm>
          <a:prstGeom prst="rect">
            <a:avLst/>
          </a:prstGeom>
          <a:solidFill>
            <a:schemeClr val="folHlink"/>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55307" name="Rectangle 12"/>
          <p:cNvSpPr>
            <a:spLocks noChangeArrowheads="1"/>
          </p:cNvSpPr>
          <p:nvPr/>
        </p:nvSpPr>
        <p:spPr bwMode="auto">
          <a:xfrm>
            <a:off x="1009650" y="5238750"/>
            <a:ext cx="7477125" cy="285750"/>
          </a:xfrm>
          <a:prstGeom prst="rect">
            <a:avLst/>
          </a:prstGeom>
          <a:solidFill>
            <a:schemeClr val="folHlink"/>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55308" name="Rectangle 2"/>
          <p:cNvSpPr>
            <a:spLocks noGrp="1" noChangeArrowheads="1"/>
          </p:cNvSpPr>
          <p:nvPr>
            <p:ph type="title"/>
          </p:nvPr>
        </p:nvSpPr>
        <p:spPr/>
        <p:txBody>
          <a:bodyPr/>
          <a:lstStyle/>
          <a:p>
            <a:pPr eaLnBrk="1" hangingPunct="1"/>
            <a:r>
              <a:rPr lang="en-US" altLang="en-US"/>
              <a:t>String Copy Example</a:t>
            </a:r>
            <a:endParaRPr lang="en-AU" altLang="en-US"/>
          </a:p>
        </p:txBody>
      </p:sp>
      <p:sp>
        <p:nvSpPr>
          <p:cNvPr id="55309" name="Rectangle 3"/>
          <p:cNvSpPr>
            <a:spLocks noGrp="1" noChangeArrowheads="1"/>
          </p:cNvSpPr>
          <p:nvPr>
            <p:ph type="body" idx="1"/>
          </p:nvPr>
        </p:nvSpPr>
        <p:spPr/>
        <p:txBody>
          <a:bodyPr/>
          <a:lstStyle/>
          <a:p>
            <a:pPr eaLnBrk="1" hangingPunct="1"/>
            <a:r>
              <a:rPr lang="en-US" altLang="en-US" sz="2800" dirty="0"/>
              <a:t>MIPS code:</a:t>
            </a:r>
          </a:p>
          <a:p>
            <a:pPr eaLnBrk="1" hangingPunct="1">
              <a:buFont typeface="Wingdings" charset="2"/>
              <a:buNone/>
            </a:pPr>
            <a:r>
              <a:rPr lang="en-US" altLang="en-US" sz="1800" dirty="0">
                <a:latin typeface="Lucida Console" charset="0"/>
              </a:rPr>
              <a:t>	</a:t>
            </a:r>
            <a:r>
              <a:rPr lang="en-US" altLang="en-US" sz="1800" dirty="0" err="1">
                <a:latin typeface="Lucida Console" charset="0"/>
              </a:rPr>
              <a:t>strcpy</a:t>
            </a:r>
            <a:r>
              <a:rPr lang="en-US" altLang="en-US" sz="1800" dirty="0">
                <a:latin typeface="Lucida Console" charset="0"/>
              </a:rPr>
              <a:t>:</a:t>
            </a:r>
            <a:br>
              <a:rPr lang="en-US" altLang="en-US" sz="1800" dirty="0">
                <a:latin typeface="Lucida Console" charset="0"/>
              </a:rPr>
            </a:br>
            <a:r>
              <a:rPr lang="en-US" altLang="en-US" sz="1800" dirty="0">
                <a:latin typeface="Lucida Console" charset="0"/>
              </a:rPr>
              <a:t>    </a:t>
            </a:r>
            <a:r>
              <a:rPr lang="en-US" altLang="en-US" sz="1800" dirty="0" err="1">
                <a:latin typeface="Lucida Console" charset="0"/>
              </a:rPr>
              <a:t>addi</a:t>
            </a:r>
            <a:r>
              <a:rPr lang="en-US" altLang="en-US" sz="1800" dirty="0">
                <a:latin typeface="Lucida Console" charset="0"/>
              </a:rPr>
              <a:t> $</a:t>
            </a:r>
            <a:r>
              <a:rPr lang="en-US" altLang="en-US" sz="1800" dirty="0" err="1">
                <a:latin typeface="Lucida Console" charset="0"/>
              </a:rPr>
              <a:t>sp</a:t>
            </a:r>
            <a:r>
              <a:rPr lang="en-US" altLang="en-US" sz="1800" dirty="0">
                <a:latin typeface="Lucida Console" charset="0"/>
              </a:rPr>
              <a:t>, $</a:t>
            </a:r>
            <a:r>
              <a:rPr lang="en-US" altLang="en-US" sz="1800" dirty="0" err="1">
                <a:latin typeface="Lucida Console" charset="0"/>
              </a:rPr>
              <a:t>sp</a:t>
            </a:r>
            <a:r>
              <a:rPr lang="en-US" altLang="en-US" sz="1800" dirty="0">
                <a:latin typeface="Lucida Console" charset="0"/>
              </a:rPr>
              <a:t>, -4      # adjust stack for 1 item</a:t>
            </a:r>
            <a:br>
              <a:rPr lang="en-US" altLang="en-US" sz="1800" dirty="0">
                <a:latin typeface="Lucida Console" charset="0"/>
              </a:rPr>
            </a:br>
            <a:r>
              <a:rPr lang="en-US" altLang="en-US" sz="1800" dirty="0">
                <a:latin typeface="Lucida Console" charset="0"/>
              </a:rPr>
              <a:t>    </a:t>
            </a:r>
            <a:r>
              <a:rPr lang="en-US" altLang="en-US" sz="1800" dirty="0" err="1">
                <a:latin typeface="Lucida Console" charset="0"/>
              </a:rPr>
              <a:t>sw</a:t>
            </a:r>
            <a:r>
              <a:rPr lang="en-US" altLang="en-US" sz="1800" dirty="0">
                <a:latin typeface="Lucida Console" charset="0"/>
              </a:rPr>
              <a:t>   $s0, 0($</a:t>
            </a:r>
            <a:r>
              <a:rPr lang="en-US" altLang="en-US" sz="1800" dirty="0" err="1">
                <a:latin typeface="Lucida Console" charset="0"/>
              </a:rPr>
              <a:t>sp</a:t>
            </a:r>
            <a:r>
              <a:rPr lang="en-US" altLang="en-US" sz="1800" dirty="0">
                <a:latin typeface="Lucida Console" charset="0"/>
              </a:rPr>
              <a:t>)       # save $s0</a:t>
            </a:r>
            <a:br>
              <a:rPr lang="en-US" altLang="en-US" sz="1800" dirty="0">
                <a:latin typeface="Lucida Console" charset="0"/>
              </a:rPr>
            </a:br>
            <a:r>
              <a:rPr lang="en-US" altLang="en-US" sz="1800" dirty="0">
                <a:latin typeface="Lucida Console" charset="0"/>
              </a:rPr>
              <a:t>    add  $s0, $zero, $zero # </a:t>
            </a:r>
            <a:r>
              <a:rPr lang="en-US" altLang="en-US" sz="1800" dirty="0" err="1">
                <a:latin typeface="Lucida Console" charset="0"/>
              </a:rPr>
              <a:t>i</a:t>
            </a:r>
            <a:r>
              <a:rPr lang="en-US" altLang="en-US" sz="1800" dirty="0">
                <a:latin typeface="Lucida Console" charset="0"/>
              </a:rPr>
              <a:t> = 0</a:t>
            </a:r>
            <a:br>
              <a:rPr lang="en-US" altLang="en-US" sz="1800" dirty="0">
                <a:latin typeface="Lucida Console" charset="0"/>
              </a:rPr>
            </a:br>
            <a:r>
              <a:rPr lang="en-US" altLang="en-US" sz="1800" dirty="0">
                <a:latin typeface="Lucida Console" charset="0"/>
              </a:rPr>
              <a:t>L1: add  $t1, $s0, $a1     # </a:t>
            </a:r>
            <a:r>
              <a:rPr lang="en-US" altLang="en-US" sz="1800" dirty="0" err="1">
                <a:latin typeface="Lucida Console" charset="0"/>
              </a:rPr>
              <a:t>addr</a:t>
            </a:r>
            <a:r>
              <a:rPr lang="en-US" altLang="en-US" sz="1800" dirty="0">
                <a:latin typeface="Lucida Console" charset="0"/>
              </a:rPr>
              <a:t> of y[</a:t>
            </a:r>
            <a:r>
              <a:rPr lang="en-US" altLang="en-US" sz="1800" dirty="0" err="1">
                <a:latin typeface="Lucida Console" charset="0"/>
              </a:rPr>
              <a:t>i</a:t>
            </a:r>
            <a:r>
              <a:rPr lang="en-US" altLang="en-US" sz="1800" dirty="0">
                <a:latin typeface="Lucida Console" charset="0"/>
              </a:rPr>
              <a:t>] in $t1</a:t>
            </a:r>
            <a:br>
              <a:rPr lang="en-US" altLang="en-US" sz="1800" dirty="0">
                <a:latin typeface="Lucida Console" charset="0"/>
              </a:rPr>
            </a:br>
            <a:r>
              <a:rPr lang="en-US" altLang="en-US" sz="1800" dirty="0">
                <a:latin typeface="Lucida Console" charset="0"/>
              </a:rPr>
              <a:t>    </a:t>
            </a:r>
            <a:r>
              <a:rPr lang="en-US" altLang="en-US" sz="1800" dirty="0" err="1">
                <a:latin typeface="Lucida Console" charset="0"/>
              </a:rPr>
              <a:t>lbu</a:t>
            </a:r>
            <a:r>
              <a:rPr lang="en-US" altLang="en-US" sz="1800" dirty="0">
                <a:latin typeface="Lucida Console" charset="0"/>
              </a:rPr>
              <a:t>  $t2, 0($t1)       # $t2 = y[</a:t>
            </a:r>
            <a:r>
              <a:rPr lang="en-US" altLang="en-US" sz="1800" dirty="0" err="1">
                <a:latin typeface="Lucida Console" charset="0"/>
              </a:rPr>
              <a:t>i</a:t>
            </a:r>
            <a:r>
              <a:rPr lang="en-US" altLang="en-US" sz="1800" dirty="0">
                <a:latin typeface="Lucida Console" charset="0"/>
              </a:rPr>
              <a:t>]</a:t>
            </a:r>
            <a:br>
              <a:rPr lang="en-US" altLang="en-US" sz="1800" dirty="0">
                <a:latin typeface="Lucida Console" charset="0"/>
              </a:rPr>
            </a:br>
            <a:r>
              <a:rPr lang="en-US" altLang="en-US" sz="1800" dirty="0">
                <a:latin typeface="Lucida Console" charset="0"/>
              </a:rPr>
              <a:t>    add  $t3, $s0, $a0     # </a:t>
            </a:r>
            <a:r>
              <a:rPr lang="en-US" altLang="en-US" sz="1800" dirty="0" err="1">
                <a:latin typeface="Lucida Console" charset="0"/>
              </a:rPr>
              <a:t>addr</a:t>
            </a:r>
            <a:r>
              <a:rPr lang="en-US" altLang="en-US" sz="1800" dirty="0">
                <a:latin typeface="Lucida Console" charset="0"/>
              </a:rPr>
              <a:t> of x[</a:t>
            </a:r>
            <a:r>
              <a:rPr lang="en-US" altLang="en-US" sz="1800" dirty="0" err="1">
                <a:latin typeface="Lucida Console" charset="0"/>
              </a:rPr>
              <a:t>i</a:t>
            </a:r>
            <a:r>
              <a:rPr lang="en-US" altLang="en-US" sz="1800" dirty="0">
                <a:latin typeface="Lucida Console" charset="0"/>
              </a:rPr>
              <a:t>] in $t3</a:t>
            </a:r>
            <a:br>
              <a:rPr lang="en-US" altLang="en-US" sz="1800" dirty="0">
                <a:latin typeface="Lucida Console" charset="0"/>
              </a:rPr>
            </a:br>
            <a:r>
              <a:rPr lang="en-US" altLang="en-US" sz="1800" dirty="0">
                <a:latin typeface="Lucida Console" charset="0"/>
              </a:rPr>
              <a:t>    </a:t>
            </a:r>
            <a:r>
              <a:rPr lang="en-US" altLang="en-US" sz="1800" dirty="0" err="1">
                <a:latin typeface="Lucida Console" charset="0"/>
              </a:rPr>
              <a:t>sb</a:t>
            </a:r>
            <a:r>
              <a:rPr lang="en-US" altLang="en-US" sz="1800" dirty="0">
                <a:latin typeface="Lucida Console" charset="0"/>
              </a:rPr>
              <a:t>   $t2, 0($t3)       # x[</a:t>
            </a:r>
            <a:r>
              <a:rPr lang="en-US" altLang="en-US" sz="1800" dirty="0" err="1">
                <a:latin typeface="Lucida Console" charset="0"/>
              </a:rPr>
              <a:t>i</a:t>
            </a:r>
            <a:r>
              <a:rPr lang="en-US" altLang="en-US" sz="1800" dirty="0">
                <a:latin typeface="Lucida Console" charset="0"/>
              </a:rPr>
              <a:t>] = y[</a:t>
            </a:r>
            <a:r>
              <a:rPr lang="en-US" altLang="en-US" sz="1800" dirty="0" err="1">
                <a:latin typeface="Lucida Console" charset="0"/>
              </a:rPr>
              <a:t>i</a:t>
            </a:r>
            <a:r>
              <a:rPr lang="en-US" altLang="en-US" sz="1800" dirty="0">
                <a:latin typeface="Lucida Console" charset="0"/>
              </a:rPr>
              <a:t>]</a:t>
            </a:r>
            <a:br>
              <a:rPr lang="en-US" altLang="en-US" sz="1800" dirty="0">
                <a:latin typeface="Lucida Console" charset="0"/>
              </a:rPr>
            </a:br>
            <a:r>
              <a:rPr lang="en-US" altLang="en-US" sz="1800" dirty="0">
                <a:latin typeface="Lucida Console" charset="0"/>
              </a:rPr>
              <a:t>    </a:t>
            </a:r>
            <a:r>
              <a:rPr lang="en-US" altLang="en-US" sz="1800" dirty="0" err="1">
                <a:latin typeface="Lucida Console" charset="0"/>
              </a:rPr>
              <a:t>beq</a:t>
            </a:r>
            <a:r>
              <a:rPr lang="en-US" altLang="en-US" sz="1800" dirty="0">
                <a:latin typeface="Lucida Console" charset="0"/>
              </a:rPr>
              <a:t>  $t2, $zero, L2    # exit loop if y[</a:t>
            </a:r>
            <a:r>
              <a:rPr lang="en-US" altLang="en-US" sz="1800" dirty="0" err="1">
                <a:latin typeface="Lucida Console" charset="0"/>
              </a:rPr>
              <a:t>i</a:t>
            </a:r>
            <a:r>
              <a:rPr lang="en-US" altLang="en-US" sz="1800" dirty="0">
                <a:latin typeface="Lucida Console" charset="0"/>
              </a:rPr>
              <a:t>] == 0  </a:t>
            </a:r>
            <a:br>
              <a:rPr lang="en-US" altLang="en-US" sz="1800" dirty="0">
                <a:latin typeface="Lucida Console" charset="0"/>
              </a:rPr>
            </a:br>
            <a:r>
              <a:rPr lang="en-US" altLang="en-US" sz="1800" dirty="0">
                <a:latin typeface="Lucida Console" charset="0"/>
              </a:rPr>
              <a:t>    </a:t>
            </a:r>
            <a:r>
              <a:rPr lang="en-US" altLang="en-US" sz="1800" dirty="0" err="1">
                <a:latin typeface="Lucida Console" charset="0"/>
              </a:rPr>
              <a:t>addi</a:t>
            </a:r>
            <a:r>
              <a:rPr lang="en-US" altLang="en-US" sz="1800" dirty="0">
                <a:latin typeface="Lucida Console" charset="0"/>
              </a:rPr>
              <a:t> $s0, $s0, 1       # </a:t>
            </a:r>
            <a:r>
              <a:rPr lang="en-US" altLang="en-US" sz="1800" dirty="0" err="1">
                <a:latin typeface="Lucida Console" charset="0"/>
              </a:rPr>
              <a:t>i</a:t>
            </a:r>
            <a:r>
              <a:rPr lang="en-US" altLang="en-US" sz="1800" dirty="0">
                <a:latin typeface="Lucida Console" charset="0"/>
              </a:rPr>
              <a:t> = </a:t>
            </a:r>
            <a:r>
              <a:rPr lang="en-US" altLang="en-US" sz="1800" dirty="0" err="1">
                <a:latin typeface="Lucida Console" charset="0"/>
              </a:rPr>
              <a:t>i</a:t>
            </a:r>
            <a:r>
              <a:rPr lang="en-US" altLang="en-US" sz="1800" dirty="0">
                <a:latin typeface="Lucida Console" charset="0"/>
              </a:rPr>
              <a:t> + 1</a:t>
            </a:r>
            <a:br>
              <a:rPr lang="en-US" altLang="en-US" sz="1800" dirty="0">
                <a:latin typeface="Lucida Console" charset="0"/>
              </a:rPr>
            </a:br>
            <a:r>
              <a:rPr lang="en-US" altLang="en-US" sz="1800" dirty="0">
                <a:latin typeface="Lucida Console" charset="0"/>
              </a:rPr>
              <a:t>    j    L1                # next iteration of loop</a:t>
            </a:r>
            <a:br>
              <a:rPr lang="en-US" altLang="en-US" sz="1800" dirty="0">
                <a:latin typeface="Lucida Console" charset="0"/>
              </a:rPr>
            </a:br>
            <a:r>
              <a:rPr lang="en-US" altLang="en-US" sz="1800" dirty="0">
                <a:latin typeface="Lucida Console" charset="0"/>
              </a:rPr>
              <a:t>L2: </a:t>
            </a:r>
            <a:r>
              <a:rPr lang="en-US" altLang="en-US" sz="1800" dirty="0" err="1">
                <a:latin typeface="Lucida Console" charset="0"/>
              </a:rPr>
              <a:t>lw</a:t>
            </a:r>
            <a:r>
              <a:rPr lang="en-US" altLang="en-US" sz="1800" dirty="0">
                <a:latin typeface="Lucida Console" charset="0"/>
              </a:rPr>
              <a:t>   $s0, 0($</a:t>
            </a:r>
            <a:r>
              <a:rPr lang="en-US" altLang="en-US" sz="1800" dirty="0" err="1">
                <a:latin typeface="Lucida Console" charset="0"/>
              </a:rPr>
              <a:t>sp</a:t>
            </a:r>
            <a:r>
              <a:rPr lang="en-US" altLang="en-US" sz="1800" dirty="0">
                <a:latin typeface="Lucida Console" charset="0"/>
              </a:rPr>
              <a:t>)       # restore saved $s0</a:t>
            </a:r>
            <a:br>
              <a:rPr lang="en-US" altLang="en-US" sz="1800" dirty="0">
                <a:latin typeface="Lucida Console" charset="0"/>
              </a:rPr>
            </a:br>
            <a:r>
              <a:rPr lang="en-US" altLang="en-US" sz="1800" dirty="0">
                <a:latin typeface="Lucida Console" charset="0"/>
              </a:rPr>
              <a:t>    </a:t>
            </a:r>
            <a:r>
              <a:rPr lang="en-US" altLang="en-US" sz="1800" dirty="0" err="1">
                <a:latin typeface="Lucida Console" charset="0"/>
              </a:rPr>
              <a:t>addi</a:t>
            </a:r>
            <a:r>
              <a:rPr lang="en-US" altLang="en-US" sz="1800" dirty="0">
                <a:latin typeface="Lucida Console" charset="0"/>
              </a:rPr>
              <a:t> $</a:t>
            </a:r>
            <a:r>
              <a:rPr lang="en-US" altLang="en-US" sz="1800" dirty="0" err="1">
                <a:latin typeface="Lucida Console" charset="0"/>
              </a:rPr>
              <a:t>sp</a:t>
            </a:r>
            <a:r>
              <a:rPr lang="en-US" altLang="en-US" sz="1800" dirty="0">
                <a:latin typeface="Lucida Console" charset="0"/>
              </a:rPr>
              <a:t>, $</a:t>
            </a:r>
            <a:r>
              <a:rPr lang="en-US" altLang="en-US" sz="1800" dirty="0" err="1">
                <a:latin typeface="Lucida Console" charset="0"/>
              </a:rPr>
              <a:t>sp</a:t>
            </a:r>
            <a:r>
              <a:rPr lang="en-US" altLang="en-US" sz="1800" dirty="0">
                <a:latin typeface="Lucida Console" charset="0"/>
              </a:rPr>
              <a:t>, 4       # pop 1 item from stack</a:t>
            </a:r>
            <a:br>
              <a:rPr lang="en-US" altLang="en-US" sz="1800" dirty="0">
                <a:latin typeface="Lucida Console" charset="0"/>
              </a:rPr>
            </a:br>
            <a:r>
              <a:rPr lang="en-US" altLang="en-US" sz="1800" dirty="0">
                <a:latin typeface="Lucida Console" charset="0"/>
              </a:rPr>
              <a:t>    </a:t>
            </a:r>
            <a:r>
              <a:rPr lang="en-US" altLang="en-US" sz="1800" dirty="0" err="1">
                <a:latin typeface="Lucida Console" charset="0"/>
              </a:rPr>
              <a:t>jr</a:t>
            </a:r>
            <a:r>
              <a:rPr lang="en-US" altLang="en-US" sz="1800" dirty="0">
                <a:latin typeface="Lucida Console" charset="0"/>
              </a:rPr>
              <a:t>   $</a:t>
            </a:r>
            <a:r>
              <a:rPr lang="en-US" altLang="en-US" sz="1800" dirty="0" err="1">
                <a:latin typeface="Lucida Console" charset="0"/>
              </a:rPr>
              <a:t>ra</a:t>
            </a:r>
            <a:r>
              <a:rPr lang="en-US" altLang="en-US" sz="1800" dirty="0">
                <a:latin typeface="Lucida Console" charset="0"/>
              </a:rPr>
              <a:t>               # and return</a:t>
            </a:r>
          </a:p>
        </p:txBody>
      </p:sp>
    </p:spTree>
    <p:extLst>
      <p:ext uri="{BB962C8B-B14F-4D97-AF65-F5344CB8AC3E}">
        <p14:creationId xmlns:p14="http://schemas.microsoft.com/office/powerpoint/2010/main" val="31947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22312" y="1582738"/>
            <a:ext cx="8026151" cy="707886"/>
          </a:xfrm>
        </p:spPr>
        <p:txBody>
          <a:bodyPr/>
          <a:lstStyle/>
          <a:p>
            <a:pPr>
              <a:defRPr/>
            </a:pPr>
            <a:r>
              <a:rPr lang="en-US" dirty="0"/>
              <a:t>Addressing Modes</a:t>
            </a:r>
          </a:p>
        </p:txBody>
      </p:sp>
      <p:sp>
        <p:nvSpPr>
          <p:cNvPr id="18434" name="Text Placeholder 6"/>
          <p:cNvSpPr>
            <a:spLocks noGrp="1"/>
          </p:cNvSpPr>
          <p:nvPr>
            <p:ph type="body" idx="1"/>
          </p:nvPr>
        </p:nvSpPr>
        <p:spPr>
          <a:xfrm>
            <a:off x="689015" y="3645024"/>
            <a:ext cx="7772400" cy="1500187"/>
          </a:xfrm>
        </p:spPr>
        <p:txBody>
          <a:bodyPr/>
          <a:lstStyle/>
          <a:p>
            <a:endParaRPr lang="en-US" altLang="en-US" sz="3600" dirty="0"/>
          </a:p>
          <a:p>
            <a:r>
              <a:rPr lang="en-US" altLang="en-US" sz="3600" dirty="0"/>
              <a:t>2.10</a:t>
            </a:r>
          </a:p>
          <a:p>
            <a:r>
              <a:rPr lang="en-US" altLang="en-US" sz="3600" dirty="0"/>
              <a:t>Instructor: Robert Utterback</a:t>
            </a:r>
          </a:p>
        </p:txBody>
      </p:sp>
    </p:spTree>
    <p:extLst>
      <p:ext uri="{BB962C8B-B14F-4D97-AF65-F5344CB8AC3E}">
        <p14:creationId xmlns:p14="http://schemas.microsoft.com/office/powerpoint/2010/main" val="2159162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2 — Instructions: Language of the Computer — </a:t>
            </a:r>
            <a:fld id="{4B8F9BF3-751B-6945-BD6D-3E6232A2440F}" type="slidenum">
              <a:rPr lang="en-AU" altLang="en-US"/>
              <a:pPr/>
              <a:t>5</a:t>
            </a:fld>
            <a:endParaRPr lang="en-AU" altLang="en-US"/>
          </a:p>
        </p:txBody>
      </p:sp>
      <p:sp>
        <p:nvSpPr>
          <p:cNvPr id="56323" name="Rectangle 11"/>
          <p:cNvSpPr>
            <a:spLocks noChangeArrowheads="1"/>
          </p:cNvSpPr>
          <p:nvPr/>
        </p:nvSpPr>
        <p:spPr bwMode="auto">
          <a:xfrm>
            <a:off x="3363913" y="4868863"/>
            <a:ext cx="2570162" cy="411162"/>
          </a:xfrm>
          <a:prstGeom prst="rect">
            <a:avLst/>
          </a:prstGeom>
          <a:solidFill>
            <a:schemeClr val="folHlink"/>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56324" name="Text Box 4"/>
          <p:cNvSpPr txBox="1">
            <a:spLocks noChangeArrowheads="1"/>
          </p:cNvSpPr>
          <p:nvPr/>
        </p:nvSpPr>
        <p:spPr bwMode="auto">
          <a:xfrm>
            <a:off x="3363913" y="4873625"/>
            <a:ext cx="5203825"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000" dirty="0"/>
              <a:t>0000 0000 0111 1101 0000 0000 0000 0000</a:t>
            </a:r>
            <a:endParaRPr lang="en-AU" altLang="en-US" sz="2000" dirty="0"/>
          </a:p>
        </p:txBody>
      </p:sp>
      <p:sp>
        <p:nvSpPr>
          <p:cNvPr id="56325" name="Rectangle 12"/>
          <p:cNvSpPr>
            <a:spLocks noChangeArrowheads="1"/>
          </p:cNvSpPr>
          <p:nvPr/>
        </p:nvSpPr>
        <p:spPr bwMode="auto">
          <a:xfrm>
            <a:off x="5934075" y="5516563"/>
            <a:ext cx="2633663" cy="411162"/>
          </a:xfrm>
          <a:prstGeom prst="rect">
            <a:avLst/>
          </a:prstGeom>
          <a:solidFill>
            <a:schemeClr val="folHlink"/>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56326" name="Rectangle 9"/>
          <p:cNvSpPr>
            <a:spLocks noGrp="1" noChangeArrowheads="1"/>
          </p:cNvSpPr>
          <p:nvPr>
            <p:ph type="title"/>
          </p:nvPr>
        </p:nvSpPr>
        <p:spPr/>
        <p:txBody>
          <a:bodyPr/>
          <a:lstStyle/>
          <a:p>
            <a:pPr eaLnBrk="1" hangingPunct="1"/>
            <a:r>
              <a:rPr lang="en-US" altLang="en-US"/>
              <a:t>32-bit Constants</a:t>
            </a:r>
            <a:endParaRPr lang="en-AU" altLang="en-US"/>
          </a:p>
        </p:txBody>
      </p:sp>
      <p:sp>
        <p:nvSpPr>
          <p:cNvPr id="56327" name="Rectangle 10"/>
          <p:cNvSpPr>
            <a:spLocks noGrp="1" noChangeArrowheads="1"/>
          </p:cNvSpPr>
          <p:nvPr>
            <p:ph type="body" idx="1"/>
          </p:nvPr>
        </p:nvSpPr>
        <p:spPr>
          <a:xfrm>
            <a:off x="684213" y="1125538"/>
            <a:ext cx="8270875" cy="3455987"/>
          </a:xfrm>
        </p:spPr>
        <p:txBody>
          <a:bodyPr/>
          <a:lstStyle/>
          <a:p>
            <a:pPr eaLnBrk="1" hangingPunct="1"/>
            <a:r>
              <a:rPr lang="en-US" altLang="en-US"/>
              <a:t>Most constants are small</a:t>
            </a:r>
          </a:p>
          <a:p>
            <a:pPr lvl="1" eaLnBrk="1" hangingPunct="1"/>
            <a:r>
              <a:rPr lang="en-US" altLang="en-US"/>
              <a:t>16-bit immediate is sufficient</a:t>
            </a:r>
          </a:p>
          <a:p>
            <a:pPr eaLnBrk="1" hangingPunct="1"/>
            <a:r>
              <a:rPr lang="en-US" altLang="en-US"/>
              <a:t>For the occasional 32-bit constant</a:t>
            </a:r>
          </a:p>
          <a:p>
            <a:pPr eaLnBrk="1" hangingPunct="1">
              <a:buFont typeface="Wingdings" charset="2"/>
              <a:buNone/>
            </a:pPr>
            <a:r>
              <a:rPr lang="en-US" altLang="en-US"/>
              <a:t>	</a:t>
            </a:r>
            <a:r>
              <a:rPr lang="en-US" altLang="en-US">
                <a:latin typeface="Lucida Console" charset="0"/>
              </a:rPr>
              <a:t>lui rt, constant</a:t>
            </a:r>
          </a:p>
          <a:p>
            <a:pPr lvl="1" eaLnBrk="1" hangingPunct="1"/>
            <a:r>
              <a:rPr lang="en-US" altLang="en-US"/>
              <a:t>Copies 16-bit constant to left 16 bits of rt</a:t>
            </a:r>
          </a:p>
          <a:p>
            <a:pPr lvl="1" eaLnBrk="1" hangingPunct="1"/>
            <a:r>
              <a:rPr lang="en-US" altLang="en-US"/>
              <a:t>Clears right 16 bits of rt to 0</a:t>
            </a:r>
            <a:endParaRPr lang="en-AU" altLang="en-US"/>
          </a:p>
        </p:txBody>
      </p:sp>
      <p:sp>
        <p:nvSpPr>
          <p:cNvPr id="56328" name="Text Box 5"/>
          <p:cNvSpPr txBox="1">
            <a:spLocks noChangeArrowheads="1"/>
          </p:cNvSpPr>
          <p:nvPr/>
        </p:nvSpPr>
        <p:spPr bwMode="auto">
          <a:xfrm>
            <a:off x="107950" y="4879975"/>
            <a:ext cx="205376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200" dirty="0" err="1">
                <a:latin typeface="Lucida Console" charset="0"/>
              </a:rPr>
              <a:t>lui</a:t>
            </a:r>
            <a:r>
              <a:rPr lang="en-US" altLang="en-US" sz="2200" dirty="0">
                <a:latin typeface="Lucida Console" charset="0"/>
              </a:rPr>
              <a:t> $s0, 61</a:t>
            </a:r>
            <a:endParaRPr lang="en-AU" altLang="en-US" sz="2200" dirty="0">
              <a:latin typeface="Lucida Console" charset="0"/>
            </a:endParaRPr>
          </a:p>
        </p:txBody>
      </p:sp>
      <p:sp>
        <p:nvSpPr>
          <p:cNvPr id="56329" name="Text Box 6"/>
          <p:cNvSpPr txBox="1">
            <a:spLocks noChangeArrowheads="1"/>
          </p:cNvSpPr>
          <p:nvPr/>
        </p:nvSpPr>
        <p:spPr bwMode="auto">
          <a:xfrm>
            <a:off x="3363913" y="5521325"/>
            <a:ext cx="5203825"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000"/>
              <a:t>0000 0000 0111 1101 0000 1001 0000 0000</a:t>
            </a:r>
            <a:endParaRPr lang="en-AU" altLang="en-US" sz="2000"/>
          </a:p>
        </p:txBody>
      </p:sp>
      <p:sp>
        <p:nvSpPr>
          <p:cNvPr id="56330" name="Text Box 7"/>
          <p:cNvSpPr txBox="1">
            <a:spLocks noChangeArrowheads="1"/>
          </p:cNvSpPr>
          <p:nvPr/>
        </p:nvSpPr>
        <p:spPr bwMode="auto">
          <a:xfrm>
            <a:off x="107950" y="5527675"/>
            <a:ext cx="32131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200">
                <a:latin typeface="Lucida Console" charset="0"/>
              </a:rPr>
              <a:t>ori $s0, $s0, 2304</a:t>
            </a:r>
            <a:endParaRPr lang="en-AU" altLang="en-US" sz="2200">
              <a:latin typeface="Lucida Console" charset="0"/>
            </a:endParaRPr>
          </a:p>
        </p:txBody>
      </p:sp>
      <p:sp>
        <p:nvSpPr>
          <p:cNvPr id="56331" name="Text Box 8"/>
          <p:cNvSpPr txBox="1">
            <a:spLocks noChangeArrowheads="1"/>
          </p:cNvSpPr>
          <p:nvPr/>
        </p:nvSpPr>
        <p:spPr bwMode="auto">
          <a:xfrm rot="5400000">
            <a:off x="5757069" y="3020219"/>
            <a:ext cx="64071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a:solidFill>
                  <a:schemeClr val="folHlink"/>
                </a:solidFill>
              </a:rPr>
              <a:t>§2.10 MIPS Addressing for 32-Bit Immediates and Addresses</a:t>
            </a:r>
          </a:p>
        </p:txBody>
      </p:sp>
    </p:spTree>
    <p:extLst>
      <p:ext uri="{BB962C8B-B14F-4D97-AF65-F5344CB8AC3E}">
        <p14:creationId xmlns:p14="http://schemas.microsoft.com/office/powerpoint/2010/main" val="3405200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2 — Instructions: Language of the Computer — </a:t>
            </a:r>
            <a:fld id="{D0D300D8-D589-8845-AF87-10626E98A883}" type="slidenum">
              <a:rPr lang="en-AU" altLang="en-US"/>
              <a:pPr/>
              <a:t>6</a:t>
            </a:fld>
            <a:endParaRPr lang="en-AU" altLang="en-US"/>
          </a:p>
        </p:txBody>
      </p:sp>
      <p:sp>
        <p:nvSpPr>
          <p:cNvPr id="57347" name="Rectangle 2"/>
          <p:cNvSpPr>
            <a:spLocks noGrp="1" noChangeArrowheads="1"/>
          </p:cNvSpPr>
          <p:nvPr>
            <p:ph type="title"/>
          </p:nvPr>
        </p:nvSpPr>
        <p:spPr/>
        <p:txBody>
          <a:bodyPr/>
          <a:lstStyle/>
          <a:p>
            <a:pPr eaLnBrk="1" hangingPunct="1"/>
            <a:r>
              <a:rPr lang="en-US" altLang="en-US"/>
              <a:t>Branch Addressing</a:t>
            </a:r>
            <a:endParaRPr lang="en-AU" altLang="en-US"/>
          </a:p>
        </p:txBody>
      </p:sp>
      <p:sp>
        <p:nvSpPr>
          <p:cNvPr id="57348" name="Rectangle 3"/>
          <p:cNvSpPr>
            <a:spLocks noGrp="1" noChangeArrowheads="1"/>
          </p:cNvSpPr>
          <p:nvPr>
            <p:ph type="body" idx="1"/>
          </p:nvPr>
        </p:nvSpPr>
        <p:spPr>
          <a:xfrm>
            <a:off x="684213" y="1125538"/>
            <a:ext cx="8270875" cy="2381250"/>
          </a:xfrm>
        </p:spPr>
        <p:txBody>
          <a:bodyPr/>
          <a:lstStyle/>
          <a:p>
            <a:pPr eaLnBrk="1" hangingPunct="1"/>
            <a:r>
              <a:rPr lang="en-US" altLang="en-US"/>
              <a:t>Branch instructions specify</a:t>
            </a:r>
          </a:p>
          <a:p>
            <a:pPr lvl="1" eaLnBrk="1" hangingPunct="1"/>
            <a:r>
              <a:rPr lang="en-US" altLang="en-US"/>
              <a:t>Opcode, two registers, target address</a:t>
            </a:r>
          </a:p>
          <a:p>
            <a:pPr eaLnBrk="1" hangingPunct="1"/>
            <a:r>
              <a:rPr lang="en-US" altLang="en-US"/>
              <a:t>Most branch targets are near branch</a:t>
            </a:r>
          </a:p>
          <a:p>
            <a:pPr lvl="1" eaLnBrk="1" hangingPunct="1"/>
            <a:r>
              <a:rPr lang="en-US" altLang="en-US"/>
              <a:t>Forward or backward</a:t>
            </a:r>
            <a:endParaRPr lang="en-AU" altLang="en-US"/>
          </a:p>
        </p:txBody>
      </p:sp>
      <p:grpSp>
        <p:nvGrpSpPr>
          <p:cNvPr id="57349" name="Group 4"/>
          <p:cNvGrpSpPr>
            <a:grpSpLocks/>
          </p:cNvGrpSpPr>
          <p:nvPr/>
        </p:nvGrpSpPr>
        <p:grpSpPr bwMode="auto">
          <a:xfrm>
            <a:off x="1403350" y="3740150"/>
            <a:ext cx="6913563" cy="773113"/>
            <a:chOff x="884" y="981"/>
            <a:chExt cx="4355" cy="487"/>
          </a:xfrm>
        </p:grpSpPr>
        <p:sp>
          <p:nvSpPr>
            <p:cNvPr id="57351" name="Text Box 5"/>
            <p:cNvSpPr txBox="1">
              <a:spLocks noChangeArrowheads="1"/>
            </p:cNvSpPr>
            <p:nvPr/>
          </p:nvSpPr>
          <p:spPr bwMode="auto">
            <a:xfrm>
              <a:off x="884" y="981"/>
              <a:ext cx="817"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a:t>op</a:t>
              </a:r>
              <a:endParaRPr lang="en-AU" altLang="en-US" sz="2000"/>
            </a:p>
          </p:txBody>
        </p:sp>
        <p:sp>
          <p:nvSpPr>
            <p:cNvPr id="57352" name="Text Box 6"/>
            <p:cNvSpPr txBox="1">
              <a:spLocks noChangeArrowheads="1"/>
            </p:cNvSpPr>
            <p:nvPr/>
          </p:nvSpPr>
          <p:spPr bwMode="auto">
            <a:xfrm>
              <a:off x="1701"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a:t>rs</a:t>
              </a:r>
              <a:endParaRPr lang="en-AU" altLang="en-US" sz="2000"/>
            </a:p>
          </p:txBody>
        </p:sp>
        <p:sp>
          <p:nvSpPr>
            <p:cNvPr id="57353" name="Text Box 7"/>
            <p:cNvSpPr txBox="1">
              <a:spLocks noChangeArrowheads="1"/>
            </p:cNvSpPr>
            <p:nvPr/>
          </p:nvSpPr>
          <p:spPr bwMode="auto">
            <a:xfrm>
              <a:off x="2381"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a:t>rt</a:t>
              </a:r>
              <a:endParaRPr lang="en-AU" altLang="en-US" sz="2000"/>
            </a:p>
          </p:txBody>
        </p:sp>
        <p:sp>
          <p:nvSpPr>
            <p:cNvPr id="57354" name="Text Box 8"/>
            <p:cNvSpPr txBox="1">
              <a:spLocks noChangeArrowheads="1"/>
            </p:cNvSpPr>
            <p:nvPr/>
          </p:nvSpPr>
          <p:spPr bwMode="auto">
            <a:xfrm>
              <a:off x="3061" y="981"/>
              <a:ext cx="2178"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a:t>constant or address</a:t>
              </a:r>
              <a:endParaRPr lang="en-AU" altLang="en-US" sz="2000"/>
            </a:p>
          </p:txBody>
        </p:sp>
        <p:sp>
          <p:nvSpPr>
            <p:cNvPr id="57355" name="Text Box 9"/>
            <p:cNvSpPr txBox="1">
              <a:spLocks noChangeArrowheads="1"/>
            </p:cNvSpPr>
            <p:nvPr/>
          </p:nvSpPr>
          <p:spPr bwMode="auto">
            <a:xfrm>
              <a:off x="1067"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a:t>6 bits</a:t>
              </a:r>
              <a:endParaRPr lang="en-AU" altLang="en-US" sz="1600"/>
            </a:p>
          </p:txBody>
        </p:sp>
        <p:sp>
          <p:nvSpPr>
            <p:cNvPr id="57356" name="Text Box 10"/>
            <p:cNvSpPr txBox="1">
              <a:spLocks noChangeArrowheads="1"/>
            </p:cNvSpPr>
            <p:nvPr/>
          </p:nvSpPr>
          <p:spPr bwMode="auto">
            <a:xfrm>
              <a:off x="1838"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a:t>5 bits</a:t>
              </a:r>
              <a:endParaRPr lang="en-AU" altLang="en-US" sz="1600"/>
            </a:p>
          </p:txBody>
        </p:sp>
        <p:sp>
          <p:nvSpPr>
            <p:cNvPr id="57357" name="Text Box 11"/>
            <p:cNvSpPr txBox="1">
              <a:spLocks noChangeArrowheads="1"/>
            </p:cNvSpPr>
            <p:nvPr/>
          </p:nvSpPr>
          <p:spPr bwMode="auto">
            <a:xfrm>
              <a:off x="2519"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a:t>5 bits</a:t>
              </a:r>
              <a:endParaRPr lang="en-AU" altLang="en-US" sz="1600"/>
            </a:p>
          </p:txBody>
        </p:sp>
        <p:sp>
          <p:nvSpPr>
            <p:cNvPr id="57358" name="Text Box 12"/>
            <p:cNvSpPr txBox="1">
              <a:spLocks noChangeArrowheads="1"/>
            </p:cNvSpPr>
            <p:nvPr/>
          </p:nvSpPr>
          <p:spPr bwMode="auto">
            <a:xfrm>
              <a:off x="3935" y="1256"/>
              <a:ext cx="4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a:t>16 bits</a:t>
              </a:r>
              <a:endParaRPr lang="en-AU" altLang="en-US" sz="1600"/>
            </a:p>
          </p:txBody>
        </p:sp>
      </p:grpSp>
      <p:sp>
        <p:nvSpPr>
          <p:cNvPr id="57350" name="Rectangle 13"/>
          <p:cNvSpPr>
            <a:spLocks noChangeArrowheads="1"/>
          </p:cNvSpPr>
          <p:nvPr/>
        </p:nvSpPr>
        <p:spPr bwMode="auto">
          <a:xfrm>
            <a:off x="1182688" y="4625975"/>
            <a:ext cx="7772400" cy="168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folHlink"/>
              </a:buClr>
              <a:buSzPct val="60000"/>
              <a:buFont typeface="Wingdings" charset="2"/>
              <a:buChar char="n"/>
            </a:pPr>
            <a:r>
              <a:rPr lang="en-US" altLang="en-US" sz="3200"/>
              <a:t>PC-relative addressing</a:t>
            </a:r>
          </a:p>
          <a:p>
            <a:pPr lvl="1" eaLnBrk="1" hangingPunct="1">
              <a:spcBef>
                <a:spcPct val="20000"/>
              </a:spcBef>
              <a:buClr>
                <a:schemeClr val="hlink"/>
              </a:buClr>
              <a:buSzPct val="55000"/>
              <a:buFont typeface="Wingdings" charset="2"/>
              <a:buChar char="n"/>
            </a:pPr>
            <a:r>
              <a:rPr lang="en-US" altLang="en-US" sz="2800"/>
              <a:t>Target address = PC + offset × 4</a:t>
            </a:r>
          </a:p>
          <a:p>
            <a:pPr lvl="1" eaLnBrk="1" hangingPunct="1">
              <a:spcBef>
                <a:spcPct val="20000"/>
              </a:spcBef>
              <a:buClr>
                <a:schemeClr val="hlink"/>
              </a:buClr>
              <a:buSzPct val="55000"/>
              <a:buFont typeface="Wingdings" charset="2"/>
              <a:buChar char="n"/>
            </a:pPr>
            <a:r>
              <a:rPr lang="en-US" altLang="en-US" sz="2800"/>
              <a:t>PC already incremented by 4 by this time</a:t>
            </a:r>
          </a:p>
        </p:txBody>
      </p:sp>
    </p:spTree>
    <p:extLst>
      <p:ext uri="{BB962C8B-B14F-4D97-AF65-F5344CB8AC3E}">
        <p14:creationId xmlns:p14="http://schemas.microsoft.com/office/powerpoint/2010/main" val="4177815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2 — Instructions: Language of the Computer — </a:t>
            </a:r>
            <a:fld id="{494C8C3D-A91B-DD42-B1A9-05547B2052FF}" type="slidenum">
              <a:rPr lang="en-AU" altLang="en-US"/>
              <a:pPr/>
              <a:t>7</a:t>
            </a:fld>
            <a:endParaRPr lang="en-AU" altLang="en-US"/>
          </a:p>
        </p:txBody>
      </p:sp>
      <p:sp>
        <p:nvSpPr>
          <p:cNvPr id="58371" name="Rectangle 2"/>
          <p:cNvSpPr>
            <a:spLocks noGrp="1" noChangeArrowheads="1"/>
          </p:cNvSpPr>
          <p:nvPr>
            <p:ph type="title"/>
          </p:nvPr>
        </p:nvSpPr>
        <p:spPr/>
        <p:txBody>
          <a:bodyPr/>
          <a:lstStyle/>
          <a:p>
            <a:pPr eaLnBrk="1" hangingPunct="1"/>
            <a:r>
              <a:rPr lang="en-US" altLang="en-US"/>
              <a:t>Jump Addressing</a:t>
            </a:r>
            <a:endParaRPr lang="en-AU" altLang="en-US"/>
          </a:p>
        </p:txBody>
      </p:sp>
      <p:sp>
        <p:nvSpPr>
          <p:cNvPr id="58372" name="Rectangle 3"/>
          <p:cNvSpPr>
            <a:spLocks noGrp="1" noChangeArrowheads="1"/>
          </p:cNvSpPr>
          <p:nvPr>
            <p:ph type="body" idx="1"/>
          </p:nvPr>
        </p:nvSpPr>
        <p:spPr>
          <a:xfrm>
            <a:off x="684213" y="1125538"/>
            <a:ext cx="8270875" cy="1843087"/>
          </a:xfrm>
        </p:spPr>
        <p:txBody>
          <a:bodyPr/>
          <a:lstStyle/>
          <a:p>
            <a:pPr eaLnBrk="1" hangingPunct="1"/>
            <a:r>
              <a:rPr lang="en-US" altLang="en-US"/>
              <a:t>Jump (</a:t>
            </a:r>
            <a:r>
              <a:rPr lang="en-US" altLang="en-US">
                <a:latin typeface="Lucida Console" charset="0"/>
              </a:rPr>
              <a:t>j</a:t>
            </a:r>
            <a:r>
              <a:rPr lang="en-US" altLang="en-US"/>
              <a:t> and </a:t>
            </a:r>
            <a:r>
              <a:rPr lang="en-US" altLang="en-US">
                <a:latin typeface="Lucida Console" charset="0"/>
              </a:rPr>
              <a:t>jal</a:t>
            </a:r>
            <a:r>
              <a:rPr lang="en-US" altLang="en-US"/>
              <a:t>) targets could be anywhere in text segment</a:t>
            </a:r>
          </a:p>
          <a:p>
            <a:pPr lvl="1" eaLnBrk="1" hangingPunct="1"/>
            <a:r>
              <a:rPr lang="en-US" altLang="en-US"/>
              <a:t>Encode full address in instruction</a:t>
            </a:r>
            <a:endParaRPr lang="en-AU" altLang="en-US"/>
          </a:p>
        </p:txBody>
      </p:sp>
      <p:grpSp>
        <p:nvGrpSpPr>
          <p:cNvPr id="58373" name="Group 4"/>
          <p:cNvGrpSpPr>
            <a:grpSpLocks/>
          </p:cNvGrpSpPr>
          <p:nvPr/>
        </p:nvGrpSpPr>
        <p:grpSpPr bwMode="auto">
          <a:xfrm>
            <a:off x="1403350" y="3165475"/>
            <a:ext cx="6913563" cy="773113"/>
            <a:chOff x="884" y="2356"/>
            <a:chExt cx="4355" cy="487"/>
          </a:xfrm>
        </p:grpSpPr>
        <p:sp>
          <p:nvSpPr>
            <p:cNvPr id="58375" name="Text Box 5"/>
            <p:cNvSpPr txBox="1">
              <a:spLocks noChangeArrowheads="1"/>
            </p:cNvSpPr>
            <p:nvPr/>
          </p:nvSpPr>
          <p:spPr bwMode="auto">
            <a:xfrm>
              <a:off x="884" y="2356"/>
              <a:ext cx="817"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a:t>op</a:t>
              </a:r>
              <a:endParaRPr lang="en-AU" altLang="en-US" sz="2000"/>
            </a:p>
          </p:txBody>
        </p:sp>
        <p:sp>
          <p:nvSpPr>
            <p:cNvPr id="58376" name="Text Box 6"/>
            <p:cNvSpPr txBox="1">
              <a:spLocks noChangeArrowheads="1"/>
            </p:cNvSpPr>
            <p:nvPr/>
          </p:nvSpPr>
          <p:spPr bwMode="auto">
            <a:xfrm>
              <a:off x="1701" y="2356"/>
              <a:ext cx="3538"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a:t>address</a:t>
              </a:r>
              <a:endParaRPr lang="en-AU" altLang="en-US" sz="2000"/>
            </a:p>
          </p:txBody>
        </p:sp>
        <p:sp>
          <p:nvSpPr>
            <p:cNvPr id="58377" name="Text Box 7"/>
            <p:cNvSpPr txBox="1">
              <a:spLocks noChangeArrowheads="1"/>
            </p:cNvSpPr>
            <p:nvPr/>
          </p:nvSpPr>
          <p:spPr bwMode="auto">
            <a:xfrm>
              <a:off x="1067" y="2631"/>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a:t>6 bits</a:t>
              </a:r>
              <a:endParaRPr lang="en-AU" altLang="en-US" sz="1600"/>
            </a:p>
          </p:txBody>
        </p:sp>
        <p:sp>
          <p:nvSpPr>
            <p:cNvPr id="58378" name="Text Box 8"/>
            <p:cNvSpPr txBox="1">
              <a:spLocks noChangeArrowheads="1"/>
            </p:cNvSpPr>
            <p:nvPr/>
          </p:nvSpPr>
          <p:spPr bwMode="auto">
            <a:xfrm>
              <a:off x="3244" y="2617"/>
              <a:ext cx="4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a:t>26 bits</a:t>
              </a:r>
              <a:endParaRPr lang="en-AU" altLang="en-US" sz="1600"/>
            </a:p>
          </p:txBody>
        </p:sp>
      </p:grpSp>
      <p:sp>
        <p:nvSpPr>
          <p:cNvPr id="58374" name="Rectangle 9"/>
          <p:cNvSpPr>
            <a:spLocks noChangeArrowheads="1"/>
          </p:cNvSpPr>
          <p:nvPr/>
        </p:nvSpPr>
        <p:spPr bwMode="auto">
          <a:xfrm>
            <a:off x="684213" y="4076700"/>
            <a:ext cx="7772400" cy="168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folHlink"/>
              </a:buClr>
              <a:buSzPct val="60000"/>
              <a:buFont typeface="Wingdings" charset="2"/>
              <a:buChar char="n"/>
            </a:pPr>
            <a:r>
              <a:rPr lang="en-US" altLang="en-US" sz="3200"/>
              <a:t>(Pseudo)Direct jump addressing</a:t>
            </a:r>
          </a:p>
          <a:p>
            <a:pPr lvl="1" eaLnBrk="1" hangingPunct="1">
              <a:spcBef>
                <a:spcPct val="20000"/>
              </a:spcBef>
              <a:buClr>
                <a:schemeClr val="hlink"/>
              </a:buClr>
              <a:buSzPct val="55000"/>
              <a:buFont typeface="Wingdings" charset="2"/>
              <a:buChar char="n"/>
            </a:pPr>
            <a:r>
              <a:rPr lang="en-US" altLang="en-US" sz="2800"/>
              <a:t>Target address = PC</a:t>
            </a:r>
            <a:r>
              <a:rPr lang="en-US" altLang="en-US" sz="2800" baseline="-25000"/>
              <a:t>31…28</a:t>
            </a:r>
            <a:r>
              <a:rPr lang="en-US" altLang="en-US" sz="2800"/>
              <a:t> : (address × 4)</a:t>
            </a:r>
          </a:p>
        </p:txBody>
      </p:sp>
    </p:spTree>
    <p:extLst>
      <p:ext uri="{BB962C8B-B14F-4D97-AF65-F5344CB8AC3E}">
        <p14:creationId xmlns:p14="http://schemas.microsoft.com/office/powerpoint/2010/main" val="558274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Example</a:t>
            </a:r>
          </a:p>
        </p:txBody>
      </p:sp>
      <p:graphicFrame>
        <p:nvGraphicFramePr>
          <p:cNvPr id="5" name="Content Placeholder 4"/>
          <p:cNvGraphicFramePr>
            <a:graphicFrameLocks noGrp="1"/>
          </p:cNvGraphicFramePr>
          <p:nvPr>
            <p:ph idx="1"/>
            <p:extLst/>
          </p:nvPr>
        </p:nvGraphicFramePr>
        <p:xfrm>
          <a:off x="2627784" y="2060848"/>
          <a:ext cx="3671887" cy="2952751"/>
        </p:xfrm>
        <a:graphic>
          <a:graphicData uri="http://schemas.openxmlformats.org/drawingml/2006/table">
            <a:tbl>
              <a:tblPr/>
              <a:tblGrid>
                <a:gridCol w="3671887">
                  <a:extLst>
                    <a:ext uri="{9D8B030D-6E8A-4147-A177-3AD203B41FA5}">
                      <a16:colId xmlns:a16="http://schemas.microsoft.com/office/drawing/2014/main" val="20000"/>
                    </a:ext>
                  </a:extLst>
                </a:gridCol>
              </a:tblGrid>
              <a:tr h="422275">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a:ln>
                            <a:noFill/>
                          </a:ln>
                          <a:solidFill>
                            <a:schemeClr val="tx1"/>
                          </a:solidFill>
                          <a:effectLst/>
                          <a:latin typeface="Lucida Console" charset="0"/>
                        </a:rPr>
                        <a:t>Loop: </a:t>
                      </a:r>
                      <a:r>
                        <a:rPr kumimoji="0" lang="en-US" altLang="en-US" sz="1800" b="0" i="0" u="none" strike="noStrike" cap="none" normalizeH="0" baseline="0" dirty="0" err="1">
                          <a:ln>
                            <a:noFill/>
                          </a:ln>
                          <a:solidFill>
                            <a:schemeClr val="tx1"/>
                          </a:solidFill>
                          <a:effectLst/>
                          <a:latin typeface="Lucida Console" charset="0"/>
                        </a:rPr>
                        <a:t>sll</a:t>
                      </a:r>
                      <a:r>
                        <a:rPr kumimoji="0" lang="en-US" altLang="en-US" sz="1800" b="0" i="0" u="none" strike="noStrike" cap="none" normalizeH="0" baseline="0" dirty="0">
                          <a:ln>
                            <a:noFill/>
                          </a:ln>
                          <a:solidFill>
                            <a:schemeClr val="tx1"/>
                          </a:solidFill>
                          <a:effectLst/>
                          <a:latin typeface="Lucida Console" charset="0"/>
                        </a:rPr>
                        <a:t>  $t1, $s3, 2</a:t>
                      </a:r>
                      <a:endParaRPr kumimoji="0" lang="en-AU" altLang="en-US" sz="1800" b="0" i="0" u="none" strike="noStrike" cap="none" normalizeH="0" baseline="0" dirty="0">
                        <a:ln>
                          <a:noFill/>
                        </a:ln>
                        <a:solidFill>
                          <a:schemeClr val="tx1"/>
                        </a:solidFill>
                        <a:effectLst/>
                        <a:latin typeface="Lucida Console"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688">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a:ln>
                            <a:noFill/>
                          </a:ln>
                          <a:solidFill>
                            <a:schemeClr val="tx1"/>
                          </a:solidFill>
                          <a:effectLst/>
                          <a:latin typeface="Lucida Console" charset="0"/>
                        </a:rPr>
                        <a:t>      add  $t1, $t1, $s6</a:t>
                      </a:r>
                      <a:endParaRPr kumimoji="0" lang="en-AU" altLang="en-US" sz="1800" b="0" i="0" u="none" strike="noStrike" cap="none" normalizeH="0" baseline="0">
                        <a:ln>
                          <a:noFill/>
                        </a:ln>
                        <a:solidFill>
                          <a:schemeClr val="tx1"/>
                        </a:solidFill>
                        <a:effectLst/>
                        <a:latin typeface="Lucida Console"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2275">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a:ln>
                            <a:noFill/>
                          </a:ln>
                          <a:solidFill>
                            <a:schemeClr val="tx1"/>
                          </a:solidFill>
                          <a:effectLst/>
                          <a:latin typeface="Lucida Console" charset="0"/>
                        </a:rPr>
                        <a:t>      lw   $t0, 0($t1)</a:t>
                      </a:r>
                      <a:endParaRPr kumimoji="0" lang="en-AU" altLang="en-US" sz="1800" b="0" i="0" u="none" strike="noStrike" cap="none" normalizeH="0" baseline="0">
                        <a:ln>
                          <a:noFill/>
                        </a:ln>
                        <a:solidFill>
                          <a:schemeClr val="tx1"/>
                        </a:solidFill>
                        <a:effectLst/>
                        <a:latin typeface="Lucida Console"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2275">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dirty="0">
                          <a:ln>
                            <a:noFill/>
                          </a:ln>
                          <a:solidFill>
                            <a:schemeClr val="tx1"/>
                          </a:solidFill>
                          <a:effectLst/>
                          <a:latin typeface="Lucida Console" charset="0"/>
                        </a:rPr>
                        <a:t>      </a:t>
                      </a:r>
                      <a:r>
                        <a:rPr kumimoji="0" lang="en-US" altLang="en-US" sz="1800" b="0" i="0" u="none" strike="noStrike" cap="none" normalizeH="0" baseline="0" dirty="0" err="1">
                          <a:ln>
                            <a:noFill/>
                          </a:ln>
                          <a:solidFill>
                            <a:schemeClr val="tx1"/>
                          </a:solidFill>
                          <a:effectLst/>
                          <a:latin typeface="Lucida Console" charset="0"/>
                        </a:rPr>
                        <a:t>bne</a:t>
                      </a:r>
                      <a:r>
                        <a:rPr kumimoji="0" lang="en-US" altLang="en-US" sz="1800" b="0" i="0" u="none" strike="noStrike" cap="none" normalizeH="0" baseline="0" dirty="0">
                          <a:ln>
                            <a:noFill/>
                          </a:ln>
                          <a:solidFill>
                            <a:schemeClr val="tx1"/>
                          </a:solidFill>
                          <a:effectLst/>
                          <a:latin typeface="Lucida Console" charset="0"/>
                        </a:rPr>
                        <a:t>  $t0, $s5, Exit</a:t>
                      </a:r>
                      <a:endParaRPr kumimoji="0" lang="en-AU" altLang="en-US" sz="1800" b="0" i="0" u="none" strike="noStrike" cap="none" normalizeH="0" baseline="0" dirty="0">
                        <a:ln>
                          <a:noFill/>
                        </a:ln>
                        <a:solidFill>
                          <a:schemeClr val="tx1"/>
                        </a:solidFill>
                        <a:effectLst/>
                        <a:latin typeface="Lucida Console"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2275">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dirty="0">
                          <a:ln>
                            <a:noFill/>
                          </a:ln>
                          <a:solidFill>
                            <a:schemeClr val="tx1"/>
                          </a:solidFill>
                          <a:effectLst/>
                          <a:latin typeface="Lucida Console" charset="0"/>
                        </a:rPr>
                        <a:t>      </a:t>
                      </a:r>
                      <a:r>
                        <a:rPr kumimoji="0" lang="en-US" altLang="en-US" sz="1800" b="0" i="0" u="none" strike="noStrike" cap="none" normalizeH="0" baseline="0" dirty="0" err="1">
                          <a:ln>
                            <a:noFill/>
                          </a:ln>
                          <a:solidFill>
                            <a:schemeClr val="tx1"/>
                          </a:solidFill>
                          <a:effectLst/>
                          <a:latin typeface="Lucida Console" charset="0"/>
                        </a:rPr>
                        <a:t>addi</a:t>
                      </a:r>
                      <a:r>
                        <a:rPr kumimoji="0" lang="en-US" altLang="en-US" sz="1800" b="0" i="0" u="none" strike="noStrike" cap="none" normalizeH="0" baseline="0" dirty="0">
                          <a:ln>
                            <a:noFill/>
                          </a:ln>
                          <a:solidFill>
                            <a:schemeClr val="tx1"/>
                          </a:solidFill>
                          <a:effectLst/>
                          <a:latin typeface="Lucida Console" charset="0"/>
                        </a:rPr>
                        <a:t> $s3, $s3, 1</a:t>
                      </a:r>
                      <a:endParaRPr kumimoji="0" lang="en-AU" altLang="en-US" sz="1800" b="0" i="0" u="none" strike="noStrike" cap="none" normalizeH="0" baseline="0" dirty="0">
                        <a:ln>
                          <a:noFill/>
                        </a:ln>
                        <a:solidFill>
                          <a:schemeClr val="tx1"/>
                        </a:solidFill>
                        <a:effectLst/>
                        <a:latin typeface="Lucida Console"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0688">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dirty="0">
                          <a:ln>
                            <a:noFill/>
                          </a:ln>
                          <a:solidFill>
                            <a:schemeClr val="tx1"/>
                          </a:solidFill>
                          <a:effectLst/>
                          <a:latin typeface="Lucida Console" charset="0"/>
                        </a:rPr>
                        <a:t>      j    Loop</a:t>
                      </a:r>
                      <a:endParaRPr kumimoji="0" lang="en-AU" altLang="en-US" sz="1800" b="0" i="0" u="none" strike="noStrike" cap="none" normalizeH="0" baseline="0" dirty="0">
                        <a:ln>
                          <a:noFill/>
                        </a:ln>
                        <a:solidFill>
                          <a:schemeClr val="tx1"/>
                        </a:solidFill>
                        <a:effectLst/>
                        <a:latin typeface="Lucida Console"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2275">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dirty="0">
                          <a:ln>
                            <a:noFill/>
                          </a:ln>
                          <a:solidFill>
                            <a:schemeClr val="tx1"/>
                          </a:solidFill>
                          <a:effectLst/>
                          <a:latin typeface="Lucida Console" charset="0"/>
                        </a:rPr>
                        <a:t>Exit: …</a:t>
                      </a:r>
                      <a:endParaRPr kumimoji="0" lang="en-AU" altLang="en-US" sz="1800" b="0" i="0" u="none" strike="noStrike" cap="none" normalizeH="0" baseline="0" dirty="0">
                        <a:ln>
                          <a:noFill/>
                        </a:ln>
                        <a:solidFill>
                          <a:schemeClr val="tx1"/>
                        </a:solidFill>
                        <a:effectLst/>
                        <a:latin typeface="Lucida Console"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4" name="Footer Placeholder 3"/>
          <p:cNvSpPr>
            <a:spLocks noGrp="1"/>
          </p:cNvSpPr>
          <p:nvPr>
            <p:ph type="ftr" sz="quarter" idx="10"/>
          </p:nvPr>
        </p:nvSpPr>
        <p:spPr/>
        <p:txBody>
          <a:bodyPr/>
          <a:lstStyle/>
          <a:p>
            <a:pPr>
              <a:defRPr/>
            </a:pPr>
            <a:r>
              <a:rPr lang="en-AU" altLang="en-US"/>
              <a:t>Chapter 1 — Computer Abstractions and Technology — </a:t>
            </a:r>
            <a:fld id="{A562C786-EE3F-FD40-B876-B6D46C614EF3}" type="slidenum">
              <a:rPr lang="en-AU" altLang="en-US" smtClean="0"/>
              <a:pPr>
                <a:defRPr/>
              </a:pPr>
              <a:t>8</a:t>
            </a:fld>
            <a:endParaRPr lang="en-AU" altLang="en-US"/>
          </a:p>
        </p:txBody>
      </p:sp>
    </p:spTree>
    <p:extLst>
      <p:ext uri="{BB962C8B-B14F-4D97-AF65-F5344CB8AC3E}">
        <p14:creationId xmlns:p14="http://schemas.microsoft.com/office/powerpoint/2010/main" val="3575522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2 — Instructions: Language of the Computer — </a:t>
            </a:r>
            <a:fld id="{564CCB12-E6E8-4A4D-B1C3-57B71377C4BD}" type="slidenum">
              <a:rPr lang="en-AU" altLang="en-US"/>
              <a:pPr/>
              <a:t>9</a:t>
            </a:fld>
            <a:endParaRPr lang="en-AU" altLang="en-US"/>
          </a:p>
        </p:txBody>
      </p:sp>
      <p:sp>
        <p:nvSpPr>
          <p:cNvPr id="59395" name="Rectangle 2"/>
          <p:cNvSpPr>
            <a:spLocks noGrp="1" noChangeArrowheads="1"/>
          </p:cNvSpPr>
          <p:nvPr>
            <p:ph type="title"/>
          </p:nvPr>
        </p:nvSpPr>
        <p:spPr/>
        <p:txBody>
          <a:bodyPr/>
          <a:lstStyle/>
          <a:p>
            <a:pPr eaLnBrk="1" hangingPunct="1"/>
            <a:r>
              <a:rPr lang="en-US" altLang="en-US"/>
              <a:t>Target Addressing Example</a:t>
            </a:r>
            <a:endParaRPr lang="en-AU" altLang="en-US"/>
          </a:p>
        </p:txBody>
      </p:sp>
      <p:sp>
        <p:nvSpPr>
          <p:cNvPr id="59396" name="Rectangle 3"/>
          <p:cNvSpPr>
            <a:spLocks noGrp="1" noChangeArrowheads="1"/>
          </p:cNvSpPr>
          <p:nvPr>
            <p:ph type="body" idx="1"/>
          </p:nvPr>
        </p:nvSpPr>
        <p:spPr>
          <a:xfrm>
            <a:off x="684213" y="1125538"/>
            <a:ext cx="8270875" cy="1228725"/>
          </a:xfrm>
        </p:spPr>
        <p:txBody>
          <a:bodyPr/>
          <a:lstStyle/>
          <a:p>
            <a:pPr eaLnBrk="1" hangingPunct="1"/>
            <a:r>
              <a:rPr lang="en-US" altLang="en-US" dirty="0"/>
              <a:t>Loop code from earlier example</a:t>
            </a:r>
          </a:p>
          <a:p>
            <a:pPr lvl="1" eaLnBrk="1" hangingPunct="1"/>
            <a:r>
              <a:rPr lang="en-US" altLang="en-US" dirty="0"/>
              <a:t>Assume Loop at location 60000</a:t>
            </a:r>
            <a:endParaRPr lang="en-AU" altLang="en-US" sz="2000" dirty="0">
              <a:solidFill>
                <a:schemeClr val="folHlink"/>
              </a:solidFill>
              <a:latin typeface="Lucida Console" charset="0"/>
            </a:endParaRPr>
          </a:p>
        </p:txBody>
      </p:sp>
      <p:graphicFrame>
        <p:nvGraphicFramePr>
          <p:cNvPr id="332877" name="Group 77"/>
          <p:cNvGraphicFramePr>
            <a:graphicFrameLocks noGrp="1"/>
          </p:cNvGraphicFramePr>
          <p:nvPr>
            <p:extLst/>
          </p:nvPr>
        </p:nvGraphicFramePr>
        <p:xfrm>
          <a:off x="684213" y="2708275"/>
          <a:ext cx="8202612" cy="2952751"/>
        </p:xfrm>
        <a:graphic>
          <a:graphicData uri="http://schemas.openxmlformats.org/drawingml/2006/table">
            <a:tbl>
              <a:tblPr/>
              <a:tblGrid>
                <a:gridCol w="3671887">
                  <a:extLst>
                    <a:ext uri="{9D8B030D-6E8A-4147-A177-3AD203B41FA5}">
                      <a16:colId xmlns:a16="http://schemas.microsoft.com/office/drawing/2014/main" val="20000"/>
                    </a:ext>
                  </a:extLst>
                </a:gridCol>
                <a:gridCol w="863600">
                  <a:extLst>
                    <a:ext uri="{9D8B030D-6E8A-4147-A177-3AD203B41FA5}">
                      <a16:colId xmlns:a16="http://schemas.microsoft.com/office/drawing/2014/main" val="20001"/>
                    </a:ext>
                  </a:extLst>
                </a:gridCol>
                <a:gridCol w="611188">
                  <a:extLst>
                    <a:ext uri="{9D8B030D-6E8A-4147-A177-3AD203B41FA5}">
                      <a16:colId xmlns:a16="http://schemas.microsoft.com/office/drawing/2014/main" val="20002"/>
                    </a:ext>
                  </a:extLst>
                </a:gridCol>
                <a:gridCol w="611187">
                  <a:extLst>
                    <a:ext uri="{9D8B030D-6E8A-4147-A177-3AD203B41FA5}">
                      <a16:colId xmlns:a16="http://schemas.microsoft.com/office/drawing/2014/main" val="20003"/>
                    </a:ext>
                  </a:extLst>
                </a:gridCol>
                <a:gridCol w="611188">
                  <a:extLst>
                    <a:ext uri="{9D8B030D-6E8A-4147-A177-3AD203B41FA5}">
                      <a16:colId xmlns:a16="http://schemas.microsoft.com/office/drawing/2014/main" val="20004"/>
                    </a:ext>
                  </a:extLst>
                </a:gridCol>
                <a:gridCol w="611187">
                  <a:extLst>
                    <a:ext uri="{9D8B030D-6E8A-4147-A177-3AD203B41FA5}">
                      <a16:colId xmlns:a16="http://schemas.microsoft.com/office/drawing/2014/main" val="20005"/>
                    </a:ext>
                  </a:extLst>
                </a:gridCol>
                <a:gridCol w="611188">
                  <a:extLst>
                    <a:ext uri="{9D8B030D-6E8A-4147-A177-3AD203B41FA5}">
                      <a16:colId xmlns:a16="http://schemas.microsoft.com/office/drawing/2014/main" val="20006"/>
                    </a:ext>
                  </a:extLst>
                </a:gridCol>
                <a:gridCol w="611187">
                  <a:extLst>
                    <a:ext uri="{9D8B030D-6E8A-4147-A177-3AD203B41FA5}">
                      <a16:colId xmlns:a16="http://schemas.microsoft.com/office/drawing/2014/main" val="20007"/>
                    </a:ext>
                  </a:extLst>
                </a:gridCol>
              </a:tblGrid>
              <a:tr h="422275">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dirty="0">
                          <a:ln>
                            <a:noFill/>
                          </a:ln>
                          <a:solidFill>
                            <a:schemeClr val="tx1"/>
                          </a:solidFill>
                          <a:effectLst/>
                          <a:latin typeface="Lucida Console" charset="0"/>
                        </a:rPr>
                        <a:t>Loop: </a:t>
                      </a:r>
                      <a:r>
                        <a:rPr kumimoji="0" lang="en-US" altLang="en-US" sz="1800" b="0" i="0" u="none" strike="noStrike" cap="none" normalizeH="0" baseline="0" dirty="0" err="1">
                          <a:ln>
                            <a:noFill/>
                          </a:ln>
                          <a:solidFill>
                            <a:schemeClr val="tx1"/>
                          </a:solidFill>
                          <a:effectLst/>
                          <a:latin typeface="Lucida Console" charset="0"/>
                        </a:rPr>
                        <a:t>sll</a:t>
                      </a:r>
                      <a:r>
                        <a:rPr kumimoji="0" lang="en-US" altLang="en-US" sz="1800" b="0" i="0" u="none" strike="noStrike" cap="none" normalizeH="0" baseline="0" dirty="0">
                          <a:ln>
                            <a:noFill/>
                          </a:ln>
                          <a:solidFill>
                            <a:schemeClr val="tx1"/>
                          </a:solidFill>
                          <a:effectLst/>
                          <a:latin typeface="Lucida Console" charset="0"/>
                        </a:rPr>
                        <a:t>  $t1, $s3, 2</a:t>
                      </a:r>
                      <a:endParaRPr kumimoji="0" lang="en-AU" altLang="en-US" sz="1800" b="0" i="0" u="none" strike="noStrike" cap="none" normalizeH="0" baseline="0" dirty="0">
                        <a:ln>
                          <a:noFill/>
                        </a:ln>
                        <a:solidFill>
                          <a:schemeClr val="tx1"/>
                        </a:solidFill>
                        <a:effectLst/>
                        <a:latin typeface="Lucida Console"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dirty="0">
                          <a:ln>
                            <a:noFill/>
                          </a:ln>
                          <a:solidFill>
                            <a:schemeClr val="tx1"/>
                          </a:solidFill>
                          <a:effectLst/>
                          <a:latin typeface="Arial" charset="0"/>
                        </a:rPr>
                        <a:t>60000</a:t>
                      </a:r>
                      <a:endParaRPr kumimoji="0" lang="en-AU" alt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a:ln>
                            <a:noFill/>
                          </a:ln>
                          <a:solidFill>
                            <a:schemeClr val="tx1"/>
                          </a:solidFill>
                          <a:effectLst/>
                          <a:latin typeface="Arial" charset="0"/>
                        </a:rPr>
                        <a:t>0</a:t>
                      </a:r>
                      <a:endParaRPr kumimoji="0" lang="en-AU" alt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a:ln>
                            <a:noFill/>
                          </a:ln>
                          <a:solidFill>
                            <a:schemeClr val="tx1"/>
                          </a:solidFill>
                          <a:effectLst/>
                          <a:latin typeface="Arial" charset="0"/>
                        </a:rPr>
                        <a:t>0</a:t>
                      </a:r>
                      <a:endParaRPr kumimoji="0" lang="en-AU" alt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a:ln>
                            <a:noFill/>
                          </a:ln>
                          <a:solidFill>
                            <a:schemeClr val="tx1"/>
                          </a:solidFill>
                          <a:effectLst/>
                          <a:latin typeface="Arial" charset="0"/>
                        </a:rPr>
                        <a:t>19</a:t>
                      </a:r>
                      <a:endParaRPr kumimoji="0" lang="en-AU" alt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a:ln>
                            <a:noFill/>
                          </a:ln>
                          <a:solidFill>
                            <a:schemeClr val="tx1"/>
                          </a:solidFill>
                          <a:effectLst/>
                          <a:latin typeface="Arial" charset="0"/>
                        </a:rPr>
                        <a:t>9</a:t>
                      </a:r>
                      <a:endParaRPr kumimoji="0" lang="en-AU" alt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a:ln>
                            <a:noFill/>
                          </a:ln>
                          <a:solidFill>
                            <a:schemeClr val="tx1"/>
                          </a:solidFill>
                          <a:effectLst/>
                          <a:latin typeface="Arial" charset="0"/>
                        </a:rPr>
                        <a:t>4</a:t>
                      </a:r>
                      <a:endParaRPr kumimoji="0" lang="en-AU" alt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a:ln>
                            <a:noFill/>
                          </a:ln>
                          <a:solidFill>
                            <a:schemeClr val="tx1"/>
                          </a:solidFill>
                          <a:effectLst/>
                          <a:latin typeface="Arial" charset="0"/>
                        </a:rPr>
                        <a:t>0</a:t>
                      </a:r>
                      <a:endParaRPr kumimoji="0" lang="en-AU" alt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688">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dirty="0">
                          <a:ln>
                            <a:noFill/>
                          </a:ln>
                          <a:solidFill>
                            <a:schemeClr val="tx1"/>
                          </a:solidFill>
                          <a:effectLst/>
                          <a:latin typeface="Lucida Console" charset="0"/>
                        </a:rPr>
                        <a:t>      add  $t1, $t1, $s6</a:t>
                      </a:r>
                      <a:endParaRPr kumimoji="0" lang="en-AU" altLang="en-US" sz="1800" b="0" i="0" u="none" strike="noStrike" cap="none" normalizeH="0" baseline="0" dirty="0">
                        <a:ln>
                          <a:noFill/>
                        </a:ln>
                        <a:solidFill>
                          <a:schemeClr val="tx1"/>
                        </a:solidFill>
                        <a:effectLst/>
                        <a:latin typeface="Lucida Console"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dirty="0">
                          <a:ln>
                            <a:noFill/>
                          </a:ln>
                          <a:solidFill>
                            <a:schemeClr val="tx1"/>
                          </a:solidFill>
                          <a:effectLst/>
                          <a:latin typeface="Arial" charset="0"/>
                        </a:rPr>
                        <a:t>60004</a:t>
                      </a:r>
                      <a:endParaRPr kumimoji="0" lang="en-AU" alt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a:ln>
                            <a:noFill/>
                          </a:ln>
                          <a:solidFill>
                            <a:schemeClr val="tx1"/>
                          </a:solidFill>
                          <a:effectLst/>
                          <a:latin typeface="Arial" charset="0"/>
                        </a:rPr>
                        <a:t>0</a:t>
                      </a:r>
                      <a:endParaRPr kumimoji="0" lang="en-AU" alt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a:ln>
                            <a:noFill/>
                          </a:ln>
                          <a:solidFill>
                            <a:schemeClr val="tx1"/>
                          </a:solidFill>
                          <a:effectLst/>
                          <a:latin typeface="Arial" charset="0"/>
                        </a:rPr>
                        <a:t>9</a:t>
                      </a:r>
                      <a:endParaRPr kumimoji="0" lang="en-AU" alt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dirty="0">
                          <a:ln>
                            <a:noFill/>
                          </a:ln>
                          <a:solidFill>
                            <a:schemeClr val="tx1"/>
                          </a:solidFill>
                          <a:effectLst/>
                          <a:latin typeface="Arial" charset="0"/>
                        </a:rPr>
                        <a:t>22</a:t>
                      </a:r>
                      <a:endParaRPr kumimoji="0" lang="en-AU" alt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a:ln>
                            <a:noFill/>
                          </a:ln>
                          <a:solidFill>
                            <a:schemeClr val="tx1"/>
                          </a:solidFill>
                          <a:effectLst/>
                          <a:latin typeface="Arial" charset="0"/>
                        </a:rPr>
                        <a:t>9</a:t>
                      </a:r>
                      <a:endParaRPr kumimoji="0" lang="en-AU" alt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a:ln>
                            <a:noFill/>
                          </a:ln>
                          <a:solidFill>
                            <a:schemeClr val="tx1"/>
                          </a:solidFill>
                          <a:effectLst/>
                          <a:latin typeface="Arial" charset="0"/>
                        </a:rPr>
                        <a:t>0</a:t>
                      </a:r>
                      <a:endParaRPr kumimoji="0" lang="en-AU" alt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a:ln>
                            <a:noFill/>
                          </a:ln>
                          <a:solidFill>
                            <a:schemeClr val="tx1"/>
                          </a:solidFill>
                          <a:effectLst/>
                          <a:latin typeface="Arial" charset="0"/>
                        </a:rPr>
                        <a:t>32</a:t>
                      </a:r>
                      <a:endParaRPr kumimoji="0" lang="en-AU" alt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2275">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dirty="0">
                          <a:ln>
                            <a:noFill/>
                          </a:ln>
                          <a:solidFill>
                            <a:schemeClr val="tx1"/>
                          </a:solidFill>
                          <a:effectLst/>
                          <a:latin typeface="Lucida Console" charset="0"/>
                        </a:rPr>
                        <a:t>      </a:t>
                      </a:r>
                      <a:r>
                        <a:rPr kumimoji="0" lang="en-US" altLang="en-US" sz="1800" b="0" i="0" u="none" strike="noStrike" cap="none" normalizeH="0" baseline="0" dirty="0" err="1">
                          <a:ln>
                            <a:noFill/>
                          </a:ln>
                          <a:solidFill>
                            <a:schemeClr val="tx1"/>
                          </a:solidFill>
                          <a:effectLst/>
                          <a:latin typeface="Lucida Console" charset="0"/>
                        </a:rPr>
                        <a:t>lw</a:t>
                      </a:r>
                      <a:r>
                        <a:rPr kumimoji="0" lang="en-US" altLang="en-US" sz="1800" b="0" i="0" u="none" strike="noStrike" cap="none" normalizeH="0" baseline="0" dirty="0">
                          <a:ln>
                            <a:noFill/>
                          </a:ln>
                          <a:solidFill>
                            <a:schemeClr val="tx1"/>
                          </a:solidFill>
                          <a:effectLst/>
                          <a:latin typeface="Lucida Console" charset="0"/>
                        </a:rPr>
                        <a:t>   $t0, 0($t1)</a:t>
                      </a:r>
                      <a:endParaRPr kumimoji="0" lang="en-AU" altLang="en-US" sz="1800" b="0" i="0" u="none" strike="noStrike" cap="none" normalizeH="0" baseline="0" dirty="0">
                        <a:ln>
                          <a:noFill/>
                        </a:ln>
                        <a:solidFill>
                          <a:schemeClr val="tx1"/>
                        </a:solidFill>
                        <a:effectLst/>
                        <a:latin typeface="Lucida Console"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dirty="0">
                          <a:ln>
                            <a:noFill/>
                          </a:ln>
                          <a:solidFill>
                            <a:schemeClr val="tx1"/>
                          </a:solidFill>
                          <a:effectLst/>
                          <a:latin typeface="Arial" charset="0"/>
                        </a:rPr>
                        <a:t>60008</a:t>
                      </a:r>
                      <a:endParaRPr kumimoji="0" lang="en-AU" alt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a:ln>
                            <a:noFill/>
                          </a:ln>
                          <a:solidFill>
                            <a:schemeClr val="tx1"/>
                          </a:solidFill>
                          <a:effectLst/>
                          <a:latin typeface="Arial" charset="0"/>
                        </a:rPr>
                        <a:t>35</a:t>
                      </a:r>
                      <a:endParaRPr kumimoji="0" lang="en-AU" alt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a:ln>
                            <a:noFill/>
                          </a:ln>
                          <a:solidFill>
                            <a:schemeClr val="tx1"/>
                          </a:solidFill>
                          <a:effectLst/>
                          <a:latin typeface="Arial" charset="0"/>
                        </a:rPr>
                        <a:t>9</a:t>
                      </a:r>
                      <a:endParaRPr kumimoji="0" lang="en-AU" alt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a:ln>
                            <a:noFill/>
                          </a:ln>
                          <a:solidFill>
                            <a:schemeClr val="tx1"/>
                          </a:solidFill>
                          <a:effectLst/>
                          <a:latin typeface="Arial" charset="0"/>
                        </a:rPr>
                        <a:t>8</a:t>
                      </a:r>
                      <a:endParaRPr kumimoji="0" lang="en-AU" alt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a:ln>
                            <a:noFill/>
                          </a:ln>
                          <a:solidFill>
                            <a:schemeClr val="tx1"/>
                          </a:solidFill>
                          <a:effectLst/>
                          <a:latin typeface="Arial" charset="0"/>
                        </a:rPr>
                        <a:t>0</a:t>
                      </a:r>
                      <a:endParaRPr kumimoji="0" lang="en-AU" alt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422275">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dirty="0">
                          <a:ln>
                            <a:noFill/>
                          </a:ln>
                          <a:solidFill>
                            <a:schemeClr val="tx1"/>
                          </a:solidFill>
                          <a:effectLst/>
                          <a:latin typeface="Lucida Console" charset="0"/>
                        </a:rPr>
                        <a:t>      </a:t>
                      </a:r>
                      <a:r>
                        <a:rPr kumimoji="0" lang="en-US" altLang="en-US" sz="1800" b="0" i="0" u="none" strike="noStrike" cap="none" normalizeH="0" baseline="0" dirty="0" err="1">
                          <a:ln>
                            <a:noFill/>
                          </a:ln>
                          <a:solidFill>
                            <a:schemeClr val="tx1"/>
                          </a:solidFill>
                          <a:effectLst/>
                          <a:latin typeface="Lucida Console" charset="0"/>
                        </a:rPr>
                        <a:t>bne</a:t>
                      </a:r>
                      <a:r>
                        <a:rPr kumimoji="0" lang="en-US" altLang="en-US" sz="1800" b="0" i="0" u="none" strike="noStrike" cap="none" normalizeH="0" baseline="0" dirty="0">
                          <a:ln>
                            <a:noFill/>
                          </a:ln>
                          <a:solidFill>
                            <a:schemeClr val="tx1"/>
                          </a:solidFill>
                          <a:effectLst/>
                          <a:latin typeface="Lucida Console" charset="0"/>
                        </a:rPr>
                        <a:t>  $t0, $s5, Exit</a:t>
                      </a:r>
                      <a:endParaRPr kumimoji="0" lang="en-AU" altLang="en-US" sz="1800" b="0" i="0" u="none" strike="noStrike" cap="none" normalizeH="0" baseline="0" dirty="0">
                        <a:ln>
                          <a:noFill/>
                        </a:ln>
                        <a:solidFill>
                          <a:schemeClr val="tx1"/>
                        </a:solidFill>
                        <a:effectLst/>
                        <a:latin typeface="Lucida Console"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dirty="0">
                          <a:ln>
                            <a:noFill/>
                          </a:ln>
                          <a:solidFill>
                            <a:schemeClr val="tx1"/>
                          </a:solidFill>
                          <a:effectLst/>
                          <a:latin typeface="Arial" charset="0"/>
                        </a:rPr>
                        <a:t>60012</a:t>
                      </a:r>
                      <a:endParaRPr kumimoji="0" lang="en-AU" alt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a:ln>
                            <a:noFill/>
                          </a:ln>
                          <a:solidFill>
                            <a:schemeClr val="tx1"/>
                          </a:solidFill>
                          <a:effectLst/>
                          <a:latin typeface="Arial" charset="0"/>
                        </a:rPr>
                        <a:t>5</a:t>
                      </a:r>
                      <a:endParaRPr kumimoji="0" lang="en-AU" alt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a:ln>
                            <a:noFill/>
                          </a:ln>
                          <a:solidFill>
                            <a:schemeClr val="tx1"/>
                          </a:solidFill>
                          <a:effectLst/>
                          <a:latin typeface="Arial" charset="0"/>
                        </a:rPr>
                        <a:t>8</a:t>
                      </a:r>
                      <a:endParaRPr kumimoji="0" lang="en-AU" alt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a:ln>
                            <a:noFill/>
                          </a:ln>
                          <a:solidFill>
                            <a:schemeClr val="tx1"/>
                          </a:solidFill>
                          <a:effectLst/>
                          <a:latin typeface="Arial" charset="0"/>
                        </a:rPr>
                        <a:t>21</a:t>
                      </a:r>
                      <a:endParaRPr kumimoji="0" lang="en-AU" alt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a:ln>
                            <a:noFill/>
                          </a:ln>
                          <a:solidFill>
                            <a:schemeClr val="tx1"/>
                          </a:solidFill>
                          <a:effectLst/>
                          <a:latin typeface="Arial" charset="0"/>
                        </a:rPr>
                        <a:t>2</a:t>
                      </a:r>
                      <a:endParaRPr kumimoji="0" lang="en-AU" alt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422275">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dirty="0">
                          <a:ln>
                            <a:noFill/>
                          </a:ln>
                          <a:solidFill>
                            <a:schemeClr val="tx1"/>
                          </a:solidFill>
                          <a:effectLst/>
                          <a:latin typeface="Lucida Console" charset="0"/>
                        </a:rPr>
                        <a:t>      </a:t>
                      </a:r>
                      <a:r>
                        <a:rPr kumimoji="0" lang="en-US" altLang="en-US" sz="1800" b="0" i="0" u="none" strike="noStrike" cap="none" normalizeH="0" baseline="0" dirty="0" err="1">
                          <a:ln>
                            <a:noFill/>
                          </a:ln>
                          <a:solidFill>
                            <a:schemeClr val="tx1"/>
                          </a:solidFill>
                          <a:effectLst/>
                          <a:latin typeface="Lucida Console" charset="0"/>
                        </a:rPr>
                        <a:t>addi</a:t>
                      </a:r>
                      <a:r>
                        <a:rPr kumimoji="0" lang="en-US" altLang="en-US" sz="1800" b="0" i="0" u="none" strike="noStrike" cap="none" normalizeH="0" baseline="0" dirty="0">
                          <a:ln>
                            <a:noFill/>
                          </a:ln>
                          <a:solidFill>
                            <a:schemeClr val="tx1"/>
                          </a:solidFill>
                          <a:effectLst/>
                          <a:latin typeface="Lucida Console" charset="0"/>
                        </a:rPr>
                        <a:t> $s3, $s3, 1</a:t>
                      </a:r>
                      <a:endParaRPr kumimoji="0" lang="en-AU" altLang="en-US" sz="1800" b="0" i="0" u="none" strike="noStrike" cap="none" normalizeH="0" baseline="0" dirty="0">
                        <a:ln>
                          <a:noFill/>
                        </a:ln>
                        <a:solidFill>
                          <a:schemeClr val="tx1"/>
                        </a:solidFill>
                        <a:effectLst/>
                        <a:latin typeface="Lucida Console"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dirty="0">
                          <a:ln>
                            <a:noFill/>
                          </a:ln>
                          <a:solidFill>
                            <a:schemeClr val="tx1"/>
                          </a:solidFill>
                          <a:effectLst/>
                          <a:latin typeface="Arial" charset="0"/>
                        </a:rPr>
                        <a:t>60016</a:t>
                      </a:r>
                      <a:endParaRPr kumimoji="0" lang="en-AU" alt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a:ln>
                            <a:noFill/>
                          </a:ln>
                          <a:solidFill>
                            <a:schemeClr val="tx1"/>
                          </a:solidFill>
                          <a:effectLst/>
                          <a:latin typeface="Arial" charset="0"/>
                        </a:rPr>
                        <a:t>8</a:t>
                      </a:r>
                      <a:endParaRPr kumimoji="0" lang="en-AU" alt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a:ln>
                            <a:noFill/>
                          </a:ln>
                          <a:solidFill>
                            <a:schemeClr val="tx1"/>
                          </a:solidFill>
                          <a:effectLst/>
                          <a:latin typeface="Arial" charset="0"/>
                        </a:rPr>
                        <a:t>19</a:t>
                      </a:r>
                      <a:endParaRPr kumimoji="0" lang="en-AU" alt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a:ln>
                            <a:noFill/>
                          </a:ln>
                          <a:solidFill>
                            <a:schemeClr val="tx1"/>
                          </a:solidFill>
                          <a:effectLst/>
                          <a:latin typeface="Arial" charset="0"/>
                        </a:rPr>
                        <a:t>19</a:t>
                      </a:r>
                      <a:endParaRPr kumimoji="0" lang="en-AU" alt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a:ln>
                            <a:noFill/>
                          </a:ln>
                          <a:solidFill>
                            <a:schemeClr val="tx1"/>
                          </a:solidFill>
                          <a:effectLst/>
                          <a:latin typeface="Arial" charset="0"/>
                        </a:rPr>
                        <a:t>1</a:t>
                      </a:r>
                      <a:endParaRPr kumimoji="0" lang="en-AU" alt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420688">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dirty="0">
                          <a:ln>
                            <a:noFill/>
                          </a:ln>
                          <a:solidFill>
                            <a:schemeClr val="tx1"/>
                          </a:solidFill>
                          <a:effectLst/>
                          <a:latin typeface="Lucida Console" charset="0"/>
                        </a:rPr>
                        <a:t>      j    Loop</a:t>
                      </a:r>
                      <a:endParaRPr kumimoji="0" lang="en-AU" altLang="en-US" sz="1800" b="0" i="0" u="none" strike="noStrike" cap="none" normalizeH="0" baseline="0" dirty="0">
                        <a:ln>
                          <a:noFill/>
                        </a:ln>
                        <a:solidFill>
                          <a:schemeClr val="tx1"/>
                        </a:solidFill>
                        <a:effectLst/>
                        <a:latin typeface="Lucida Console"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dirty="0">
                          <a:ln>
                            <a:noFill/>
                          </a:ln>
                          <a:solidFill>
                            <a:schemeClr val="tx1"/>
                          </a:solidFill>
                          <a:effectLst/>
                          <a:latin typeface="Arial" charset="0"/>
                        </a:rPr>
                        <a:t>60020</a:t>
                      </a:r>
                      <a:endParaRPr kumimoji="0" lang="en-AU" alt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a:ln>
                            <a:noFill/>
                          </a:ln>
                          <a:solidFill>
                            <a:schemeClr val="tx1"/>
                          </a:solidFill>
                          <a:effectLst/>
                          <a:latin typeface="Arial" charset="0"/>
                        </a:rPr>
                        <a:t>2</a:t>
                      </a:r>
                      <a:endParaRPr kumimoji="0" lang="en-AU" alt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5">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dirty="0">
                          <a:ln>
                            <a:noFill/>
                          </a:ln>
                          <a:solidFill>
                            <a:schemeClr val="tx1"/>
                          </a:solidFill>
                          <a:effectLst/>
                          <a:latin typeface="Arial" charset="0"/>
                        </a:rPr>
                        <a:t>15000</a:t>
                      </a:r>
                      <a:endParaRPr kumimoji="0" lang="en-AU" alt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422275">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dirty="0">
                          <a:ln>
                            <a:noFill/>
                          </a:ln>
                          <a:solidFill>
                            <a:schemeClr val="tx1"/>
                          </a:solidFill>
                          <a:effectLst/>
                          <a:latin typeface="Lucida Console" charset="0"/>
                        </a:rPr>
                        <a:t>Exit: …</a:t>
                      </a:r>
                      <a:endParaRPr kumimoji="0" lang="en-AU" altLang="en-US" sz="1800" b="0" i="0" u="none" strike="noStrike" cap="none" normalizeH="0" baseline="0" dirty="0">
                        <a:ln>
                          <a:noFill/>
                        </a:ln>
                        <a:solidFill>
                          <a:schemeClr val="tx1"/>
                        </a:solidFill>
                        <a:effectLst/>
                        <a:latin typeface="Lucida Console"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dirty="0">
                          <a:ln>
                            <a:noFill/>
                          </a:ln>
                          <a:solidFill>
                            <a:schemeClr val="tx1"/>
                          </a:solidFill>
                          <a:effectLst/>
                          <a:latin typeface="Arial" charset="0"/>
                        </a:rPr>
                        <a:t>60024</a:t>
                      </a:r>
                      <a:endParaRPr kumimoji="0" lang="en-AU" alt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gridSpan="6">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AU" alt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bl>
          </a:graphicData>
        </a:graphic>
      </p:graphicFrame>
      <p:sp>
        <p:nvSpPr>
          <p:cNvPr id="59464" name="Line 71"/>
          <p:cNvSpPr>
            <a:spLocks noChangeShapeType="1"/>
          </p:cNvSpPr>
          <p:nvPr/>
        </p:nvSpPr>
        <p:spPr bwMode="auto">
          <a:xfrm flipH="1" flipV="1">
            <a:off x="5003800" y="2997200"/>
            <a:ext cx="2016125" cy="2016125"/>
          </a:xfrm>
          <a:prstGeom prst="line">
            <a:avLst/>
          </a:prstGeom>
          <a:noFill/>
          <a:ln w="28575">
            <a:solidFill>
              <a:schemeClr val="accent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9465" name="Line 72"/>
          <p:cNvSpPr>
            <a:spLocks noChangeShapeType="1"/>
          </p:cNvSpPr>
          <p:nvPr/>
        </p:nvSpPr>
        <p:spPr bwMode="auto">
          <a:xfrm flipH="1">
            <a:off x="5076825" y="4149725"/>
            <a:ext cx="2808288" cy="1150938"/>
          </a:xfrm>
          <a:prstGeom prst="line">
            <a:avLst/>
          </a:prstGeom>
          <a:noFill/>
          <a:ln w="28575">
            <a:solidFill>
              <a:schemeClr val="accent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835150597"/>
      </p:ext>
    </p:extLst>
  </p:cSld>
  <p:clrMapOvr>
    <a:masterClrMapping/>
  </p:clrMapOvr>
</p:sld>
</file>

<file path=ppt/theme/theme1.xml><?xml version="1.0" encoding="utf-8"?>
<a:theme xmlns:a="http://schemas.openxmlformats.org/drawingml/2006/main" name="2_Blends">
  <a:themeElements>
    <a:clrScheme name="2_Blends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2_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2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2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2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2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2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2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2_Blends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19028</TotalTime>
  <Words>1584</Words>
  <Application>Microsoft Macintosh PowerPoint</Application>
  <PresentationFormat>On-screen Show (4:3)</PresentationFormat>
  <Paragraphs>277</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 Black</vt:lpstr>
      <vt:lpstr>Corbel</vt:lpstr>
      <vt:lpstr>Lucida Console</vt:lpstr>
      <vt:lpstr>Mangal</vt:lpstr>
      <vt:lpstr>Times New Roman</vt:lpstr>
      <vt:lpstr>Wingdings</vt:lpstr>
      <vt:lpstr>2_Blends</vt:lpstr>
      <vt:lpstr>Addressing Modes</vt:lpstr>
      <vt:lpstr>Memory Layout</vt:lpstr>
      <vt:lpstr>String Copy Example</vt:lpstr>
      <vt:lpstr>Addressing Modes</vt:lpstr>
      <vt:lpstr>32-bit Constants</vt:lpstr>
      <vt:lpstr>Branch Addressing</vt:lpstr>
      <vt:lpstr>Jump Addressing</vt:lpstr>
      <vt:lpstr>Address Example</vt:lpstr>
      <vt:lpstr>Target Addressing Example</vt:lpstr>
      <vt:lpstr>Branching Far Away</vt:lpstr>
      <vt:lpstr>Addressing Mode Summary</vt:lpstr>
      <vt:lpstr>Translating and Starting Programs</vt:lpstr>
      <vt:lpstr>Translation and Startup</vt:lpstr>
      <vt:lpstr>Assembler Pseudoinstructions</vt:lpstr>
      <vt:lpstr>Producing an Object Module</vt:lpstr>
      <vt:lpstr>Linking Object Modules</vt:lpstr>
      <vt:lpstr>Loading a Program</vt:lpstr>
    </vt:vector>
  </TitlesOfParts>
  <Company>Ashenden Designs Pty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Rosetta Demostrator Project MASC, Adelaide University and Ashenden Designs</dc:title>
  <dc:creator>Peter J. Ashenden</dc:creator>
  <cp:lastModifiedBy>Utterback, Robert</cp:lastModifiedBy>
  <cp:revision>682</cp:revision>
  <dcterms:created xsi:type="dcterms:W3CDTF">2001-07-25T06:45:25Z</dcterms:created>
  <dcterms:modified xsi:type="dcterms:W3CDTF">2018-09-24T16:55:03Z</dcterms:modified>
</cp:coreProperties>
</file>