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390" r:id="rId2"/>
    <p:sldId id="295" r:id="rId3"/>
    <p:sldId id="299" r:id="rId4"/>
    <p:sldId id="300" r:id="rId5"/>
    <p:sldId id="301" r:id="rId6"/>
    <p:sldId id="302" r:id="rId7"/>
    <p:sldId id="398" r:id="rId8"/>
    <p:sldId id="303" r:id="rId9"/>
    <p:sldId id="399" r:id="rId10"/>
    <p:sldId id="304" r:id="rId11"/>
  </p:sldIdLst>
  <p:sldSz cx="9144000" cy="6858000" type="screen4x3"/>
  <p:notesSz cx="7099300" cy="10234613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8" autoAdjust="0"/>
    <p:restoredTop sz="59753" autoAdjust="0"/>
  </p:normalViewPr>
  <p:slideViewPr>
    <p:cSldViewPr snapToObjects="1">
      <p:cViewPr varScale="1">
        <p:scale>
          <a:sx n="73" d="100"/>
          <a:sy n="73" d="100"/>
        </p:scale>
        <p:origin x="25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3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E8038E8-4802-2544-8BAB-56D7139B1C7E}" type="datetime3">
              <a:rPr lang="en-AU"/>
              <a:pPr>
                <a:defRPr/>
              </a:pPr>
              <a:t>20 November, 2017</a:t>
            </a:fld>
            <a:endParaRPr lang="en-AU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0BDD7D8F-4FDE-AE47-B781-11242A1ED6F3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92342C5-4B0A-A447-9236-B5D0A25180C1}" type="datetime3">
              <a:rPr lang="en-AU"/>
              <a:pPr>
                <a:defRPr/>
              </a:pPr>
              <a:t>20 November, 2017</a:t>
            </a:fld>
            <a:endParaRPr lang="en-AU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A8974B40-D027-2D44-AC36-CA9D6F313E2C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On a write hit, one thing we could do it always write the result back to memory. What is this called (write-through)</a:t>
            </a:r>
          </a:p>
          <a:p>
            <a:r>
              <a:rPr lang="en-US" altLang="en-US" dirty="0" smtClean="0">
                <a:latin typeface="Times New Roman" charset="0"/>
              </a:rPr>
              <a:t>What’s the alternative? (write-back, which only writes back to memory when a block is kicked</a:t>
            </a:r>
            <a:r>
              <a:rPr lang="en-US" altLang="en-US" baseline="0" dirty="0" smtClean="0">
                <a:latin typeface="Times New Roman" charset="0"/>
              </a:rPr>
              <a:t> out of memory)</a:t>
            </a:r>
          </a:p>
          <a:p>
            <a:r>
              <a:rPr lang="en-US" altLang="en-US" baseline="0" dirty="0" smtClean="0">
                <a:latin typeface="Times New Roman" charset="0"/>
              </a:rPr>
              <a:t>It’s a waste to write back to memory if we haven’t changed the block since it came into cache. How do we handle this? (dirty bit)</a:t>
            </a:r>
            <a:endParaRPr lang="en-US" altLang="en-US" dirty="0">
              <a:latin typeface="Times New Roman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92342C5-4B0A-A447-9236-B5D0A25180C1}" type="datetime3">
              <a:rPr lang="en-AU" smtClean="0"/>
              <a:pPr>
                <a:defRPr/>
              </a:pPr>
              <a:t>20 November, 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5 — Large and Fast: Exploiting Memory Hierarchy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8974B40-D027-2D44-AC36-CA9D6F313E2C}" type="slidenum">
              <a:rPr lang="en-AU" altLang="en-US" smtClean="0"/>
              <a:pPr/>
              <a:t>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5449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8D1CE11-740D-0D43-B7F4-43562B9177EE}" type="datetime3">
              <a:rPr lang="en-AU" altLang="en-US">
                <a:latin typeface="Times New Roman" charset="0"/>
              </a:rPr>
              <a:pPr/>
              <a:t>20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46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46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591D233-48F0-6D4D-844F-9E49ECE29327}" type="slidenum">
              <a:rPr lang="en-AU" altLang="en-US">
                <a:latin typeface="Times New Roman" charset="0"/>
              </a:rPr>
              <a:pPr/>
              <a:t>10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46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3670E38-5568-7E4F-BBD3-A7B2CF73C96F}" type="datetime3">
              <a:rPr lang="en-AU" altLang="en-US">
                <a:latin typeface="Times New Roman" charset="0"/>
              </a:rPr>
              <a:pPr/>
              <a:t>20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54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54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4127B8B-563A-9548-BC30-DFC099E6AACB}" type="slidenum">
              <a:rPr lang="en-AU" altLang="en-US">
                <a:latin typeface="Times New Roman" charset="0"/>
              </a:rPr>
              <a:pPr/>
              <a:t>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54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Now</a:t>
            </a:r>
            <a:r>
              <a:rPr lang="en-US" altLang="en-US" baseline="0" dirty="0" smtClean="0">
                <a:latin typeface="Times New Roman" charset="0"/>
              </a:rPr>
              <a:t> let’s dig a little deeper into cache performance.</a:t>
            </a:r>
            <a:endParaRPr lang="en-US" altLang="en-US" dirty="0" smtClean="0">
              <a:latin typeface="Times New Roman" charset="0"/>
            </a:endParaRPr>
          </a:p>
          <a:p>
            <a:endParaRPr lang="en-US" altLang="en-US" dirty="0" smtClean="0">
              <a:latin typeface="Times New Roman" charset="0"/>
            </a:endParaRPr>
          </a:p>
          <a:p>
            <a:r>
              <a:rPr lang="en-US" altLang="en-US" dirty="0" smtClean="0">
                <a:latin typeface="Times New Roman" charset="0"/>
              </a:rPr>
              <a:t>In</a:t>
            </a:r>
            <a:r>
              <a:rPr lang="en-US" altLang="en-US" baseline="0" dirty="0" smtClean="0">
                <a:latin typeface="Times New Roman" charset="0"/>
              </a:rPr>
              <a:t> particular, we assume that our write buffer never gets too full, or if it does it’s too infrequent to matter.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F1ECCAC-986D-7746-A589-0CD84C83951D}" type="datetime3">
              <a:rPr lang="en-AU" altLang="en-US">
                <a:latin typeface="Times New Roman" charset="0"/>
              </a:rPr>
              <a:pPr/>
              <a:t>20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95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95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E2BF6A8-1D17-5B4E-B96B-07347B153B4F}" type="slidenum">
              <a:rPr lang="en-AU" altLang="en-US">
                <a:latin typeface="Times New Roman" charset="0"/>
              </a:rPr>
              <a:pPr/>
              <a:t>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95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Fully associative is actually</a:t>
            </a:r>
            <a:r>
              <a:rPr lang="en-US" altLang="en-US" baseline="0" dirty="0" smtClean="0">
                <a:latin typeface="Times New Roman" charset="0"/>
              </a:rPr>
              <a:t> the scheme </a:t>
            </a:r>
            <a:r>
              <a:rPr lang="en-US" altLang="en-US" baseline="0" dirty="0" err="1" smtClean="0">
                <a:latin typeface="Times New Roman" charset="0"/>
              </a:rPr>
              <a:t>Abhi</a:t>
            </a:r>
            <a:r>
              <a:rPr lang="en-US" altLang="en-US" baseline="0" dirty="0" smtClean="0">
                <a:latin typeface="Times New Roman" charset="0"/>
              </a:rPr>
              <a:t> suggested, though it’s faster than I implied, since we can do all the searches in parallel.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63B9328-DC8C-384C-9558-A9EEC13D9FD6}" type="datetime3">
              <a:rPr lang="en-AU" altLang="en-US">
                <a:latin typeface="Times New Roman" charset="0"/>
              </a:rPr>
              <a:pPr/>
              <a:t>20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FADCFA6-FD0F-9B41-82F3-47B646E3C9CF}" type="slidenum">
              <a:rPr lang="en-AU" altLang="en-US">
                <a:latin typeface="Times New Roman" charset="0"/>
              </a:rPr>
              <a:pPr/>
              <a:t>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53EB97F-6278-8441-B637-ED0FF78390F2}" type="datetime3">
              <a:rPr lang="en-AU" altLang="en-US">
                <a:latin typeface="Times New Roman" charset="0"/>
              </a:rPr>
              <a:pPr/>
              <a:t>20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15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15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2E634C8-3D20-3E4C-A793-AC780768D4B7}" type="slidenum">
              <a:rPr lang="en-AU" altLang="en-US">
                <a:latin typeface="Times New Roman" charset="0"/>
              </a:rPr>
              <a:pPr/>
              <a:t>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15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33E352B-5EA2-DD43-9131-C992EE79F107}" type="datetime3">
              <a:rPr lang="en-AU" altLang="en-US">
                <a:latin typeface="Times New Roman" charset="0"/>
              </a:rPr>
              <a:pPr/>
              <a:t>20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2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2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B9957C-575F-3F47-BB8C-8A41B6F77C74}" type="slidenum">
              <a:rPr lang="en-AU" altLang="en-US">
                <a:latin typeface="Times New Roman" charset="0"/>
              </a:rPr>
              <a:pPr/>
              <a:t>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2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What does it look like (contents, misses)</a:t>
            </a:r>
          </a:p>
          <a:p>
            <a:r>
              <a:rPr lang="de-DE" altLang="en-US" dirty="0" smtClean="0">
                <a:latin typeface="Times New Roman" charset="0"/>
              </a:rPr>
              <a:t>| Block </a:t>
            </a:r>
            <a:r>
              <a:rPr lang="de-DE" altLang="en-US" dirty="0" err="1" smtClean="0">
                <a:latin typeface="Times New Roman" charset="0"/>
              </a:rPr>
              <a:t>address</a:t>
            </a:r>
            <a:r>
              <a:rPr lang="de-DE" altLang="en-US" dirty="0" smtClean="0">
                <a:latin typeface="Times New Roman" charset="0"/>
              </a:rPr>
              <a:t> | Cache </a:t>
            </a:r>
            <a:r>
              <a:rPr lang="de-DE" altLang="en-US" dirty="0" err="1" smtClean="0">
                <a:latin typeface="Times New Roman" charset="0"/>
              </a:rPr>
              <a:t>index</a:t>
            </a:r>
            <a:r>
              <a:rPr lang="de-DE" altLang="en-US" dirty="0" smtClean="0">
                <a:latin typeface="Times New Roman" charset="0"/>
              </a:rPr>
              <a:t> | Hit/miss | 0          | 1 |     2       | 3 |</a:t>
            </a:r>
          </a:p>
          <a:p>
            <a:r>
              <a:rPr lang="de-DE" altLang="en-US" dirty="0" smtClean="0">
                <a:latin typeface="Times New Roman" charset="0"/>
              </a:rPr>
              <a:t>|---------------+-------------+----------+--------+---+--------+---|</a:t>
            </a:r>
          </a:p>
          <a:p>
            <a:r>
              <a:rPr lang="de-DE" altLang="en-US" dirty="0" smtClean="0">
                <a:latin typeface="Times New Roman" charset="0"/>
              </a:rPr>
              <a:t>|                0 |                            0 | miss  | </a:t>
            </a:r>
            <a:r>
              <a:rPr lang="de-DE" altLang="en-US" dirty="0" err="1" smtClean="0">
                <a:latin typeface="Times New Roman" charset="0"/>
              </a:rPr>
              <a:t>Mem</a:t>
            </a:r>
            <a:r>
              <a:rPr lang="de-DE" altLang="en-US" dirty="0" smtClean="0">
                <a:latin typeface="Times New Roman" charset="0"/>
              </a:rPr>
              <a:t>[0] |    |              |   |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dirty="0" smtClean="0">
                <a:latin typeface="Times New Roman" charset="0"/>
              </a:rPr>
              <a:t>|                8 |            </a:t>
            </a:r>
            <a:r>
              <a:rPr kumimoji="0" lang="de-DE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</a:t>
            </a:r>
            <a:r>
              <a:rPr lang="de-DE" altLang="en-US" dirty="0" smtClean="0">
                <a:latin typeface="Times New Roman" charset="0"/>
              </a:rPr>
              <a:t>               0 | miss  | </a:t>
            </a:r>
            <a:r>
              <a:rPr lang="de-DE" altLang="en-US" dirty="0" err="1" smtClean="0">
                <a:latin typeface="Times New Roman" charset="0"/>
              </a:rPr>
              <a:t>Mem</a:t>
            </a:r>
            <a:r>
              <a:rPr lang="de-DE" altLang="en-US" dirty="0" smtClean="0">
                <a:latin typeface="Times New Roman" charset="0"/>
              </a:rPr>
              <a:t>[8] |    |              |   |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dirty="0" smtClean="0">
                <a:latin typeface="Times New Roman" charset="0"/>
              </a:rPr>
              <a:t>|                0 |                            0 | miss  | </a:t>
            </a:r>
            <a:r>
              <a:rPr lang="de-DE" altLang="en-US" dirty="0" err="1" smtClean="0">
                <a:latin typeface="Times New Roman" charset="0"/>
              </a:rPr>
              <a:t>Mem</a:t>
            </a:r>
            <a:r>
              <a:rPr lang="de-DE" altLang="en-US" dirty="0" smtClean="0">
                <a:latin typeface="Times New Roman" charset="0"/>
              </a:rPr>
              <a:t>[0] |    |              |   |</a:t>
            </a:r>
          </a:p>
          <a:p>
            <a:r>
              <a:rPr lang="de-DE" altLang="en-US" dirty="0" smtClean="0">
                <a:latin typeface="Times New Roman" charset="0"/>
              </a:rPr>
              <a:t>|                6 |                            2 | miss  | </a:t>
            </a:r>
            <a:r>
              <a:rPr lang="de-DE" altLang="en-US" dirty="0" err="1" smtClean="0">
                <a:latin typeface="Times New Roman" charset="0"/>
              </a:rPr>
              <a:t>Mem</a:t>
            </a:r>
            <a:r>
              <a:rPr lang="de-DE" altLang="en-US" dirty="0" smtClean="0">
                <a:latin typeface="Times New Roman" charset="0"/>
              </a:rPr>
              <a:t>[0] |    | </a:t>
            </a:r>
            <a:r>
              <a:rPr lang="de-DE" altLang="en-US" dirty="0" err="1" smtClean="0">
                <a:latin typeface="Times New Roman" charset="0"/>
              </a:rPr>
              <a:t>Mem</a:t>
            </a:r>
            <a:r>
              <a:rPr lang="de-DE" altLang="en-US" dirty="0" smtClean="0">
                <a:latin typeface="Times New Roman" charset="0"/>
              </a:rPr>
              <a:t>[6] |   |</a:t>
            </a:r>
          </a:p>
          <a:p>
            <a:r>
              <a:rPr lang="de-DE" altLang="en-US" dirty="0" smtClean="0">
                <a:latin typeface="Times New Roman" charset="0"/>
              </a:rPr>
              <a:t>|                8 |                            0 | miss  | </a:t>
            </a:r>
            <a:r>
              <a:rPr lang="de-DE" altLang="en-US" dirty="0" err="1" smtClean="0">
                <a:latin typeface="Times New Roman" charset="0"/>
              </a:rPr>
              <a:t>Mem</a:t>
            </a:r>
            <a:r>
              <a:rPr lang="de-DE" altLang="en-US" dirty="0" smtClean="0">
                <a:latin typeface="Times New Roman" charset="0"/>
              </a:rPr>
              <a:t>[8] |    | </a:t>
            </a:r>
            <a:r>
              <a:rPr lang="de-DE" altLang="en-US" dirty="0" err="1" smtClean="0">
                <a:latin typeface="Times New Roman" charset="0"/>
              </a:rPr>
              <a:t>Mem</a:t>
            </a:r>
            <a:r>
              <a:rPr lang="de-DE" altLang="en-US" dirty="0" smtClean="0">
                <a:latin typeface="Times New Roman" charset="0"/>
              </a:rPr>
              <a:t>[6] |   |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33E352B-5EA2-DD43-9131-C992EE79F107}" type="datetime3">
              <a:rPr lang="en-AU" altLang="en-US">
                <a:latin typeface="Times New Roman" charset="0"/>
              </a:rPr>
              <a:pPr/>
              <a:t>20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2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2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B9957C-575F-3F47-BB8C-8A41B6F77C74}" type="slidenum">
              <a:rPr lang="en-AU" altLang="en-US">
                <a:latin typeface="Times New Roman" charset="0"/>
              </a:rPr>
              <a:pPr/>
              <a:t>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2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730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F245A11-AF10-6244-A271-3748D013FB7C}" type="datetime3">
              <a:rPr lang="en-AU" altLang="en-US">
                <a:latin typeface="Times New Roman" charset="0"/>
              </a:rPr>
              <a:pPr/>
              <a:t>20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36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36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E2C3DC2-4BD2-B547-8687-3FDE92918824}" type="slidenum">
              <a:rPr lang="en-AU" altLang="en-US">
                <a:latin typeface="Times New Roman" charset="0"/>
              </a:rPr>
              <a:pPr/>
              <a:t>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3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Now what do these look like? In particular, how many misses?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| Block address | Cache index | Hit/miss | 0      | 1      | 2 | 3 |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|---------------+-------------+----------+--------+--------+---+---|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|             0 |           0 | miss     | Mem[0] |        |   |   |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|             8 |           0 | miss     | Mem[0] | Mem[8] |   |   |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|             0 |           0 | hit      | Mem[0] | Mem[8] |   |   |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|             6 |           0 | miss     | Mem[0] | Mem[6] |   |   |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|             8 |           0 | miss     | Mem[8] | Mem[6] |   |   |</a:t>
            </a:r>
          </a:p>
          <a:p>
            <a:endParaRPr lang="is-IS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| Block address | Cache index | Hit/miss | 0      | 1      | 2      | 3 |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|---------------+-------------+----------+--------+--------+--------+---|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|             0 |             | miss     | Mem[0] |        |        |   |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|             8 |             | miss     | Mem[0] | Mem[8] |        |   |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|             0 |             | hit      | Mem[0] | Mem[8] |        |   |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|             6 |             | miss     | Mem[0] | Mem[8] | Mem[6] |   |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|             8 |             | hit      | Mem[0] | Mem[8] | Mem[6] |   |</a:t>
            </a:r>
          </a:p>
          <a:p>
            <a:endParaRPr lang="is-IS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is-IS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is-IS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en-US" alt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F245A11-AF10-6244-A271-3748D013FB7C}" type="datetime3">
              <a:rPr lang="en-AU" altLang="en-US">
                <a:latin typeface="Times New Roman" charset="0"/>
              </a:rPr>
              <a:pPr/>
              <a:t>20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36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36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E2C3DC2-4BD2-B547-8687-3FDE92918824}" type="slidenum">
              <a:rPr lang="en-AU" altLang="en-US">
                <a:latin typeface="Times New Roman" charset="0"/>
              </a:rPr>
              <a:pPr/>
              <a:t>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3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114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48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3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2000">
                  <a:solidFill>
                    <a:schemeClr val="bg1"/>
                  </a:solidFill>
                </a:rPr>
                <a:t>The Hardware/Software Interface</a:t>
              </a:r>
              <a:endParaRPr 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6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4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Box 15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2000">
                  <a:solidFill>
                    <a:schemeClr val="bg1"/>
                  </a:solidFill>
                  <a:latin typeface="Arial Black" pitchFamily="34" charset="0"/>
                </a:rPr>
                <a:t>5</a:t>
              </a:r>
              <a:r>
                <a:rPr lang="en-GB" sz="2000" baseline="30000">
                  <a:solidFill>
                    <a:schemeClr val="bg1"/>
                  </a:solidFill>
                  <a:latin typeface="Arial Black" pitchFamily="34" charset="0"/>
                </a:rPr>
                <a:t>th</a:t>
              </a:r>
              <a:endParaRPr lang="en-GB" sz="2000">
                <a:solidFill>
                  <a:schemeClr val="bg1"/>
                </a:solidFill>
                <a:latin typeface="Arial Black" pitchFamily="34" charset="0"/>
              </a:endParaRPr>
            </a:p>
            <a:p>
              <a:pPr>
                <a:defRPr/>
              </a:pPr>
              <a:endParaRPr lang="en-US" sz="20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1400">
                  <a:solidFill>
                    <a:schemeClr val="bg1"/>
                  </a:solidFill>
                </a:rPr>
                <a:t>Edition</a:t>
              </a:r>
              <a:endParaRPr 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009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0A81BA47-A443-3746-97A6-5D2D6E7F6C5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141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3AD723C7-6C38-854E-A737-B23276970DE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3131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F1274710-7B68-5041-9CD6-90C071B46C7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283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5BF78CE7-10B1-F448-9ABC-4F89A26304A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6678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9C20A261-3499-D24C-89E1-BCC2045D918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8235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1D11F420-7FEC-4845-BBAB-C8F07521DDF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4515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49F8649A-44C5-8D43-9B90-A23D0ECC399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0452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BB113C93-82A5-F846-95E2-9B5E5DB61EA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2705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3D2638A2-A303-CB4F-9726-3E80DCC1532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6456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B1DEA165-E0EE-8245-8622-30D57CD51D5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3465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E0DD32EE-AF2D-6B48-9A18-101CB18F440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89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0979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r>
              <a:rPr lang="en-AU" altLang="en-US"/>
              <a:t>Chapter 5 — Large and Fast: Exploiting Memory Hierarchy — </a:t>
            </a:r>
            <a:fld id="{BCA103B2-8260-484C-BA6A-3D28B0DA09B7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79" name="Picture 7" descr="MK 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07886"/>
          </a:xfrm>
        </p:spPr>
        <p:txBody>
          <a:bodyPr/>
          <a:lstStyle/>
          <a:p>
            <a:r>
              <a:rPr lang="en-US" dirty="0" smtClean="0"/>
              <a:t>The Memory Hierarchy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 smtClean="0"/>
              <a:t>Chapter 5 — Large and Fast: Exploiting Memory Hierarchy — </a:t>
            </a:r>
            <a:fld id="{9C20A261-3499-D24C-89E1-BCC2045D9181}" type="slidenum">
              <a:rPr lang="en-AU" altLang="en-US" smtClean="0"/>
              <a:pPr/>
              <a:t>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9806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1753CC3-CC3F-9B45-B75A-CE1B6E95538C}" type="slidenum">
              <a:rPr lang="en-AU" altLang="en-US"/>
              <a:pPr/>
              <a:t>10</a:t>
            </a:fld>
            <a:endParaRPr lang="en-AU" altLang="en-US"/>
          </a:p>
        </p:txBody>
      </p:sp>
      <p:sp>
        <p:nvSpPr>
          <p:cNvPr id="481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Much Associativity</a:t>
            </a:r>
            <a:endParaRPr lang="en-AU" altLang="en-US"/>
          </a:p>
        </p:txBody>
      </p:sp>
      <p:sp>
        <p:nvSpPr>
          <p:cNvPr id="4813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Increased associativity decreases miss rate</a:t>
            </a:r>
          </a:p>
          <a:p>
            <a:pPr lvl="1" eaLnBrk="1" hangingPunct="1"/>
            <a:r>
              <a:rPr lang="en-US" altLang="en-US"/>
              <a:t>But with diminishing returns</a:t>
            </a:r>
          </a:p>
          <a:p>
            <a:pPr eaLnBrk="1" hangingPunct="1"/>
            <a:r>
              <a:rPr lang="en-US" altLang="en-US"/>
              <a:t>Simulation of a system with 64KB</a:t>
            </a:r>
            <a:br>
              <a:rPr lang="en-US" altLang="en-US"/>
            </a:br>
            <a:r>
              <a:rPr lang="en-US" altLang="en-US"/>
              <a:t>D-cache, 16-word blocks, SPEC2000</a:t>
            </a:r>
          </a:p>
          <a:p>
            <a:pPr lvl="1" eaLnBrk="1" hangingPunct="1"/>
            <a:r>
              <a:rPr lang="en-US" altLang="en-US"/>
              <a:t>1-way: 10.3%</a:t>
            </a:r>
          </a:p>
          <a:p>
            <a:pPr lvl="1" eaLnBrk="1" hangingPunct="1"/>
            <a:r>
              <a:rPr lang="en-US" altLang="en-US"/>
              <a:t>2-way: 8.6%</a:t>
            </a:r>
          </a:p>
          <a:p>
            <a:pPr lvl="1" eaLnBrk="1" hangingPunct="1"/>
            <a:r>
              <a:rPr lang="en-US" altLang="en-US"/>
              <a:t>4-way: 8.3%</a:t>
            </a:r>
          </a:p>
          <a:p>
            <a:pPr lvl="1" eaLnBrk="1" hangingPunct="1"/>
            <a:r>
              <a:rPr lang="en-US" altLang="en-US"/>
              <a:t>8-way: 8.1%</a:t>
            </a:r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CB8745B-E12D-394F-A2CB-F83922E3215E}" type="slidenum">
              <a:rPr lang="en-AU" altLang="en-US"/>
              <a:pPr/>
              <a:t>2</a:t>
            </a:fld>
            <a:endParaRPr lang="en-AU" altLang="en-US"/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Measuring Cache Performance</a:t>
            </a:r>
            <a:endParaRPr lang="en-AU" altLang="en-US" sz="4000"/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7352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Components of CPU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Program execution cycles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/>
              <a:t>Includes cache hit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Memory stall cycles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/>
              <a:t>Mainly from cache misses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With simplifying assumptions:</a:t>
            </a:r>
            <a:endParaRPr lang="en-AU" altLang="en-US"/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 rot="5400000">
            <a:off x="6277769" y="2499519"/>
            <a:ext cx="53657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§5.4 Measuring and Improving Cache Performance</a:t>
            </a: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1385888" y="3905250"/>
          <a:ext cx="614838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Equation" r:id="rId4" imgW="3073400" imgH="1181100" progId="Equation.3">
                  <p:embed/>
                </p:oleObj>
              </mc:Choice>
              <mc:Fallback>
                <p:oleObj name="Equation" r:id="rId4" imgW="3073400" imgH="1181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3905250"/>
                        <a:ext cx="6148387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6A8A9F7F-42FB-1D45-96AA-49190AF19FAB}" type="slidenum">
              <a:rPr lang="en-AU" altLang="en-US"/>
              <a:pPr/>
              <a:t>3</a:t>
            </a:fld>
            <a:endParaRPr lang="en-AU" altLang="en-US"/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Associative Caches</a:t>
            </a:r>
            <a:endParaRPr lang="en-AU" altLang="en-US"/>
          </a:p>
        </p:txBody>
      </p:sp>
      <p:sp>
        <p:nvSpPr>
          <p:cNvPr id="430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Fully associative</a:t>
            </a:r>
          </a:p>
          <a:p>
            <a:pPr lvl="1" eaLnBrk="1" hangingPunct="1"/>
            <a:r>
              <a:rPr lang="en-US" altLang="en-US"/>
              <a:t>Allow a given block to go in any cache entry</a:t>
            </a:r>
          </a:p>
          <a:p>
            <a:pPr lvl="1" eaLnBrk="1" hangingPunct="1"/>
            <a:r>
              <a:rPr lang="en-US" altLang="en-US"/>
              <a:t>Requires all entries to be searched at once</a:t>
            </a:r>
          </a:p>
          <a:p>
            <a:pPr lvl="1" eaLnBrk="1" hangingPunct="1"/>
            <a:r>
              <a:rPr lang="en-US" altLang="en-US"/>
              <a:t>Comparator per entry (expensive)</a:t>
            </a:r>
          </a:p>
          <a:p>
            <a:pPr eaLnBrk="1" hangingPunct="1"/>
            <a:r>
              <a:rPr lang="en-US" altLang="en-US" i="1"/>
              <a:t>n</a:t>
            </a:r>
            <a:r>
              <a:rPr lang="en-US" altLang="en-US"/>
              <a:t>-way set associative</a:t>
            </a:r>
          </a:p>
          <a:p>
            <a:pPr lvl="1" eaLnBrk="1" hangingPunct="1"/>
            <a:r>
              <a:rPr lang="en-US" altLang="en-US"/>
              <a:t>Each set contains </a:t>
            </a:r>
            <a:r>
              <a:rPr lang="en-US" altLang="en-US" i="1"/>
              <a:t>n</a:t>
            </a:r>
            <a:r>
              <a:rPr lang="en-US" altLang="en-US"/>
              <a:t> entries</a:t>
            </a:r>
            <a:endParaRPr lang="en-AU" altLang="en-US"/>
          </a:p>
          <a:p>
            <a:pPr lvl="1" eaLnBrk="1" hangingPunct="1"/>
            <a:r>
              <a:rPr lang="en-US" altLang="en-US"/>
              <a:t>Block number determines which set</a:t>
            </a:r>
          </a:p>
          <a:p>
            <a:pPr lvl="2" eaLnBrk="1" hangingPunct="1"/>
            <a:r>
              <a:rPr lang="en-US" altLang="en-US"/>
              <a:t>(Block number) modulo (#Sets in cache)</a:t>
            </a:r>
          </a:p>
          <a:p>
            <a:pPr lvl="1" eaLnBrk="1" hangingPunct="1"/>
            <a:r>
              <a:rPr lang="en-US" altLang="en-US"/>
              <a:t>Search all entries in a given set at once</a:t>
            </a:r>
          </a:p>
          <a:p>
            <a:pPr lvl="1" eaLnBrk="1" hangingPunct="1"/>
            <a:r>
              <a:rPr lang="en-US" altLang="en-US" i="1"/>
              <a:t>n</a:t>
            </a:r>
            <a:r>
              <a:rPr lang="en-US" altLang="en-US"/>
              <a:t> comparators (less expensive)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9323135D-2AE1-5D4F-922A-5B3FA2435F92}" type="slidenum">
              <a:rPr lang="en-AU" altLang="en-US"/>
              <a:pPr/>
              <a:t>4</a:t>
            </a:fld>
            <a:endParaRPr lang="en-AU" altLang="en-US"/>
          </a:p>
        </p:txBody>
      </p:sp>
      <p:pic>
        <p:nvPicPr>
          <p:cNvPr id="44035" name="Picture 5" descr="f05-1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844675"/>
            <a:ext cx="7731125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Associative Cache Example</a:t>
            </a:r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47918B9-8799-EC4B-AE7D-EB71329C040F}" type="slidenum">
              <a:rPr lang="en-AU" altLang="en-US"/>
              <a:pPr/>
              <a:t>5</a:t>
            </a:fld>
            <a:endParaRPr lang="en-AU" altLang="en-US"/>
          </a:p>
        </p:txBody>
      </p:sp>
      <p:sp>
        <p:nvSpPr>
          <p:cNvPr id="4505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Spectrum of Associativity</a:t>
            </a:r>
            <a:endParaRPr lang="en-AU" altLang="en-US"/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 a cache with 8 entries</a:t>
            </a:r>
            <a:endParaRPr lang="en-AU" altLang="en-US"/>
          </a:p>
        </p:txBody>
      </p:sp>
      <p:pic>
        <p:nvPicPr>
          <p:cNvPr id="45061" name="Picture 7" descr="f05-1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844675"/>
            <a:ext cx="5513387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D2643CF-ADCC-1245-93F1-C524111179A6}" type="slidenum">
              <a:rPr lang="en-AU" altLang="en-US"/>
              <a:pPr/>
              <a:t>6</a:t>
            </a:fld>
            <a:endParaRPr lang="en-AU" altLang="en-US"/>
          </a:p>
        </p:txBody>
      </p:sp>
      <p:sp>
        <p:nvSpPr>
          <p:cNvPr id="46083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Associativity Example</a:t>
            </a:r>
            <a:endParaRPr lang="en-AU" altLang="en-US"/>
          </a:p>
        </p:txBody>
      </p:sp>
      <p:sp>
        <p:nvSpPr>
          <p:cNvPr id="46084" name="Rectangle 65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808287"/>
          </a:xfrm>
        </p:spPr>
        <p:txBody>
          <a:bodyPr/>
          <a:lstStyle/>
          <a:p>
            <a:pPr eaLnBrk="1" hangingPunct="1"/>
            <a:r>
              <a:rPr lang="en-US" altLang="en-US"/>
              <a:t>Compare 4-block caches</a:t>
            </a:r>
          </a:p>
          <a:p>
            <a:pPr lvl="1" eaLnBrk="1" hangingPunct="1"/>
            <a:r>
              <a:rPr lang="en-US" altLang="en-US"/>
              <a:t>Direct mapped, 2-way set associative,</a:t>
            </a:r>
            <a:br>
              <a:rPr lang="en-US" altLang="en-US"/>
            </a:br>
            <a:r>
              <a:rPr lang="en-US" altLang="en-US"/>
              <a:t>fully associative</a:t>
            </a:r>
          </a:p>
          <a:p>
            <a:pPr lvl="1" eaLnBrk="1" hangingPunct="1"/>
            <a:r>
              <a:rPr lang="en-US" altLang="en-US"/>
              <a:t>Block access sequence: 0, 8, 0, 6, 8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Direct mapped</a:t>
            </a:r>
          </a:p>
        </p:txBody>
      </p:sp>
      <p:graphicFrame>
        <p:nvGraphicFramePr>
          <p:cNvPr id="30413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370824"/>
              </p:ext>
            </p:extLst>
          </p:nvPr>
        </p:nvGraphicFramePr>
        <p:xfrm>
          <a:off x="1258888" y="4078288"/>
          <a:ext cx="6985000" cy="1655766"/>
        </p:xfrm>
        <a:graphic>
          <a:graphicData uri="http://schemas.openxmlformats.org/drawingml/2006/table">
            <a:tbl>
              <a:tblPr/>
              <a:tblGrid>
                <a:gridCol w="996950"/>
                <a:gridCol w="1000125"/>
                <a:gridCol w="996950"/>
                <a:gridCol w="996950"/>
                <a:gridCol w="998537"/>
                <a:gridCol w="998538"/>
                <a:gridCol w="996950"/>
              </a:tblGrid>
              <a:tr h="2365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D2643CF-ADCC-1245-93F1-C524111179A6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46083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Associativity Example</a:t>
            </a:r>
            <a:endParaRPr lang="en-AU" altLang="en-US"/>
          </a:p>
        </p:txBody>
      </p:sp>
      <p:sp>
        <p:nvSpPr>
          <p:cNvPr id="46084" name="Rectangle 65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808287"/>
          </a:xfrm>
        </p:spPr>
        <p:txBody>
          <a:bodyPr/>
          <a:lstStyle/>
          <a:p>
            <a:pPr eaLnBrk="1" hangingPunct="1"/>
            <a:r>
              <a:rPr lang="en-US" altLang="en-US"/>
              <a:t>Compare 4-block caches</a:t>
            </a:r>
          </a:p>
          <a:p>
            <a:pPr lvl="1" eaLnBrk="1" hangingPunct="1"/>
            <a:r>
              <a:rPr lang="en-US" altLang="en-US"/>
              <a:t>Direct mapped, 2-way set associative,</a:t>
            </a:r>
            <a:br>
              <a:rPr lang="en-US" altLang="en-US"/>
            </a:br>
            <a:r>
              <a:rPr lang="en-US" altLang="en-US"/>
              <a:t>fully associative</a:t>
            </a:r>
          </a:p>
          <a:p>
            <a:pPr lvl="1" eaLnBrk="1" hangingPunct="1"/>
            <a:r>
              <a:rPr lang="en-US" altLang="en-US"/>
              <a:t>Block access sequence: 0, 8, 0, 6, 8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Direct mapped</a:t>
            </a:r>
          </a:p>
        </p:txBody>
      </p:sp>
      <p:graphicFrame>
        <p:nvGraphicFramePr>
          <p:cNvPr id="304132" name="Group 4"/>
          <p:cNvGraphicFramePr>
            <a:graphicFrameLocks noGrp="1"/>
          </p:cNvGraphicFramePr>
          <p:nvPr/>
        </p:nvGraphicFramePr>
        <p:xfrm>
          <a:off x="1258888" y="4078288"/>
          <a:ext cx="6985000" cy="1655766"/>
        </p:xfrm>
        <a:graphic>
          <a:graphicData uri="http://schemas.openxmlformats.org/drawingml/2006/table">
            <a:tbl>
              <a:tblPr/>
              <a:tblGrid>
                <a:gridCol w="996950"/>
                <a:gridCol w="1000125"/>
                <a:gridCol w="996950"/>
                <a:gridCol w="996950"/>
                <a:gridCol w="998537"/>
                <a:gridCol w="998538"/>
                <a:gridCol w="996950"/>
              </a:tblGrid>
              <a:tr h="2365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13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4A06C89-DD22-9C41-B986-AADB2588819B}" type="slidenum">
              <a:rPr lang="en-AU" altLang="en-US"/>
              <a:pPr/>
              <a:t>8</a:t>
            </a:fld>
            <a:endParaRPr lang="en-AU" altLang="en-US"/>
          </a:p>
        </p:txBody>
      </p:sp>
      <p:sp>
        <p:nvSpPr>
          <p:cNvPr id="47107" name="Rectangle 1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Associativity Example</a:t>
            </a:r>
            <a:endParaRPr lang="en-AU" altLang="en-US"/>
          </a:p>
        </p:txBody>
      </p:sp>
      <p:sp>
        <p:nvSpPr>
          <p:cNvPr id="47108" name="Rectangle 119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19137"/>
          </a:xfrm>
        </p:spPr>
        <p:txBody>
          <a:bodyPr/>
          <a:lstStyle/>
          <a:p>
            <a:pPr eaLnBrk="1" hangingPunct="1"/>
            <a:r>
              <a:rPr lang="en-US" altLang="en-US"/>
              <a:t>2-way set associative</a:t>
            </a:r>
          </a:p>
        </p:txBody>
      </p:sp>
      <p:sp>
        <p:nvSpPr>
          <p:cNvPr id="47167" name="Rectangle 62"/>
          <p:cNvSpPr>
            <a:spLocks noChangeArrowheads="1"/>
          </p:cNvSpPr>
          <p:nvPr/>
        </p:nvSpPr>
        <p:spPr bwMode="auto">
          <a:xfrm>
            <a:off x="684213" y="3860800"/>
            <a:ext cx="77724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3200"/>
              <a:t>Fully associative</a:t>
            </a:r>
          </a:p>
        </p:txBody>
      </p:sp>
      <p:graphicFrame>
        <p:nvGraphicFramePr>
          <p:cNvPr id="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94802"/>
              </p:ext>
            </p:extLst>
          </p:nvPr>
        </p:nvGraphicFramePr>
        <p:xfrm>
          <a:off x="1240175" y="4435475"/>
          <a:ext cx="6985000" cy="1655766"/>
        </p:xfrm>
        <a:graphic>
          <a:graphicData uri="http://schemas.openxmlformats.org/drawingml/2006/table">
            <a:tbl>
              <a:tblPr/>
              <a:tblGrid>
                <a:gridCol w="996950"/>
                <a:gridCol w="1000125"/>
                <a:gridCol w="996950"/>
                <a:gridCol w="996950"/>
                <a:gridCol w="998537"/>
                <a:gridCol w="998538"/>
                <a:gridCol w="996950"/>
              </a:tblGrid>
              <a:tr h="473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562880"/>
              </p:ext>
            </p:extLst>
          </p:nvPr>
        </p:nvGraphicFramePr>
        <p:xfrm>
          <a:off x="1194215" y="1844675"/>
          <a:ext cx="6985000" cy="1655766"/>
        </p:xfrm>
        <a:graphic>
          <a:graphicData uri="http://schemas.openxmlformats.org/drawingml/2006/table">
            <a:tbl>
              <a:tblPr/>
              <a:tblGrid>
                <a:gridCol w="996950"/>
                <a:gridCol w="1000125"/>
                <a:gridCol w="996950"/>
                <a:gridCol w="996950"/>
                <a:gridCol w="998537"/>
                <a:gridCol w="998538"/>
                <a:gridCol w="996950"/>
              </a:tblGrid>
              <a:tr h="2365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0</a:t>
                      </a: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1</a:t>
                      </a: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4A06C89-DD22-9C41-B986-AADB2588819B}" type="slidenum">
              <a:rPr lang="en-AU" altLang="en-US"/>
              <a:pPr/>
              <a:t>9</a:t>
            </a:fld>
            <a:endParaRPr lang="en-AU" altLang="en-US"/>
          </a:p>
        </p:txBody>
      </p:sp>
      <p:sp>
        <p:nvSpPr>
          <p:cNvPr id="47107" name="Rectangle 1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Associativity Example</a:t>
            </a:r>
            <a:endParaRPr lang="en-AU" altLang="en-US"/>
          </a:p>
        </p:txBody>
      </p:sp>
      <p:sp>
        <p:nvSpPr>
          <p:cNvPr id="47108" name="Rectangle 119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19137"/>
          </a:xfrm>
        </p:spPr>
        <p:txBody>
          <a:bodyPr/>
          <a:lstStyle/>
          <a:p>
            <a:pPr eaLnBrk="1" hangingPunct="1"/>
            <a:r>
              <a:rPr lang="en-US" altLang="en-US"/>
              <a:t>2-way set associative</a:t>
            </a:r>
          </a:p>
        </p:txBody>
      </p:sp>
      <p:graphicFrame>
        <p:nvGraphicFramePr>
          <p:cNvPr id="306180" name="Group 4"/>
          <p:cNvGraphicFramePr>
            <a:graphicFrameLocks noGrp="1"/>
          </p:cNvGraphicFramePr>
          <p:nvPr/>
        </p:nvGraphicFramePr>
        <p:xfrm>
          <a:off x="1258888" y="1844675"/>
          <a:ext cx="6985000" cy="1655766"/>
        </p:xfrm>
        <a:graphic>
          <a:graphicData uri="http://schemas.openxmlformats.org/drawingml/2006/table">
            <a:tbl>
              <a:tblPr/>
              <a:tblGrid>
                <a:gridCol w="996950"/>
                <a:gridCol w="1000125"/>
                <a:gridCol w="996950"/>
                <a:gridCol w="996950"/>
                <a:gridCol w="998537"/>
                <a:gridCol w="998538"/>
                <a:gridCol w="996950"/>
              </a:tblGrid>
              <a:tr h="2365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1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67" name="Rectangle 62"/>
          <p:cNvSpPr>
            <a:spLocks noChangeArrowheads="1"/>
          </p:cNvSpPr>
          <p:nvPr/>
        </p:nvSpPr>
        <p:spPr bwMode="auto">
          <a:xfrm>
            <a:off x="684213" y="3860800"/>
            <a:ext cx="77724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3200"/>
              <a:t>Fully associative</a:t>
            </a:r>
          </a:p>
        </p:txBody>
      </p:sp>
      <p:graphicFrame>
        <p:nvGraphicFramePr>
          <p:cNvPr id="306239" name="Group 63"/>
          <p:cNvGraphicFramePr>
            <a:graphicFrameLocks noGrp="1"/>
          </p:cNvGraphicFramePr>
          <p:nvPr/>
        </p:nvGraphicFramePr>
        <p:xfrm>
          <a:off x="1258888" y="4508500"/>
          <a:ext cx="6985000" cy="1609728"/>
        </p:xfrm>
        <a:graphic>
          <a:graphicData uri="http://schemas.openxmlformats.org/drawingml/2006/table">
            <a:tbl>
              <a:tblPr/>
              <a:tblGrid>
                <a:gridCol w="996950"/>
                <a:gridCol w="1000125"/>
                <a:gridCol w="996950"/>
                <a:gridCol w="996950"/>
                <a:gridCol w="998537"/>
                <a:gridCol w="998538"/>
                <a:gridCol w="996950"/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51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11579</TotalTime>
  <Words>877</Words>
  <Application>Microsoft Macintosh PowerPoint</Application>
  <PresentationFormat>On-screen Show (4:3)</PresentationFormat>
  <Paragraphs>248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 Black</vt:lpstr>
      <vt:lpstr>Corbel</vt:lpstr>
      <vt:lpstr>Times New Roman</vt:lpstr>
      <vt:lpstr>Wingdings</vt:lpstr>
      <vt:lpstr>Arial</vt:lpstr>
      <vt:lpstr>cod4e</vt:lpstr>
      <vt:lpstr>Equation</vt:lpstr>
      <vt:lpstr>The Memory Hierarchy</vt:lpstr>
      <vt:lpstr>Measuring Cache Performance</vt:lpstr>
      <vt:lpstr>Associative Caches</vt:lpstr>
      <vt:lpstr>Associative Cache Example</vt:lpstr>
      <vt:lpstr>Spectrum of Associativity</vt:lpstr>
      <vt:lpstr>Associativity Example</vt:lpstr>
      <vt:lpstr>Associativity Example</vt:lpstr>
      <vt:lpstr>Associativity Example</vt:lpstr>
      <vt:lpstr>Associativity Example</vt:lpstr>
      <vt:lpstr>How Much Associativity</vt:lpstr>
    </vt:vector>
  </TitlesOfParts>
  <Company>Ashenden Designs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Peter Ashenden</dc:creator>
  <cp:lastModifiedBy>Utterback, Robert</cp:lastModifiedBy>
  <cp:revision>115</cp:revision>
  <dcterms:created xsi:type="dcterms:W3CDTF">2008-08-25T10:09:57Z</dcterms:created>
  <dcterms:modified xsi:type="dcterms:W3CDTF">2017-11-21T15:29:30Z</dcterms:modified>
</cp:coreProperties>
</file>