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390" r:id="rId2"/>
    <p:sldId id="300" r:id="rId3"/>
    <p:sldId id="301" r:id="rId4"/>
    <p:sldId id="399" r:id="rId5"/>
    <p:sldId id="305" r:id="rId6"/>
    <p:sldId id="306" r:id="rId7"/>
    <p:sldId id="307" r:id="rId8"/>
    <p:sldId id="308" r:id="rId9"/>
    <p:sldId id="400" r:id="rId10"/>
    <p:sldId id="309" r:id="rId11"/>
    <p:sldId id="401" r:id="rId12"/>
    <p:sldId id="402" r:id="rId13"/>
    <p:sldId id="403" r:id="rId14"/>
    <p:sldId id="310" r:id="rId15"/>
    <p:sldId id="311" r:id="rId16"/>
    <p:sldId id="312" r:id="rId17"/>
    <p:sldId id="371" r:id="rId18"/>
    <p:sldId id="372" r:id="rId19"/>
    <p:sldId id="373" r:id="rId20"/>
    <p:sldId id="374" r:id="rId21"/>
    <p:sldId id="376" r:id="rId22"/>
    <p:sldId id="377" r:id="rId23"/>
    <p:sldId id="378" r:id="rId24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8" autoAdjust="0"/>
    <p:restoredTop sz="59753" autoAdjust="0"/>
  </p:normalViewPr>
  <p:slideViewPr>
    <p:cSldViewPr snapToObjects="1">
      <p:cViewPr varScale="1">
        <p:scale>
          <a:sx n="73" d="100"/>
          <a:sy n="73" d="100"/>
        </p:scale>
        <p:origin x="25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E8038E8-4802-2544-8BAB-56D7139B1C7E}" type="datetime3">
              <a:rPr lang="en-AU"/>
              <a:pPr>
                <a:defRPr/>
              </a:pPr>
              <a:t>21 November, 2017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0BDD7D8F-4FDE-AE47-B781-11242A1ED6F3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92342C5-4B0A-A447-9236-B5D0A25180C1}" type="datetime3">
              <a:rPr lang="en-AU"/>
              <a:pPr>
                <a:defRPr/>
              </a:pPr>
              <a:t>21 November, 2017</a:t>
            </a:fld>
            <a:endParaRPr lang="en-AU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A8974B40-D027-2D44-AC36-CA9D6F313E2C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On a write hit, one thing we could do it always write the result back to memory. What is this called (write-through)</a:t>
            </a:r>
          </a:p>
          <a:p>
            <a:r>
              <a:rPr lang="en-US" altLang="en-US" dirty="0" smtClean="0">
                <a:latin typeface="Times New Roman" charset="0"/>
              </a:rPr>
              <a:t>What’s the alternative? (write-back, which only writes back to memory when a block is kicked</a:t>
            </a:r>
            <a:r>
              <a:rPr lang="en-US" altLang="en-US" baseline="0" dirty="0" smtClean="0">
                <a:latin typeface="Times New Roman" charset="0"/>
              </a:rPr>
              <a:t> out of memory)</a:t>
            </a:r>
          </a:p>
          <a:p>
            <a:r>
              <a:rPr lang="en-US" altLang="en-US" baseline="0" dirty="0" smtClean="0">
                <a:latin typeface="Times New Roman" charset="0"/>
              </a:rPr>
              <a:t>It’s a waste to write back to memory if we haven’t changed the block since it came into cache. How do we handle this? (dirty bit)</a:t>
            </a:r>
            <a:endParaRPr lang="en-US" altLang="en-US" dirty="0">
              <a:latin typeface="Times New Roman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21 November, 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5 — Large and Fast: Exploiting Memory Hierarchy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5449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0B6209-116F-714B-A9E9-EC4FF720F735}" type="datetime3">
              <a:rPr lang="en-AU" altLang="en-US">
                <a:latin typeface="Times New Roman" charset="0"/>
              </a:rPr>
              <a:pPr/>
              <a:t>21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3EB035-3046-5443-976A-867701E6D254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Penalty</a:t>
            </a:r>
            <a:r>
              <a:rPr lang="en-US" altLang="en-US" baseline="0" dirty="0" smtClean="0"/>
              <a:t> (in cycles?)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5ns/0.25ns = 20 cycles</a:t>
            </a:r>
          </a:p>
          <a:p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0B6209-116F-714B-A9E9-EC4FF720F735}" type="datetime3">
              <a:rPr lang="en-AU" altLang="en-US">
                <a:latin typeface="Times New Roman" charset="0"/>
              </a:rPr>
              <a:pPr/>
              <a:t>21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3EB035-3046-5443-976A-867701E6D254}" type="slidenum">
              <a:rPr lang="en-AU" altLang="en-US">
                <a:latin typeface="Times New Roman" charset="0"/>
              </a:rPr>
              <a:pPr/>
              <a:t>11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Extra</a:t>
            </a:r>
            <a:r>
              <a:rPr lang="en-US" altLang="en-US" baseline="0" dirty="0" smtClean="0">
                <a:latin typeface="Times New Roman" charset="0"/>
              </a:rPr>
              <a:t> penalty in cycles?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100ns/0.25ns = 400 cycles</a:t>
            </a:r>
          </a:p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695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0B6209-116F-714B-A9E9-EC4FF720F735}" type="datetime3">
              <a:rPr lang="en-AU" altLang="en-US">
                <a:latin typeface="Times New Roman" charset="0"/>
              </a:rPr>
              <a:pPr/>
              <a:t>21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3EB035-3046-5443-976A-867701E6D254}" type="slidenum">
              <a:rPr lang="en-AU" altLang="en-US">
                <a:latin typeface="Times New Roman" charset="0"/>
              </a:rPr>
              <a:pPr/>
              <a:t>12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1 + 0.02 × 20 + 0.005 × 400 = 3.4</a:t>
            </a:r>
          </a:p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19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0B6209-116F-714B-A9E9-EC4FF720F735}" type="datetime3">
              <a:rPr lang="en-AU" altLang="en-US">
                <a:latin typeface="Times New Roman" charset="0"/>
              </a:rPr>
              <a:pPr/>
              <a:t>21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3EB035-3046-5443-976A-867701E6D254}" type="slidenum">
              <a:rPr lang="en-AU" altLang="en-US">
                <a:latin typeface="Times New Roman" charset="0"/>
              </a:rPr>
              <a:pPr/>
              <a:t>13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Notice you could have calculated this a different way, too</a:t>
            </a:r>
            <a:r>
              <a:rPr lang="mr-IN" altLang="en-US" dirty="0" smtClean="0">
                <a:latin typeface="Times New Roman" charset="0"/>
              </a:rPr>
              <a:t>…</a:t>
            </a:r>
            <a:r>
              <a:rPr lang="en-US" altLang="en-US" dirty="0" smtClean="0">
                <a:latin typeface="Times New Roman" charset="0"/>
              </a:rPr>
              <a:t>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816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D66F4BD-4075-6F46-9E41-01A7B78CB438}" type="datetime3">
              <a:rPr lang="en-AU" altLang="en-US">
                <a:latin typeface="Times New Roman" charset="0"/>
              </a:rPr>
              <a:pPr/>
              <a:t>21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0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0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4D2F26-C44E-3840-9201-055E3A4D17FE}" type="slidenum">
              <a:rPr lang="en-AU" altLang="en-US">
                <a:latin typeface="Times New Roman" charset="0"/>
              </a:rPr>
              <a:pPr/>
              <a:t>14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0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The l2 (or l3) is kind of like</a:t>
            </a:r>
            <a:r>
              <a:rPr lang="en-US" altLang="en-US" baseline="0" dirty="0" smtClean="0">
                <a:latin typeface="Times New Roman" charset="0"/>
              </a:rPr>
              <a:t> your last-ditch/resort effort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CD18508-01B5-4045-9276-42C2DD3BB3DF}" type="datetime3">
              <a:rPr lang="en-AU" altLang="en-US">
                <a:latin typeface="Times New Roman" charset="0"/>
              </a:rPr>
              <a:pPr/>
              <a:t>21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1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1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A52211-4922-2742-93E7-1B6BCF2616D6}" type="slidenum">
              <a:rPr lang="en-AU" altLang="en-US">
                <a:latin typeface="Times New Roman" charset="0"/>
              </a:rPr>
              <a:pPr/>
              <a:t>15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1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A31ACF-12F1-574B-9377-75BC27B3C535}" type="datetime3">
              <a:rPr lang="en-AU" altLang="en-US">
                <a:latin typeface="Times New Roman" charset="0"/>
              </a:rPr>
              <a:pPr/>
              <a:t>21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2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2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2BFBA7A-6726-3F40-ADD5-867AE7D0C97C}" type="slidenum">
              <a:rPr lang="en-AU" altLang="en-US">
                <a:latin typeface="Times New Roman" charset="0"/>
              </a:rPr>
              <a:pPr/>
              <a:t>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2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18166D-3954-AA46-A4AF-A5D8361FCC14}" type="datetime3">
              <a:rPr lang="en-AU" altLang="en-US">
                <a:latin typeface="Times New Roman" charset="0"/>
              </a:rPr>
              <a:pPr/>
              <a:t>21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3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63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F772FEF-1DAA-3046-B230-C479D4EE153B}" type="slidenum">
              <a:rPr lang="en-AU" altLang="en-US">
                <a:latin typeface="Times New Roman" charset="0"/>
              </a:rPr>
              <a:pPr/>
              <a:t>21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3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7A37E7-CCAD-B344-8461-F8BD7D65B7AD}" type="datetime3">
              <a:rPr lang="en-AU" altLang="en-US">
                <a:latin typeface="Times New Roman" charset="0"/>
              </a:rPr>
              <a:pPr/>
              <a:t>21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48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6 — Storage and Other I/O Topics</a:t>
            </a:r>
          </a:p>
        </p:txBody>
      </p:sp>
      <p:sp>
        <p:nvSpPr>
          <p:cNvPr id="164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B3EDDF-F6E0-3C42-96A0-A87DF1D849A5}" type="slidenum">
              <a:rPr lang="en-AU" altLang="en-US">
                <a:latin typeface="Times New Roman" charset="0"/>
              </a:rPr>
              <a:pPr/>
              <a:t>22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4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These terms are often thrown around vaguely, but we have actual definitions</a:t>
            </a:r>
            <a:r>
              <a:rPr lang="en-US" altLang="en-US" baseline="0" dirty="0" smtClean="0">
                <a:latin typeface="Times New Roman" charset="0"/>
              </a:rPr>
              <a:t> for them.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3B9328-DC8C-384C-9558-A9EEC13D9FD6}" type="datetime3">
              <a:rPr lang="en-AU" altLang="en-US">
                <a:latin typeface="Times New Roman" charset="0"/>
              </a:rPr>
              <a:pPr/>
              <a:t>21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FADCFA6-FD0F-9B41-82F3-47B646E3C9CF}" type="slidenum">
              <a:rPr lang="en-AU" altLang="en-US">
                <a:latin typeface="Times New Roman" charset="0"/>
              </a:rPr>
              <a:pPr/>
              <a:t>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3EB97F-6278-8441-B637-ED0FF78390F2}" type="datetime3">
              <a:rPr lang="en-AU" altLang="en-US">
                <a:latin typeface="Times New Roman" charset="0"/>
              </a:rPr>
              <a:pPr/>
              <a:t>21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1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1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2E634C8-3D20-3E4C-A793-AC780768D4B7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1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F245A11-AF10-6244-A271-3748D013FB7C}" type="datetime3">
              <a:rPr lang="en-AU" altLang="en-US">
                <a:latin typeface="Times New Roman" charset="0"/>
              </a:rPr>
              <a:pPr/>
              <a:t>21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E2C3DC2-4BD2-B547-8687-3FDE92918824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14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695AD64-8DD7-DC44-9969-AACE6487C77C}" type="datetime3">
              <a:rPr lang="en-AU" altLang="en-US">
                <a:latin typeface="Times New Roman" charset="0"/>
              </a:rPr>
              <a:pPr/>
              <a:t>21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5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5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3B13FF9-3E40-C241-A417-0F1CFE35DFB2}" type="slidenum">
              <a:rPr lang="en-AU" altLang="en-US">
                <a:latin typeface="Times New Roman" charset="0"/>
              </a:rPr>
              <a:pPr/>
              <a:t>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5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But as soon as</a:t>
            </a:r>
            <a:r>
              <a:rPr lang="en-US" altLang="en-US" baseline="0" dirty="0" smtClean="0">
                <a:latin typeface="Times New Roman" charset="0"/>
              </a:rPr>
              <a:t> we allow multiple ways, we have a new choice to make.</a:t>
            </a:r>
          </a:p>
          <a:p>
            <a:r>
              <a:rPr lang="en-US" altLang="en-US" baseline="0" dirty="0" smtClean="0">
                <a:latin typeface="Times New Roman" charset="0"/>
              </a:rPr>
              <a:t>When we need to kick something out of cache, which way do we choose?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A49B53-85C1-0941-8A53-733975D28232}" type="datetime3">
              <a:rPr lang="en-AU" altLang="en-US">
                <a:latin typeface="Times New Roman" charset="0"/>
              </a:rPr>
              <a:pPr/>
              <a:t>21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66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66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DADA9F-6AF2-A448-A204-B7A88F4EC659}" type="slidenum">
              <a:rPr lang="en-AU" altLang="en-US">
                <a:latin typeface="Times New Roman" charset="0"/>
              </a:rPr>
              <a:pPr/>
              <a:t>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6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EA1329E-527A-224C-A33B-7975094D8BE3}" type="datetime3">
              <a:rPr lang="en-AU" altLang="en-US">
                <a:latin typeface="Times New Roman" charset="0"/>
              </a:rPr>
              <a:pPr/>
              <a:t>21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7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7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646E006-9132-DE44-A0A0-4BD0C4BF20E7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7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0EC507-FDD7-3941-A2BB-5291C36AD77E}" type="datetime3">
              <a:rPr lang="en-AU" altLang="en-US">
                <a:latin typeface="Times New Roman" charset="0"/>
              </a:rPr>
              <a:pPr/>
              <a:t>21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8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8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E43FF4F-A288-094D-8C36-ED4488E3A474}" type="slidenum">
              <a:rPr lang="en-AU" altLang="en-US">
                <a:latin typeface="Times New Roman" charset="0"/>
              </a:rPr>
              <a:pPr/>
              <a:t>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8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Calculate</a:t>
            </a:r>
            <a:r>
              <a:rPr lang="en-US" altLang="en-US" baseline="0" dirty="0" smtClean="0">
                <a:latin typeface="Times New Roman" charset="0"/>
              </a:rPr>
              <a:t> the effective CPI with just a primary cache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endParaRPr lang="en-US" altLang="en-US" baseline="0" dirty="0" smtClean="0">
              <a:latin typeface="Times New Roman" charset="0"/>
            </a:endParaRPr>
          </a:p>
          <a:p>
            <a:pPr lvl="1" eaLnBrk="1" hangingPunct="1"/>
            <a:r>
              <a:rPr lang="en-US" altLang="en-US" dirty="0" smtClean="0"/>
              <a:t>Miss penalty = 100ns/0.25ns = 400 cycles</a:t>
            </a:r>
          </a:p>
          <a:p>
            <a:pPr lvl="1" eaLnBrk="1" hangingPunct="1"/>
            <a:r>
              <a:rPr lang="en-US" altLang="en-US" dirty="0" smtClean="0"/>
              <a:t>Effective CPI = 1 + 0.02 × 400 = 9</a:t>
            </a:r>
          </a:p>
          <a:p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0EC507-FDD7-3941-A2BB-5291C36AD77E}" type="datetime3">
              <a:rPr lang="en-AU" altLang="en-US">
                <a:latin typeface="Times New Roman" charset="0"/>
              </a:rPr>
              <a:pPr/>
              <a:t>21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8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8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E43FF4F-A288-094D-8C36-ED4488E3A474}" type="slidenum">
              <a:rPr lang="en-AU" altLang="en-US">
                <a:latin typeface="Times New Roman" charset="0"/>
              </a:rPr>
              <a:pPr/>
              <a:t>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8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09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0A81BA47-A443-3746-97A6-5D2D6E7F6C5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141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AD723C7-6C38-854E-A737-B23276970DE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313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F1274710-7B68-5041-9CD6-90C071B46C7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283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5BF78CE7-10B1-F448-9ABC-4F89A26304A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6678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8235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1D11F420-7FEC-4845-BBAB-C8F07521DD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4515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49F8649A-44C5-8D43-9B90-A23D0ECC399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0452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B113C93-82A5-F846-95E2-9B5E5DB61EA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2705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D2638A2-A303-CB4F-9726-3E80DCC1532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6456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1DEA165-E0EE-8245-8622-30D57CD51D5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346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E0DD32EE-AF2D-6B48-9A18-101CB18F440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89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5 — Large and Fast: Exploiting Memory Hierarchy — </a:t>
            </a:r>
            <a:fld id="{BCA103B2-8260-484C-BA6A-3D28B0DA09B7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9" name="Picture 7" descr="MK 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 smtClean="0"/>
              <a:t>The Memory Hierarchy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5 — Large and Fast: Exploiting Memory Hierarchy — </a:t>
            </a:r>
            <a:fld id="{9C20A261-3499-D24C-89E1-BCC2045D9181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9806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24FC46D-587C-FE40-9068-89C6AD9AC316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  <a:endParaRPr lang="en-AU" altLang="en-US"/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Now add </a:t>
            </a:r>
            <a:r>
              <a:rPr lang="en-US" altLang="en-US" dirty="0" smtClean="0"/>
              <a:t>L2 </a:t>
            </a:r>
            <a:r>
              <a:rPr lang="en-US" altLang="en-US" dirty="0"/>
              <a:t>cache</a:t>
            </a:r>
          </a:p>
          <a:p>
            <a:pPr lvl="1" eaLnBrk="1" hangingPunct="1"/>
            <a:r>
              <a:rPr lang="en-US" altLang="en-US" dirty="0"/>
              <a:t>Access time = 5ns</a:t>
            </a:r>
          </a:p>
          <a:p>
            <a:pPr lvl="1" eaLnBrk="1" hangingPunct="1"/>
            <a:r>
              <a:rPr lang="en-US" altLang="en-US" dirty="0"/>
              <a:t>Global miss rate to main memory = 0.5%</a:t>
            </a:r>
          </a:p>
          <a:p>
            <a:pPr eaLnBrk="1" hangingPunct="1"/>
            <a:r>
              <a:rPr lang="en-US" altLang="en-US" dirty="0"/>
              <a:t>Primary miss with </a:t>
            </a:r>
            <a:r>
              <a:rPr lang="en-US" altLang="en-US" dirty="0" smtClean="0"/>
              <a:t>L2 </a:t>
            </a:r>
            <a:r>
              <a:rPr lang="en-US" altLang="en-US" dirty="0"/>
              <a:t>hit</a:t>
            </a:r>
          </a:p>
          <a:p>
            <a:pPr lvl="1" eaLnBrk="1" hangingPunct="1"/>
            <a:r>
              <a:rPr lang="en-US" altLang="en-US" dirty="0"/>
              <a:t>Penalty = </a:t>
            </a:r>
            <a:r>
              <a:rPr lang="en-US" altLang="en-US" dirty="0" smtClean="0"/>
              <a:t>???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24FC46D-587C-FE40-9068-89C6AD9AC316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  <a:endParaRPr lang="en-AU" altLang="en-US"/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Now add </a:t>
            </a:r>
            <a:r>
              <a:rPr lang="en-US" altLang="en-US" dirty="0" smtClean="0"/>
              <a:t>L2 </a:t>
            </a:r>
            <a:r>
              <a:rPr lang="en-US" altLang="en-US" dirty="0"/>
              <a:t>cache</a:t>
            </a:r>
          </a:p>
          <a:p>
            <a:pPr lvl="1" eaLnBrk="1" hangingPunct="1"/>
            <a:r>
              <a:rPr lang="en-US" altLang="en-US" dirty="0"/>
              <a:t>Access time = 5ns</a:t>
            </a:r>
          </a:p>
          <a:p>
            <a:pPr lvl="1" eaLnBrk="1" hangingPunct="1"/>
            <a:r>
              <a:rPr lang="en-US" altLang="en-US" dirty="0"/>
              <a:t>Global miss rate to main memory = 0.5%</a:t>
            </a:r>
          </a:p>
          <a:p>
            <a:pPr eaLnBrk="1" hangingPunct="1"/>
            <a:r>
              <a:rPr lang="en-US" altLang="en-US" dirty="0"/>
              <a:t>Primary miss with </a:t>
            </a:r>
            <a:r>
              <a:rPr lang="en-US" altLang="en-US" dirty="0" smtClean="0"/>
              <a:t>L2 </a:t>
            </a:r>
            <a:r>
              <a:rPr lang="en-US" altLang="en-US" dirty="0"/>
              <a:t>hit</a:t>
            </a:r>
          </a:p>
          <a:p>
            <a:pPr lvl="1" eaLnBrk="1" hangingPunct="1"/>
            <a:r>
              <a:rPr lang="en-US" altLang="en-US" dirty="0"/>
              <a:t>Penalty = 5ns/0.25ns = 20 cycles</a:t>
            </a:r>
          </a:p>
          <a:p>
            <a:pPr eaLnBrk="1" hangingPunct="1"/>
            <a:r>
              <a:rPr lang="en-US" altLang="en-US" dirty="0"/>
              <a:t>Primary miss with </a:t>
            </a:r>
            <a:r>
              <a:rPr lang="en-US" altLang="en-US" dirty="0" smtClean="0"/>
              <a:t>L2 </a:t>
            </a:r>
            <a:r>
              <a:rPr lang="en-US" altLang="en-US" dirty="0"/>
              <a:t>miss</a:t>
            </a:r>
          </a:p>
          <a:p>
            <a:pPr lvl="1" eaLnBrk="1" hangingPunct="1"/>
            <a:r>
              <a:rPr lang="en-US" altLang="en-US" dirty="0"/>
              <a:t>Extra penalty = </a:t>
            </a:r>
            <a:r>
              <a:rPr lang="en-US" altLang="en-US" dirty="0" smtClean="0"/>
              <a:t>???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24FC46D-587C-FE40-9068-89C6AD9AC316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  <a:endParaRPr lang="en-AU" altLang="en-US"/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Now add </a:t>
            </a:r>
            <a:r>
              <a:rPr lang="en-US" altLang="en-US" dirty="0" smtClean="0"/>
              <a:t>L2 </a:t>
            </a:r>
            <a:r>
              <a:rPr lang="en-US" altLang="en-US" dirty="0"/>
              <a:t>cache</a:t>
            </a:r>
          </a:p>
          <a:p>
            <a:pPr lvl="1" eaLnBrk="1" hangingPunct="1"/>
            <a:r>
              <a:rPr lang="en-US" altLang="en-US" dirty="0"/>
              <a:t>Access time = 5ns</a:t>
            </a:r>
          </a:p>
          <a:p>
            <a:pPr lvl="1" eaLnBrk="1" hangingPunct="1"/>
            <a:r>
              <a:rPr lang="en-US" altLang="en-US" dirty="0"/>
              <a:t>Global miss rate to main memory = 0.5%</a:t>
            </a:r>
          </a:p>
          <a:p>
            <a:pPr eaLnBrk="1" hangingPunct="1"/>
            <a:r>
              <a:rPr lang="en-US" altLang="en-US" dirty="0"/>
              <a:t>Primary miss with </a:t>
            </a:r>
            <a:r>
              <a:rPr lang="en-US" altLang="en-US" dirty="0" smtClean="0"/>
              <a:t>L2 </a:t>
            </a:r>
            <a:r>
              <a:rPr lang="en-US" altLang="en-US" dirty="0"/>
              <a:t>hit</a:t>
            </a:r>
          </a:p>
          <a:p>
            <a:pPr lvl="1" eaLnBrk="1" hangingPunct="1"/>
            <a:r>
              <a:rPr lang="en-US" altLang="en-US" dirty="0"/>
              <a:t>Penalty = 5ns/0.25ns = 20 cycles</a:t>
            </a:r>
          </a:p>
          <a:p>
            <a:pPr eaLnBrk="1" hangingPunct="1"/>
            <a:r>
              <a:rPr lang="en-US" altLang="en-US" dirty="0"/>
              <a:t>Primary miss with </a:t>
            </a:r>
            <a:r>
              <a:rPr lang="en-US" altLang="en-US" dirty="0" smtClean="0"/>
              <a:t>L2 </a:t>
            </a:r>
            <a:r>
              <a:rPr lang="en-US" altLang="en-US" dirty="0"/>
              <a:t>miss</a:t>
            </a:r>
          </a:p>
          <a:p>
            <a:pPr lvl="1" eaLnBrk="1" hangingPunct="1"/>
            <a:r>
              <a:rPr lang="en-US" altLang="en-US" dirty="0"/>
              <a:t>Extra penalty = </a:t>
            </a:r>
            <a:r>
              <a:rPr lang="en-US" altLang="en-US" dirty="0" smtClean="0"/>
              <a:t>100ns/0.25ns = 400 </a:t>
            </a:r>
            <a:r>
              <a:rPr lang="en-US" altLang="en-US" dirty="0"/>
              <a:t>cycles</a:t>
            </a:r>
          </a:p>
          <a:p>
            <a:pPr eaLnBrk="1" hangingPunct="1"/>
            <a:r>
              <a:rPr lang="en-US" altLang="en-US" dirty="0"/>
              <a:t>CPI = </a:t>
            </a:r>
            <a:r>
              <a:rPr lang="en-US" altLang="en-US" dirty="0" smtClean="0"/>
              <a:t>???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01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24FC46D-587C-FE40-9068-89C6AD9AC316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  <a:endParaRPr lang="en-AU" altLang="en-US"/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Now add </a:t>
            </a:r>
            <a:r>
              <a:rPr lang="en-US" altLang="en-US" dirty="0" smtClean="0"/>
              <a:t>L2 </a:t>
            </a:r>
            <a:r>
              <a:rPr lang="en-US" altLang="en-US" dirty="0"/>
              <a:t>cache</a:t>
            </a:r>
          </a:p>
          <a:p>
            <a:pPr lvl="1" eaLnBrk="1" hangingPunct="1"/>
            <a:r>
              <a:rPr lang="en-US" altLang="en-US" dirty="0"/>
              <a:t>Access time = 5ns</a:t>
            </a:r>
          </a:p>
          <a:p>
            <a:pPr lvl="1" eaLnBrk="1" hangingPunct="1"/>
            <a:r>
              <a:rPr lang="en-US" altLang="en-US" dirty="0"/>
              <a:t>Global miss rate to main memory = 0.5%</a:t>
            </a:r>
          </a:p>
          <a:p>
            <a:pPr eaLnBrk="1" hangingPunct="1"/>
            <a:r>
              <a:rPr lang="en-US" altLang="en-US" dirty="0"/>
              <a:t>Primary miss with </a:t>
            </a:r>
            <a:r>
              <a:rPr lang="en-US" altLang="en-US" dirty="0" smtClean="0"/>
              <a:t>L2 </a:t>
            </a:r>
            <a:r>
              <a:rPr lang="en-US" altLang="en-US" dirty="0"/>
              <a:t>hit</a:t>
            </a:r>
          </a:p>
          <a:p>
            <a:pPr lvl="1" eaLnBrk="1" hangingPunct="1"/>
            <a:r>
              <a:rPr lang="en-US" altLang="en-US" dirty="0"/>
              <a:t>Penalty = 5ns/0.25ns = 20 cycles</a:t>
            </a:r>
          </a:p>
          <a:p>
            <a:pPr eaLnBrk="1" hangingPunct="1"/>
            <a:r>
              <a:rPr lang="en-US" altLang="en-US" dirty="0"/>
              <a:t>Primary miss with </a:t>
            </a:r>
            <a:r>
              <a:rPr lang="en-US" altLang="en-US" dirty="0" smtClean="0"/>
              <a:t>L2 </a:t>
            </a:r>
            <a:r>
              <a:rPr lang="en-US" altLang="en-US" dirty="0"/>
              <a:t>miss</a:t>
            </a:r>
          </a:p>
          <a:p>
            <a:pPr lvl="1" eaLnBrk="1" hangingPunct="1"/>
            <a:r>
              <a:rPr lang="en-US" altLang="en-US" dirty="0"/>
              <a:t>Extra penalty = </a:t>
            </a:r>
            <a:r>
              <a:rPr lang="en-US" altLang="en-US" dirty="0" smtClean="0"/>
              <a:t>100ns/0.25ns = 400 </a:t>
            </a:r>
            <a:r>
              <a:rPr lang="en-US" altLang="en-US" dirty="0"/>
              <a:t>cycles</a:t>
            </a:r>
          </a:p>
          <a:p>
            <a:pPr eaLnBrk="1" hangingPunct="1"/>
            <a:r>
              <a:rPr lang="en-US" altLang="en-US" dirty="0"/>
              <a:t>CPI = 1 + 0.02 × 20 + 0.005 × 400 = 3.4</a:t>
            </a:r>
          </a:p>
          <a:p>
            <a:pPr eaLnBrk="1" hangingPunct="1"/>
            <a:r>
              <a:rPr lang="en-US" altLang="en-US" dirty="0"/>
              <a:t>Performance ratio = 9/3.4 = 2.6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64574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0EDE292-F787-1948-A5FD-EF2339CF3A86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Multilevel Cache Considerations</a:t>
            </a:r>
            <a:endParaRPr lang="en-AU" altLang="en-US" sz="4000"/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Primary cache</a:t>
            </a:r>
          </a:p>
          <a:p>
            <a:pPr lvl="1" eaLnBrk="1" hangingPunct="1"/>
            <a:r>
              <a:rPr lang="en-US" altLang="en-US" dirty="0"/>
              <a:t>Focus on minimal hit time</a:t>
            </a:r>
          </a:p>
          <a:p>
            <a:pPr eaLnBrk="1" hangingPunct="1"/>
            <a:r>
              <a:rPr lang="en-US" altLang="en-US" dirty="0" smtClean="0"/>
              <a:t>L2 </a:t>
            </a:r>
            <a:r>
              <a:rPr lang="en-US" altLang="en-US" dirty="0"/>
              <a:t>cache</a:t>
            </a:r>
          </a:p>
          <a:p>
            <a:pPr lvl="1" eaLnBrk="1" hangingPunct="1"/>
            <a:r>
              <a:rPr lang="en-US" altLang="en-US" dirty="0"/>
              <a:t>Focus on low miss rate to avoid main memory access</a:t>
            </a:r>
          </a:p>
          <a:p>
            <a:pPr lvl="1" eaLnBrk="1" hangingPunct="1"/>
            <a:r>
              <a:rPr lang="en-US" altLang="en-US" dirty="0"/>
              <a:t>Hit time has less overall impact</a:t>
            </a:r>
          </a:p>
          <a:p>
            <a:pPr eaLnBrk="1" hangingPunct="1"/>
            <a:r>
              <a:rPr lang="en-US" altLang="en-US" dirty="0"/>
              <a:t>Results</a:t>
            </a:r>
          </a:p>
          <a:p>
            <a:pPr lvl="1" eaLnBrk="1" hangingPunct="1"/>
            <a:r>
              <a:rPr lang="en-US" altLang="en-US" dirty="0" smtClean="0"/>
              <a:t>L1 </a:t>
            </a:r>
            <a:r>
              <a:rPr lang="en-US" altLang="en-US" dirty="0"/>
              <a:t>cache usually smaller than a single cache</a:t>
            </a:r>
          </a:p>
          <a:p>
            <a:pPr lvl="1" eaLnBrk="1" hangingPunct="1"/>
            <a:r>
              <a:rPr lang="en-US" altLang="en-US" dirty="0" smtClean="0"/>
              <a:t>L1 </a:t>
            </a:r>
            <a:r>
              <a:rPr lang="en-US" altLang="en-US" dirty="0"/>
              <a:t>block size smaller than </a:t>
            </a:r>
            <a:r>
              <a:rPr lang="en-US" altLang="en-US" dirty="0" smtClean="0"/>
              <a:t>L2 </a:t>
            </a:r>
            <a:r>
              <a:rPr lang="en-US" altLang="en-US" dirty="0"/>
              <a:t>block size</a:t>
            </a:r>
            <a:endParaRPr lang="en-AU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1090DA8-D031-C246-B718-BD1F11BB0482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altLang="en-US" sz="3600"/>
              <a:t>Interactions with Advanced CPUs</a:t>
            </a:r>
            <a:endParaRPr lang="en-AU" altLang="en-US" sz="3600"/>
          </a:p>
        </p:txBody>
      </p:sp>
      <p:sp>
        <p:nvSpPr>
          <p:cNvPr id="553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Out-of-order CPUs can execute instructions during cache miss</a:t>
            </a:r>
          </a:p>
          <a:p>
            <a:pPr lvl="1" eaLnBrk="1" hangingPunct="1"/>
            <a:r>
              <a:rPr lang="en-US" altLang="en-US"/>
              <a:t>Pending store stays in load/store unit</a:t>
            </a:r>
          </a:p>
          <a:p>
            <a:pPr lvl="1" eaLnBrk="1" hangingPunct="1"/>
            <a:r>
              <a:rPr lang="en-US" altLang="en-US"/>
              <a:t>Dependent instructions wait in reservation stations</a:t>
            </a:r>
          </a:p>
          <a:p>
            <a:pPr lvl="2" eaLnBrk="1" hangingPunct="1"/>
            <a:r>
              <a:rPr lang="en-US" altLang="en-US"/>
              <a:t>Independent instructions continue</a:t>
            </a:r>
          </a:p>
          <a:p>
            <a:pPr eaLnBrk="1" hangingPunct="1"/>
            <a:r>
              <a:rPr lang="en-US" altLang="en-US"/>
              <a:t>Effect of miss depends on program data flow</a:t>
            </a:r>
          </a:p>
          <a:p>
            <a:pPr lvl="1" eaLnBrk="1" hangingPunct="1"/>
            <a:r>
              <a:rPr lang="en-US" altLang="en-US"/>
              <a:t>Much harder to analyse</a:t>
            </a:r>
          </a:p>
          <a:p>
            <a:pPr lvl="1" eaLnBrk="1" hangingPunct="1"/>
            <a:r>
              <a:rPr lang="en-US" altLang="en-US"/>
              <a:t>Use system simulation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EEB3DC9-BE9F-794E-8D12-91430AB037BB}" type="slidenum">
              <a:rPr lang="en-AU" altLang="en-US"/>
              <a:pPr/>
              <a:t>16</a:t>
            </a:fld>
            <a:endParaRPr lang="en-AU" altLang="en-US"/>
          </a:p>
        </p:txBody>
      </p:sp>
      <p:pic>
        <p:nvPicPr>
          <p:cNvPr id="56323" name="Picture 6" descr="f05-18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1268413"/>
            <a:ext cx="27051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Interactions with Software</a:t>
            </a:r>
            <a:endParaRPr lang="en-AU" altLang="en-US"/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683125" cy="51117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3600" dirty="0"/>
              <a:t>Misses depend on memory access patterns</a:t>
            </a:r>
          </a:p>
          <a:p>
            <a:pPr eaLnBrk="1" hangingPunct="1"/>
            <a:r>
              <a:rPr lang="en-US" altLang="en-US" sz="3600" dirty="0"/>
              <a:t>Algorithm behavior</a:t>
            </a:r>
          </a:p>
          <a:p>
            <a:pPr eaLnBrk="1" hangingPunct="1"/>
            <a:r>
              <a:rPr lang="en-US" altLang="en-US" sz="3600" dirty="0"/>
              <a:t>Compiler optimization for memory </a:t>
            </a:r>
            <a:r>
              <a:rPr lang="en-US" altLang="en-US" sz="3600" dirty="0" smtClean="0"/>
              <a:t>access</a:t>
            </a:r>
          </a:p>
          <a:p>
            <a:pPr eaLnBrk="1" hangingPunct="1"/>
            <a:r>
              <a:rPr lang="en-US" altLang="en-US" sz="3600" dirty="0" smtClean="0"/>
              <a:t>Hardware </a:t>
            </a:r>
            <a:r>
              <a:rPr lang="en-US" altLang="en-US" sz="3600" dirty="0" err="1" smtClean="0"/>
              <a:t>prefetch</a:t>
            </a:r>
            <a:endParaRPr lang="en-AU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84213" y="261938"/>
            <a:ext cx="8259762" cy="646112"/>
          </a:xfrm>
        </p:spPr>
        <p:txBody>
          <a:bodyPr/>
          <a:lstStyle/>
          <a:p>
            <a:r>
              <a:rPr lang="en-US" altLang="en-US" sz="3600"/>
              <a:t>Software Optimization via Blocking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/>
              <a:t>Goal:  maximize accesses to data before it is replaced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/>
              <a:t>Consider inner loops of DGEMM: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j = 0; j &lt; n; ++j)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C[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k = 0; k &lt; n; k++ 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cij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+= A[i+k*n] * B[k+j*n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C[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1DD9AFE-D455-3C46-ABE4-134953D9179A}" type="slidenum">
              <a:rPr lang="en-AU" altLang="en-US"/>
              <a:pPr/>
              <a:t>17</a:t>
            </a:fld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DGEMM Access Pattern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C, A, and B arrays</a:t>
            </a: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9DF3593-48C5-8946-B9F1-B4C11F1F1604}" type="slidenum">
              <a:rPr lang="en-AU" altLang="en-US"/>
              <a:pPr/>
              <a:t>18</a:t>
            </a:fld>
            <a:endParaRPr lang="en-AU" altLang="en-US"/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84538"/>
            <a:ext cx="770255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TextBox 4"/>
          <p:cNvSpPr txBox="1">
            <a:spLocks noChangeArrowheads="1"/>
          </p:cNvSpPr>
          <p:nvPr/>
        </p:nvSpPr>
        <p:spPr bwMode="auto">
          <a:xfrm>
            <a:off x="2027238" y="2133600"/>
            <a:ext cx="208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older accesses</a:t>
            </a:r>
          </a:p>
        </p:txBody>
      </p:sp>
      <p:cxnSp>
        <p:nvCxnSpPr>
          <p:cNvPr id="58375" name="Straight Arrow Connector 6"/>
          <p:cNvCxnSpPr>
            <a:cxnSpLocks noChangeShapeType="1"/>
          </p:cNvCxnSpPr>
          <p:nvPr/>
        </p:nvCxnSpPr>
        <p:spPr bwMode="auto">
          <a:xfrm flipH="1">
            <a:off x="1692275" y="2501900"/>
            <a:ext cx="503238" cy="1431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76" name="TextBox 8"/>
          <p:cNvSpPr txBox="1">
            <a:spLocks noChangeArrowheads="1"/>
          </p:cNvSpPr>
          <p:nvPr/>
        </p:nvSpPr>
        <p:spPr bwMode="auto">
          <a:xfrm>
            <a:off x="2333625" y="2565400"/>
            <a:ext cx="208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new accesses</a:t>
            </a:r>
          </a:p>
        </p:txBody>
      </p:sp>
      <p:cxnSp>
        <p:nvCxnSpPr>
          <p:cNvPr id="58377" name="Straight Arrow Connector 11"/>
          <p:cNvCxnSpPr>
            <a:cxnSpLocks noChangeShapeType="1"/>
          </p:cNvCxnSpPr>
          <p:nvPr/>
        </p:nvCxnSpPr>
        <p:spPr bwMode="auto">
          <a:xfrm>
            <a:off x="2700338" y="2933700"/>
            <a:ext cx="369887" cy="1287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Cache Blocked DGEMM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 #define BLOCKSIZE 32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2 void do_block (int n, int si, int sj, int sk, double *A, double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3 *B, double *C)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4 {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5  for (int i = si; i &lt; si+BLOCKSIZE; ++i)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6   for (int j = sj; j &lt; sj+BLOCKSIZE; ++j)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7   {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8    double cij = C[i+j*n];/* cij = C[i][j] */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9    for( int k = sk; k &lt; sk+BLOCKSIZE; k++ )</a:t>
            </a:r>
          </a:p>
          <a:p>
            <a:pPr marL="0" indent="0">
              <a:buFont typeface="Wingdings" charset="2"/>
              <a:buNone/>
            </a:pPr>
            <a:r>
              <a:rPr lang="pt-BR" altLang="en-US" sz="1400">
                <a:latin typeface="Courier New" charset="0"/>
                <a:ea typeface="Courier New" charset="0"/>
                <a:cs typeface="Courier New" charset="0"/>
              </a:rPr>
              <a:t>10    cij += A[i+k*n] * B[k+j*n];/* cij+=A[i][k]*B[k][j] */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11   C[i+j*n] = cij;/* C[i][j] = cij */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12  }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13 }</a:t>
            </a:r>
          </a:p>
          <a:p>
            <a:pPr marL="0" indent="0">
              <a:buFont typeface="Wingdings" charset="2"/>
              <a:buNone/>
            </a:pPr>
            <a:r>
              <a:rPr lang="fr-FR" altLang="en-US" sz="1400">
                <a:latin typeface="Courier New" charset="0"/>
                <a:ea typeface="Courier New" charset="0"/>
                <a:cs typeface="Courier New" charset="0"/>
              </a:rPr>
              <a:t>14 void dgemm (int n, double* A, double* B, double* C)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15 {</a:t>
            </a:r>
          </a:p>
          <a:p>
            <a:pPr marL="0" indent="0">
              <a:buFont typeface="Wingdings" charset="2"/>
              <a:buNone/>
            </a:pPr>
            <a:r>
              <a:rPr lang="sv-SE" altLang="en-US" sz="1400">
                <a:latin typeface="Courier New" charset="0"/>
                <a:ea typeface="Courier New" charset="0"/>
                <a:cs typeface="Courier New" charset="0"/>
              </a:rPr>
              <a:t>16  for ( int sj = 0; sj &lt; n; sj += BLOCKSIZE )</a:t>
            </a:r>
          </a:p>
          <a:p>
            <a:pPr marL="0" indent="0">
              <a:buFont typeface="Wingdings" charset="2"/>
              <a:buNone/>
            </a:pPr>
            <a:r>
              <a:rPr lang="it-IT" altLang="en-US" sz="1400">
                <a:latin typeface="Courier New" charset="0"/>
                <a:ea typeface="Courier New" charset="0"/>
                <a:cs typeface="Courier New" charset="0"/>
              </a:rPr>
              <a:t>17   for ( int si = 0; si &lt; n; si += BLOCKSIZE )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18    for ( int sk = 0; sk &lt; n; sk += BLOCKSIZE )</a:t>
            </a:r>
          </a:p>
          <a:p>
            <a:pPr marL="0" indent="0">
              <a:buFont typeface="Wingdings" charset="2"/>
              <a:buNone/>
            </a:pPr>
            <a:r>
              <a:rPr lang="pt-BR" altLang="en-US" sz="1400">
                <a:latin typeface="Courier New" charset="0"/>
                <a:ea typeface="Courier New" charset="0"/>
                <a:cs typeface="Courier New" charset="0"/>
              </a:rPr>
              <a:t>19     do_block(n, si, sj, sk, A, B, C);</a:t>
            </a:r>
          </a:p>
          <a:p>
            <a:pPr marL="0" indent="0">
              <a:buFont typeface="Wingdings" charset="2"/>
              <a:buNone/>
            </a:pPr>
            <a:r>
              <a:rPr lang="en-US" altLang="en-US" sz="1400">
                <a:latin typeface="Courier New" charset="0"/>
                <a:ea typeface="Courier New" charset="0"/>
                <a:cs typeface="Courier New" charset="0"/>
              </a:rPr>
              <a:t>20 }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65AC4B2-9415-0446-84CF-1F83FFBE4597}" type="slidenum">
              <a:rPr lang="en-AU" altLang="en-US"/>
              <a:pPr/>
              <a:t>19</a:t>
            </a:fld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323135D-2AE1-5D4F-922A-5B3FA2435F92}" type="slidenum">
              <a:rPr lang="en-AU" altLang="en-US"/>
              <a:pPr/>
              <a:t>2</a:t>
            </a:fld>
            <a:endParaRPr lang="en-AU" altLang="en-US"/>
          </a:p>
        </p:txBody>
      </p:sp>
      <p:pic>
        <p:nvPicPr>
          <p:cNvPr id="44035" name="Picture 5" descr="f05-1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44675"/>
            <a:ext cx="7731125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Cache Example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en-US" sz="4000"/>
              <a:t>Blocked DGEMM Access Pattern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B806C74-16BF-674B-8E07-147DB0878E96}" type="slidenum">
              <a:rPr lang="en-AU" altLang="en-US"/>
              <a:pPr/>
              <a:t>20</a:t>
            </a:fld>
            <a:endParaRPr lang="en-AU" altLang="en-US"/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268413"/>
            <a:ext cx="79248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TextBox 5"/>
          <p:cNvSpPr txBox="1">
            <a:spLocks noChangeArrowheads="1"/>
          </p:cNvSpPr>
          <p:nvPr/>
        </p:nvSpPr>
        <p:spPr bwMode="auto">
          <a:xfrm>
            <a:off x="2987675" y="5891213"/>
            <a:ext cx="162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Unoptimized</a:t>
            </a:r>
          </a:p>
        </p:txBody>
      </p:sp>
      <p:sp>
        <p:nvSpPr>
          <p:cNvPr id="60422" name="TextBox 9"/>
          <p:cNvSpPr txBox="1">
            <a:spLocks noChangeArrowheads="1"/>
          </p:cNvSpPr>
          <p:nvPr/>
        </p:nvSpPr>
        <p:spPr bwMode="auto">
          <a:xfrm>
            <a:off x="5003800" y="5884863"/>
            <a:ext cx="1439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Blocked</a:t>
            </a:r>
          </a:p>
        </p:txBody>
      </p:sp>
      <p:pic>
        <p:nvPicPr>
          <p:cNvPr id="604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3986213"/>
            <a:ext cx="4344988" cy="19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9E7D1C66-55CE-EC4A-BFBB-CB8A34BC983D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Dependability</a:t>
            </a:r>
            <a:endParaRPr lang="en-AU" altLang="en-US"/>
          </a:p>
        </p:txBody>
      </p:sp>
      <p:sp>
        <p:nvSpPr>
          <p:cNvPr id="61444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716463" y="2565400"/>
            <a:ext cx="3959225" cy="3671888"/>
          </a:xfrm>
        </p:spPr>
        <p:txBody>
          <a:bodyPr/>
          <a:lstStyle/>
          <a:p>
            <a:pPr eaLnBrk="1" hangingPunct="1"/>
            <a:r>
              <a:rPr lang="en-AU" altLang="en-US" sz="2800"/>
              <a:t>Fault: failure of a component</a:t>
            </a:r>
          </a:p>
          <a:p>
            <a:pPr lvl="1" eaLnBrk="1" hangingPunct="1"/>
            <a:r>
              <a:rPr lang="en-AU" altLang="en-US" sz="2400"/>
              <a:t>May or may not lead to system failure</a:t>
            </a:r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auto">
          <a:xfrm>
            <a:off x="1260475" y="1412875"/>
            <a:ext cx="3024188" cy="1152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2000" u="sng"/>
              <a:t>Service accomplishment</a:t>
            </a:r>
          </a:p>
          <a:p>
            <a:pPr algn="ctr"/>
            <a:r>
              <a:rPr lang="en-AU" altLang="en-US" sz="2000"/>
              <a:t>Service delivered</a:t>
            </a:r>
            <a:br>
              <a:rPr lang="en-AU" altLang="en-US" sz="2000"/>
            </a:br>
            <a:r>
              <a:rPr lang="en-AU" altLang="en-US" sz="2000"/>
              <a:t>as specified</a:t>
            </a:r>
          </a:p>
        </p:txBody>
      </p:sp>
      <p:sp>
        <p:nvSpPr>
          <p:cNvPr id="61446" name="AutoShape 6"/>
          <p:cNvSpPr>
            <a:spLocks noChangeArrowheads="1"/>
          </p:cNvSpPr>
          <p:nvPr/>
        </p:nvSpPr>
        <p:spPr bwMode="auto">
          <a:xfrm>
            <a:off x="1331913" y="4724400"/>
            <a:ext cx="3024187" cy="1152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2000" u="sng"/>
              <a:t>Service interruption</a:t>
            </a:r>
          </a:p>
          <a:p>
            <a:pPr algn="ctr"/>
            <a:r>
              <a:rPr lang="en-AU" altLang="en-US" sz="2000"/>
              <a:t>Deviation from</a:t>
            </a:r>
            <a:br>
              <a:rPr lang="en-AU" altLang="en-US" sz="2000"/>
            </a:br>
            <a:r>
              <a:rPr lang="en-AU" altLang="en-US" sz="2000"/>
              <a:t>specified service</a:t>
            </a:r>
          </a:p>
        </p:txBody>
      </p:sp>
      <p:sp>
        <p:nvSpPr>
          <p:cNvPr id="61447" name="Freeform 7"/>
          <p:cNvSpPr>
            <a:spLocks/>
          </p:cNvSpPr>
          <p:nvPr/>
        </p:nvSpPr>
        <p:spPr bwMode="auto">
          <a:xfrm>
            <a:off x="3708400" y="2565400"/>
            <a:ext cx="396875" cy="2159000"/>
          </a:xfrm>
          <a:custGeom>
            <a:avLst/>
            <a:gdLst>
              <a:gd name="T0" fmla="*/ 0 w 277"/>
              <a:gd name="T1" fmla="*/ 0 h 1374"/>
              <a:gd name="T2" fmla="*/ 566574095 w 277"/>
              <a:gd name="T3" fmla="*/ 1629579702 h 1374"/>
              <a:gd name="T4" fmla="*/ 12317453 w 277"/>
              <a:gd name="T5" fmla="*/ 2147483647 h 1374"/>
              <a:gd name="T6" fmla="*/ 0 60000 65536"/>
              <a:gd name="T7" fmla="*/ 0 60000 65536"/>
              <a:gd name="T8" fmla="*/ 0 60000 65536"/>
              <a:gd name="T9" fmla="*/ 0 w 277"/>
              <a:gd name="T10" fmla="*/ 0 h 1374"/>
              <a:gd name="T11" fmla="*/ 277 w 277"/>
              <a:gd name="T12" fmla="*/ 1374 h 1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7" h="1374">
                <a:moveTo>
                  <a:pt x="0" y="0"/>
                </a:moveTo>
                <a:cubicBezTo>
                  <a:pt x="46" y="110"/>
                  <a:pt x="275" y="431"/>
                  <a:pt x="276" y="660"/>
                </a:cubicBezTo>
                <a:cubicBezTo>
                  <a:pt x="277" y="889"/>
                  <a:pt x="62" y="1225"/>
                  <a:pt x="6" y="137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563938" y="3429000"/>
            <a:ext cx="9620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000"/>
              <a:t>Failure</a:t>
            </a:r>
          </a:p>
        </p:txBody>
      </p:sp>
      <p:sp>
        <p:nvSpPr>
          <p:cNvPr id="61449" name="Freeform 9"/>
          <p:cNvSpPr>
            <a:spLocks/>
          </p:cNvSpPr>
          <p:nvPr/>
        </p:nvSpPr>
        <p:spPr bwMode="auto">
          <a:xfrm rot="10800000">
            <a:off x="1438275" y="2565400"/>
            <a:ext cx="396875" cy="2159000"/>
          </a:xfrm>
          <a:custGeom>
            <a:avLst/>
            <a:gdLst>
              <a:gd name="T0" fmla="*/ 0 w 277"/>
              <a:gd name="T1" fmla="*/ 0 h 1374"/>
              <a:gd name="T2" fmla="*/ 566574095 w 277"/>
              <a:gd name="T3" fmla="*/ 1629579702 h 1374"/>
              <a:gd name="T4" fmla="*/ 12317453 w 277"/>
              <a:gd name="T5" fmla="*/ 2147483647 h 1374"/>
              <a:gd name="T6" fmla="*/ 0 60000 65536"/>
              <a:gd name="T7" fmla="*/ 0 60000 65536"/>
              <a:gd name="T8" fmla="*/ 0 60000 65536"/>
              <a:gd name="T9" fmla="*/ 0 w 277"/>
              <a:gd name="T10" fmla="*/ 0 h 1374"/>
              <a:gd name="T11" fmla="*/ 277 w 277"/>
              <a:gd name="T12" fmla="*/ 1374 h 1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7" h="1374">
                <a:moveTo>
                  <a:pt x="0" y="0"/>
                </a:moveTo>
                <a:cubicBezTo>
                  <a:pt x="46" y="110"/>
                  <a:pt x="275" y="431"/>
                  <a:pt x="276" y="660"/>
                </a:cubicBezTo>
                <a:cubicBezTo>
                  <a:pt x="277" y="889"/>
                  <a:pt x="62" y="1225"/>
                  <a:pt x="6" y="137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684213" y="3429000"/>
            <a:ext cx="14827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AU" altLang="en-US" sz="2000"/>
              <a:t>Restoration</a:t>
            </a:r>
          </a:p>
        </p:txBody>
      </p:sp>
      <p:sp>
        <p:nvSpPr>
          <p:cNvPr id="61451" name="Text Box 4"/>
          <p:cNvSpPr txBox="1">
            <a:spLocks noChangeArrowheads="1"/>
          </p:cNvSpPr>
          <p:nvPr/>
        </p:nvSpPr>
        <p:spPr bwMode="auto">
          <a:xfrm rot="5400000">
            <a:off x="7015162" y="1757363"/>
            <a:ext cx="389096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§5.5 Dependable Memory 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816788EF-B0E5-0744-B6BD-57C11EBC49C4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624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Dependability Measures</a:t>
            </a:r>
            <a:endParaRPr lang="en-AU" altLang="en-US"/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Reliability: mean time to failure (MTTF)</a:t>
            </a:r>
          </a:p>
          <a:p>
            <a:pPr eaLnBrk="1" hangingPunct="1"/>
            <a:r>
              <a:rPr lang="en-US" altLang="en-US" sz="2800"/>
              <a:t>Service interruption: mean time to repair (MTTR)</a:t>
            </a:r>
          </a:p>
          <a:p>
            <a:pPr eaLnBrk="1" hangingPunct="1"/>
            <a:r>
              <a:rPr lang="en-US" altLang="en-US" sz="2800"/>
              <a:t>Mean time between failures</a:t>
            </a:r>
          </a:p>
          <a:p>
            <a:pPr lvl="1" eaLnBrk="1" hangingPunct="1"/>
            <a:r>
              <a:rPr lang="en-US" altLang="en-US" sz="2400"/>
              <a:t>MTBF = MTTF + MTTR</a:t>
            </a:r>
          </a:p>
          <a:p>
            <a:pPr eaLnBrk="1" hangingPunct="1"/>
            <a:r>
              <a:rPr lang="en-US" altLang="en-US" sz="2800"/>
              <a:t>Availability = MTTF / (MTTF + MTTR)</a:t>
            </a:r>
            <a:endParaRPr lang="en-AU" altLang="en-US" sz="2800"/>
          </a:p>
          <a:p>
            <a:pPr eaLnBrk="1" hangingPunct="1"/>
            <a:r>
              <a:rPr lang="en-US" altLang="en-US" sz="2800"/>
              <a:t>Improving Availability</a:t>
            </a:r>
            <a:endParaRPr lang="en-AU" altLang="en-US" sz="2800"/>
          </a:p>
          <a:p>
            <a:pPr lvl="1" eaLnBrk="1" hangingPunct="1"/>
            <a:r>
              <a:rPr lang="en-US" altLang="en-US" sz="2400"/>
              <a:t>Increase MTTF: fault avoidance, fault tolerance, fault forecasting</a:t>
            </a:r>
          </a:p>
          <a:p>
            <a:pPr lvl="1" eaLnBrk="1" hangingPunct="1"/>
            <a:r>
              <a:rPr lang="en-US" altLang="en-US" sz="2400"/>
              <a:t>Reduce MTTR: improved tools and processes for diagnosis and repair</a:t>
            </a:r>
            <a:endParaRPr lang="en-AU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Hamming SEC Code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Hamming distance</a:t>
            </a:r>
          </a:p>
          <a:p>
            <a:pPr lvl="1"/>
            <a:r>
              <a:rPr lang="en-US" altLang="en-US"/>
              <a:t>Number of bits that are different between two bit patterns</a:t>
            </a:r>
          </a:p>
          <a:p>
            <a:r>
              <a:rPr lang="en-US" altLang="en-US"/>
              <a:t>Minimum distance = 2 provides </a:t>
            </a:r>
            <a:r>
              <a:rPr lang="en-US" altLang="en-US">
                <a:sym typeface="Wingdings" charset="2"/>
              </a:rPr>
              <a:t>single bit error detection</a:t>
            </a:r>
          </a:p>
          <a:p>
            <a:pPr lvl="1"/>
            <a:r>
              <a:rPr lang="en-US" altLang="en-US"/>
              <a:t>E.g. parity code</a:t>
            </a:r>
          </a:p>
          <a:p>
            <a:r>
              <a:rPr lang="en-US" altLang="en-US"/>
              <a:t>Minimum distance = 3 provides single error correction, 2 bit error detection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AB18C4E-EF7E-3F42-A4A9-BF66DDA0F93E}" type="slidenum">
              <a:rPr lang="en-AU" altLang="en-US"/>
              <a:pPr/>
              <a:t>23</a:t>
            </a:fld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47918B9-8799-EC4B-AE7D-EB71329C040F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Spectrum of Associativity</a:t>
            </a:r>
            <a:endParaRPr lang="en-AU" altLang="en-US"/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a cache with 8 entries</a:t>
            </a:r>
            <a:endParaRPr lang="en-AU" altLang="en-US"/>
          </a:p>
        </p:txBody>
      </p:sp>
      <p:pic>
        <p:nvPicPr>
          <p:cNvPr id="45061" name="Picture 7" descr="f05-1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844675"/>
            <a:ext cx="5513387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4A06C89-DD22-9C41-B986-AADB2588819B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47107" name="Rectangle 1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Associativity Example</a:t>
            </a:r>
            <a:endParaRPr lang="en-AU" altLang="en-US"/>
          </a:p>
        </p:txBody>
      </p:sp>
      <p:sp>
        <p:nvSpPr>
          <p:cNvPr id="47108" name="Rectangle 11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/>
              <a:t>2-way set associative</a:t>
            </a:r>
          </a:p>
        </p:txBody>
      </p:sp>
      <p:graphicFrame>
        <p:nvGraphicFramePr>
          <p:cNvPr id="306180" name="Group 4"/>
          <p:cNvGraphicFramePr>
            <a:graphicFrameLocks noGrp="1"/>
          </p:cNvGraphicFramePr>
          <p:nvPr/>
        </p:nvGraphicFramePr>
        <p:xfrm>
          <a:off x="1258888" y="1844675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2365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1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67" name="Rectangle 62"/>
          <p:cNvSpPr>
            <a:spLocks noChangeArrowheads="1"/>
          </p:cNvSpPr>
          <p:nvPr/>
        </p:nvSpPr>
        <p:spPr bwMode="auto">
          <a:xfrm>
            <a:off x="684213" y="3860800"/>
            <a:ext cx="77724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Fully associative</a:t>
            </a:r>
          </a:p>
        </p:txBody>
      </p:sp>
      <p:graphicFrame>
        <p:nvGraphicFramePr>
          <p:cNvPr id="306239" name="Group 63"/>
          <p:cNvGraphicFramePr>
            <a:graphicFrameLocks noGrp="1"/>
          </p:cNvGraphicFramePr>
          <p:nvPr/>
        </p:nvGraphicFramePr>
        <p:xfrm>
          <a:off x="1258888" y="4508500"/>
          <a:ext cx="6985000" cy="1609728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51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10E24D9-7FE6-4F4D-AAE5-8BE7FEB50C18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Set Associative Cache Organization</a:t>
            </a:r>
            <a:endParaRPr lang="en-AU" altLang="en-US" sz="3600"/>
          </a:p>
        </p:txBody>
      </p:sp>
      <p:pic>
        <p:nvPicPr>
          <p:cNvPr id="49156" name="Picture 4" descr="f05-1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96975"/>
            <a:ext cx="6061075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4B68CC8-E59D-504D-809C-F0179C406A7A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 Policy</a:t>
            </a:r>
            <a:endParaRPr lang="en-AU" altLang="en-US"/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Direct mapped: no choice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Set associative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Prefer non-valid entry, if there is one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Otherwise, choose among entries in the set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Least-recently used (LRU)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Choose the one unused for the longest time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Simple for 2-way, manageable for 4-way, too hard beyond that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Random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Gives approximately the same performance as LRU for high associativity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D073608-0091-864C-AD22-CECCAB0DA3A3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512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Caches</a:t>
            </a:r>
            <a:endParaRPr lang="en-AU" altLang="en-US"/>
          </a:p>
        </p:txBody>
      </p:sp>
      <p:sp>
        <p:nvSpPr>
          <p:cNvPr id="512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Primary cache attached to CPU</a:t>
            </a:r>
          </a:p>
          <a:p>
            <a:pPr lvl="1" eaLnBrk="1" hangingPunct="1"/>
            <a:r>
              <a:rPr lang="en-US" altLang="en-US" dirty="0"/>
              <a:t>Small, but fast</a:t>
            </a:r>
          </a:p>
          <a:p>
            <a:pPr eaLnBrk="1" hangingPunct="1"/>
            <a:r>
              <a:rPr lang="en-US" altLang="en-US" dirty="0"/>
              <a:t>Level-2 cache services misses from primary cache</a:t>
            </a:r>
          </a:p>
          <a:p>
            <a:pPr lvl="1" eaLnBrk="1" hangingPunct="1"/>
            <a:r>
              <a:rPr lang="en-US" altLang="en-US" dirty="0"/>
              <a:t>Larger, slower, but still faster than main memory</a:t>
            </a:r>
          </a:p>
          <a:p>
            <a:pPr eaLnBrk="1" hangingPunct="1"/>
            <a:r>
              <a:rPr lang="en-US" altLang="en-US" dirty="0"/>
              <a:t>Main memory services </a:t>
            </a:r>
            <a:r>
              <a:rPr lang="en-US" altLang="en-US" dirty="0" smtClean="0"/>
              <a:t>L2 </a:t>
            </a:r>
            <a:r>
              <a:rPr lang="en-US" altLang="en-US" dirty="0"/>
              <a:t>cache misses</a:t>
            </a:r>
          </a:p>
          <a:p>
            <a:pPr eaLnBrk="1" hangingPunct="1"/>
            <a:r>
              <a:rPr lang="en-US" altLang="en-US" dirty="0"/>
              <a:t>Some high-end systems include </a:t>
            </a:r>
            <a:r>
              <a:rPr lang="en-US" altLang="en-US" dirty="0" smtClean="0"/>
              <a:t>L3 </a:t>
            </a:r>
            <a:r>
              <a:rPr lang="en-US" altLang="en-US" dirty="0"/>
              <a:t>cache</a:t>
            </a:r>
            <a:endParaRPr lang="en-AU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396FC8D-F4FB-7F45-8CB2-7BF7FD285631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 Example</a:t>
            </a:r>
            <a:endParaRPr lang="en-AU" altLang="en-US"/>
          </a:p>
        </p:txBody>
      </p:sp>
      <p:sp>
        <p:nvSpPr>
          <p:cNvPr id="522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Given</a:t>
            </a:r>
          </a:p>
          <a:p>
            <a:pPr lvl="1" eaLnBrk="1" hangingPunct="1"/>
            <a:r>
              <a:rPr lang="en-US" altLang="en-US" dirty="0"/>
              <a:t>CPU base CPI = 1, clock rate = 4GHz</a:t>
            </a:r>
          </a:p>
          <a:p>
            <a:pPr lvl="1" eaLnBrk="1" hangingPunct="1"/>
            <a:r>
              <a:rPr lang="en-US" altLang="en-US" dirty="0"/>
              <a:t>Miss rate/instruction = 2%</a:t>
            </a:r>
          </a:p>
          <a:p>
            <a:pPr lvl="1" eaLnBrk="1" hangingPunct="1"/>
            <a:r>
              <a:rPr lang="en-US" altLang="en-US" dirty="0"/>
              <a:t>Main memory access time = 100ns</a:t>
            </a:r>
          </a:p>
          <a:p>
            <a:pPr eaLnBrk="1" hangingPunct="1"/>
            <a:r>
              <a:rPr lang="en-US" altLang="en-US" dirty="0"/>
              <a:t>With just primary </a:t>
            </a:r>
            <a:r>
              <a:rPr lang="en-US" altLang="en-US" dirty="0" smtClean="0"/>
              <a:t>cache, effective CPI?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396FC8D-F4FB-7F45-8CB2-7BF7FD285631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 Example</a:t>
            </a:r>
            <a:endParaRPr lang="en-AU" altLang="en-US"/>
          </a:p>
        </p:txBody>
      </p:sp>
      <p:sp>
        <p:nvSpPr>
          <p:cNvPr id="522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Given</a:t>
            </a:r>
          </a:p>
          <a:p>
            <a:pPr lvl="1" eaLnBrk="1" hangingPunct="1"/>
            <a:r>
              <a:rPr lang="en-US" altLang="en-US" dirty="0"/>
              <a:t>CPU base CPI = 1, clock rate = 4GHz</a:t>
            </a:r>
          </a:p>
          <a:p>
            <a:pPr lvl="1" eaLnBrk="1" hangingPunct="1"/>
            <a:r>
              <a:rPr lang="en-US" altLang="en-US" dirty="0"/>
              <a:t>Miss rate/instruction = 2%</a:t>
            </a:r>
          </a:p>
          <a:p>
            <a:pPr lvl="1" eaLnBrk="1" hangingPunct="1"/>
            <a:r>
              <a:rPr lang="en-US" altLang="en-US" dirty="0"/>
              <a:t>Main memory access time = 100ns</a:t>
            </a:r>
          </a:p>
          <a:p>
            <a:pPr eaLnBrk="1" hangingPunct="1"/>
            <a:r>
              <a:rPr lang="en-US" altLang="en-US" dirty="0"/>
              <a:t>With just primary cache</a:t>
            </a:r>
          </a:p>
          <a:p>
            <a:pPr lvl="1" eaLnBrk="1" hangingPunct="1"/>
            <a:r>
              <a:rPr lang="en-US" altLang="en-US" dirty="0"/>
              <a:t>Miss penalty = 100ns/0.25ns = 400 cycles</a:t>
            </a:r>
          </a:p>
          <a:p>
            <a:pPr lvl="1" eaLnBrk="1" hangingPunct="1"/>
            <a:r>
              <a:rPr lang="en-US" altLang="en-US" dirty="0"/>
              <a:t>Effective CPI = 1 + 0.02 × 400 = 9</a:t>
            </a:r>
          </a:p>
        </p:txBody>
      </p:sp>
    </p:spTree>
    <p:extLst>
      <p:ext uri="{BB962C8B-B14F-4D97-AF65-F5344CB8AC3E}">
        <p14:creationId xmlns:p14="http://schemas.microsoft.com/office/powerpoint/2010/main" val="4337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10375</TotalTime>
  <Words>1775</Words>
  <Application>Microsoft Macintosh PowerPoint</Application>
  <PresentationFormat>On-screen Show (4:3)</PresentationFormat>
  <Paragraphs>324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 Black</vt:lpstr>
      <vt:lpstr>Corbel</vt:lpstr>
      <vt:lpstr>Courier New</vt:lpstr>
      <vt:lpstr>Mangal</vt:lpstr>
      <vt:lpstr>Times New Roman</vt:lpstr>
      <vt:lpstr>Wingdings</vt:lpstr>
      <vt:lpstr>Arial</vt:lpstr>
      <vt:lpstr>cod4e</vt:lpstr>
      <vt:lpstr>The Memory Hierarchy</vt:lpstr>
      <vt:lpstr>Associative Cache Example</vt:lpstr>
      <vt:lpstr>Spectrum of Associativity</vt:lpstr>
      <vt:lpstr>Associativity Example</vt:lpstr>
      <vt:lpstr>Set Associative Cache Organization</vt:lpstr>
      <vt:lpstr>Replacement Policy</vt:lpstr>
      <vt:lpstr>Multilevel Caches</vt:lpstr>
      <vt:lpstr>Multilevel Cache Example</vt:lpstr>
      <vt:lpstr>Multilevel Cache Example</vt:lpstr>
      <vt:lpstr>Example (cont.)</vt:lpstr>
      <vt:lpstr>Example (cont.)</vt:lpstr>
      <vt:lpstr>Example (cont.)</vt:lpstr>
      <vt:lpstr>Example (cont.)</vt:lpstr>
      <vt:lpstr>Multilevel Cache Considerations</vt:lpstr>
      <vt:lpstr>Interactions with Advanced CPUs</vt:lpstr>
      <vt:lpstr>Interactions with Software</vt:lpstr>
      <vt:lpstr>Software Optimization via Blocking</vt:lpstr>
      <vt:lpstr>DGEMM Access Pattern</vt:lpstr>
      <vt:lpstr>Cache Blocked DGEMM</vt:lpstr>
      <vt:lpstr>Blocked DGEMM Access Pattern</vt:lpstr>
      <vt:lpstr>Dependability</vt:lpstr>
      <vt:lpstr>Dependability Measures</vt:lpstr>
      <vt:lpstr>The Hamming SEC Code</vt:lpstr>
    </vt:vector>
  </TitlesOfParts>
  <Company>Ashenden Designs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Peter Ashenden</dc:creator>
  <cp:lastModifiedBy>Utterback, Robert</cp:lastModifiedBy>
  <cp:revision>123</cp:revision>
  <dcterms:created xsi:type="dcterms:W3CDTF">2008-08-25T10:09:57Z</dcterms:created>
  <dcterms:modified xsi:type="dcterms:W3CDTF">2017-11-21T20:43:12Z</dcterms:modified>
</cp:coreProperties>
</file>