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Lst>
  <p:notesMasterIdLst>
    <p:notesMasterId r:id="rId21"/>
  </p:notesMasterIdLst>
  <p:handoutMasterIdLst>
    <p:handoutMasterId r:id="rId22"/>
  </p:handoutMasterIdLst>
  <p:sldIdLst>
    <p:sldId id="330" r:id="rId2"/>
    <p:sldId id="369" r:id="rId3"/>
    <p:sldId id="319" r:id="rId4"/>
    <p:sldId id="320" r:id="rId5"/>
    <p:sldId id="321" r:id="rId6"/>
    <p:sldId id="325" r:id="rId7"/>
    <p:sldId id="314" r:id="rId8"/>
    <p:sldId id="323" r:id="rId9"/>
    <p:sldId id="324" r:id="rId10"/>
    <p:sldId id="326" r:id="rId11"/>
    <p:sldId id="418" r:id="rId12"/>
    <p:sldId id="328" r:id="rId13"/>
    <p:sldId id="329" r:id="rId14"/>
    <p:sldId id="419" r:id="rId15"/>
    <p:sldId id="415" r:id="rId16"/>
    <p:sldId id="316" r:id="rId17"/>
    <p:sldId id="379" r:id="rId18"/>
    <p:sldId id="317" r:id="rId19"/>
    <p:sldId id="322" r:id="rId20"/>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B50B"/>
    <a:srgbClr val="FF0000"/>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6" autoAdjust="0"/>
    <p:restoredTop sz="80220" autoAdjust="0"/>
  </p:normalViewPr>
  <p:slideViewPr>
    <p:cSldViewPr>
      <p:cViewPr varScale="1">
        <p:scale>
          <a:sx n="100" d="100"/>
          <a:sy n="100" d="100"/>
        </p:scale>
        <p:origin x="204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76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267C8BCC-0447-4745-94ED-378CE8635A27}" type="datetime4">
              <a:rPr lang="en-US"/>
              <a:pPr>
                <a:defRPr/>
              </a:pPr>
              <a:t>October 17, 2018</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5CFEC518-7844-2143-A566-18651CAB58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imes New Roman" pitchFamily="18" charset="0"/>
              </a:defRPr>
            </a:lvl1pPr>
          </a:lstStyle>
          <a:p>
            <a:pPr>
              <a:defRPr/>
            </a:pPr>
            <a:fld id="{97CC6111-B6E0-AF42-811D-9B96DE72BDAA}" type="datetime4">
              <a:rPr lang="en-US"/>
              <a:pPr>
                <a:defRPr/>
              </a:pPr>
              <a:t>October 17, 2018</a:t>
            </a:fld>
            <a:endParaRPr lang="en-US"/>
          </a:p>
        </p:txBody>
      </p:sp>
      <p:sp>
        <p:nvSpPr>
          <p:cNvPr id="1638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1 — Computer Abstractions and Technology</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charset="0"/>
              </a:defRPr>
            </a:lvl1pPr>
          </a:lstStyle>
          <a:p>
            <a:pPr>
              <a:defRPr/>
            </a:pPr>
            <a:fld id="{F08FD2BB-A72E-D242-B9C0-C256E65997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What’s a guard bit? What about sticky bit?</a:t>
            </a:r>
          </a:p>
        </p:txBody>
      </p:sp>
      <p:sp>
        <p:nvSpPr>
          <p:cNvPr id="4" name="Header Placeholder 3"/>
          <p:cNvSpPr>
            <a:spLocks noGrp="1"/>
          </p:cNvSpPr>
          <p:nvPr>
            <p:ph type="hdr" sz="quarter" idx="10"/>
          </p:nvPr>
        </p:nvSpPr>
        <p:spPr/>
        <p:txBody>
          <a:bodyPr/>
          <a:lstStyle/>
          <a:p>
            <a:pPr>
              <a:defRPr/>
            </a:pPr>
            <a:r>
              <a:rPr lang="en-US"/>
              <a:t>Morgan Kaufmann Publishers</a:t>
            </a:r>
          </a:p>
        </p:txBody>
      </p:sp>
      <p:sp>
        <p:nvSpPr>
          <p:cNvPr id="5" name="Date Placeholder 4"/>
          <p:cNvSpPr>
            <a:spLocks noGrp="1"/>
          </p:cNvSpPr>
          <p:nvPr>
            <p:ph type="dt" idx="11"/>
          </p:nvPr>
        </p:nvSpPr>
        <p:spPr/>
        <p:txBody>
          <a:bodyPr/>
          <a:lstStyle/>
          <a:p>
            <a:pPr>
              <a:defRPr/>
            </a:pPr>
            <a:fld id="{97CC6111-B6E0-AF42-811D-9B96DE72BDAA}" type="datetime4">
              <a:rPr lang="en-US" smtClean="0"/>
              <a:pPr>
                <a:defRPr/>
              </a:pPr>
              <a:t>October 17, 2018</a:t>
            </a:fld>
            <a:endParaRPr lang="en-US"/>
          </a:p>
        </p:txBody>
      </p:sp>
      <p:sp>
        <p:nvSpPr>
          <p:cNvPr id="6" name="Footer Placeholder 5"/>
          <p:cNvSpPr>
            <a:spLocks noGrp="1"/>
          </p:cNvSpPr>
          <p:nvPr>
            <p:ph type="ftr" sz="quarter" idx="12"/>
          </p:nvPr>
        </p:nvSpPr>
        <p:spPr/>
        <p:txBody>
          <a:bodyPr/>
          <a:lstStyle/>
          <a:p>
            <a:pPr>
              <a:defRPr/>
            </a:pPr>
            <a:r>
              <a:rPr lang="en-US"/>
              <a:t>Chapter 1 — Computer Abstractions and Technology</a:t>
            </a:r>
          </a:p>
        </p:txBody>
      </p:sp>
      <p:sp>
        <p:nvSpPr>
          <p:cNvPr id="7" name="Slide Number Placeholder 6"/>
          <p:cNvSpPr>
            <a:spLocks noGrp="1"/>
          </p:cNvSpPr>
          <p:nvPr>
            <p:ph type="sldNum" sz="quarter" idx="13"/>
          </p:nvPr>
        </p:nvSpPr>
        <p:spPr/>
        <p:txBody>
          <a:bodyPr/>
          <a:lstStyle/>
          <a:p>
            <a:pPr>
              <a:defRPr/>
            </a:pPr>
            <a:fld id="{F08FD2BB-A72E-D242-B9C0-C256E65997B2}" type="slidenum">
              <a:rPr lang="en-US" altLang="en-US" smtClean="0"/>
              <a:pPr>
                <a:defRPr/>
              </a:pPr>
              <a:t>1</a:t>
            </a:fld>
            <a:endParaRPr lang="en-US" altLang="en-US"/>
          </a:p>
        </p:txBody>
      </p:sp>
    </p:spTree>
    <p:extLst>
      <p:ext uri="{BB962C8B-B14F-4D97-AF65-F5344CB8AC3E}">
        <p14:creationId xmlns:p14="http://schemas.microsoft.com/office/powerpoint/2010/main" val="599566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 book code, very confusing</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97CC6111-B6E0-AF42-811D-9B96DE72BDAA}" type="datetime4">
              <a:rPr lang="en-US" smtClean="0"/>
              <a:pPr>
                <a:defRPr/>
              </a:pPr>
              <a:t>October 17,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10</a:t>
            </a:fld>
            <a:endParaRPr lang="en-US" altLang="en-US"/>
          </a:p>
        </p:txBody>
      </p:sp>
    </p:spTree>
    <p:extLst>
      <p:ext uri="{BB962C8B-B14F-4D97-AF65-F5344CB8AC3E}">
        <p14:creationId xmlns:p14="http://schemas.microsoft.com/office/powerpoint/2010/main" val="1292354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a little bit different and harder. If you don’t know the size of the matrix at compile time (before it was fixed at 32), then you have to do the array calculation manually, can’t just use C[</a:t>
            </a:r>
            <a:r>
              <a:rPr lang="en-US" dirty="0" err="1"/>
              <a:t>i</a:t>
            </a:r>
            <a:r>
              <a:rPr lang="en-US" dirty="0"/>
              <a:t>][j], e.g..</a:t>
            </a:r>
          </a:p>
          <a:p>
            <a:endParaRPr lang="en-US" dirty="0"/>
          </a:p>
          <a:p>
            <a:r>
              <a:rPr lang="en-US" dirty="0"/>
              <a:t>So this code is going the same thing it’s just a little harder to understand.</a:t>
            </a:r>
          </a:p>
          <a:p>
            <a:endParaRPr lang="en-US" dirty="0"/>
          </a:p>
          <a:p>
            <a:r>
              <a:rPr lang="en-US" dirty="0"/>
              <a:t>DGEMM = Double precision General Matrix Multiply</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97CC6111-B6E0-AF42-811D-9B96DE72BDAA}" type="datetime4">
              <a:rPr lang="en-US" smtClean="0"/>
              <a:pPr>
                <a:defRPr/>
              </a:pPr>
              <a:t>October 17,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11</a:t>
            </a:fld>
            <a:endParaRPr lang="en-US" altLang="en-US"/>
          </a:p>
        </p:txBody>
      </p:sp>
    </p:spTree>
    <p:extLst>
      <p:ext uri="{BB962C8B-B14F-4D97-AF65-F5344CB8AC3E}">
        <p14:creationId xmlns:p14="http://schemas.microsoft.com/office/powerpoint/2010/main" val="211586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opposite order of registers!</a:t>
            </a:r>
          </a:p>
          <a:p>
            <a:r>
              <a:rPr lang="en-US" dirty="0"/>
              <a:t>Working with just 64 bits of data, so don’t actually need “v” prefix, but used so that we can use the three-register versions of the instructions, e.g., </a:t>
            </a:r>
            <a:r>
              <a:rPr lang="en-US" dirty="0" err="1"/>
              <a:t>vaddsd</a:t>
            </a:r>
            <a:endParaRPr lang="en-US" dirty="0"/>
          </a:p>
          <a:p>
            <a:r>
              <a:rPr lang="en-US" dirty="0" err="1"/>
              <a:t>Vmovsd</a:t>
            </a:r>
            <a:r>
              <a:rPr lang="en-US" dirty="0"/>
              <a:t> = vector move scalar (single) double</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97CC6111-B6E0-AF42-811D-9B96DE72BDAA}" type="datetime4">
              <a:rPr lang="en-US" smtClean="0"/>
              <a:pPr>
                <a:defRPr/>
              </a:pPr>
              <a:t>October 17,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12</a:t>
            </a:fld>
            <a:endParaRPr lang="en-US" altLang="en-US"/>
          </a:p>
        </p:txBody>
      </p:sp>
    </p:spTree>
    <p:extLst>
      <p:ext uri="{BB962C8B-B14F-4D97-AF65-F5344CB8AC3E}">
        <p14:creationId xmlns:p14="http://schemas.microsoft.com/office/powerpoint/2010/main" val="1265429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groups of 4 at a time now…</a:t>
            </a:r>
          </a:p>
          <a:p>
            <a:r>
              <a:rPr lang="en-US" dirty="0"/>
              <a:t>But this code is incorrect! It is trying to load from 4 different rows of A at the same time, but the elements it wants are not contiguous!</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97CC6111-B6E0-AF42-811D-9B96DE72BDAA}" type="datetime4">
              <a:rPr lang="en-US" smtClean="0"/>
              <a:pPr>
                <a:defRPr/>
              </a:pPr>
              <a:t>October 17,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13</a:t>
            </a:fld>
            <a:endParaRPr lang="en-US" altLang="en-US"/>
          </a:p>
        </p:txBody>
      </p:sp>
    </p:spTree>
    <p:extLst>
      <p:ext uri="{BB962C8B-B14F-4D97-AF65-F5344CB8AC3E}">
        <p14:creationId xmlns:p14="http://schemas.microsoft.com/office/powerpoint/2010/main" val="3080544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groups of 4 at a time now…take four columns of B at a time. Assume matrix size is multiple of 4…</a:t>
            </a:r>
          </a:p>
          <a:p>
            <a:r>
              <a:rPr lang="en-US" dirty="0"/>
              <a:t>The book does it just a little bit differently, but I think this is more intuitive.</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97CC6111-B6E0-AF42-811D-9B96DE72BDAA}" type="datetime4">
              <a:rPr lang="en-US" smtClean="0"/>
              <a:pPr>
                <a:defRPr/>
              </a:pPr>
              <a:t>October 17,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14</a:t>
            </a:fld>
            <a:endParaRPr lang="en-US" altLang="en-US"/>
          </a:p>
        </p:txBody>
      </p:sp>
    </p:spTree>
    <p:extLst>
      <p:ext uri="{BB962C8B-B14F-4D97-AF65-F5344CB8AC3E}">
        <p14:creationId xmlns:p14="http://schemas.microsoft.com/office/powerpoint/2010/main" val="833055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Vmovapd</a:t>
            </a:r>
            <a:r>
              <a:rPr lang="en-US" dirty="0"/>
              <a:t> = vector move aligned packed double</a:t>
            </a:r>
          </a:p>
          <a:p>
            <a:r>
              <a:rPr lang="en-US" dirty="0" err="1"/>
              <a:t>Ymm</a:t>
            </a:r>
            <a:r>
              <a:rPr lang="en-US" dirty="0"/>
              <a:t> registers are actually 256 bits! 4 doubles!</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97CC6111-B6E0-AF42-811D-9B96DE72BDAA}" type="datetime4">
              <a:rPr lang="en-US" smtClean="0"/>
              <a:pPr>
                <a:defRPr/>
              </a:pPr>
              <a:t>October 17,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15</a:t>
            </a:fld>
            <a:endParaRPr lang="en-US" altLang="en-US"/>
          </a:p>
        </p:txBody>
      </p:sp>
    </p:spTree>
    <p:extLst>
      <p:ext uri="{BB962C8B-B14F-4D97-AF65-F5344CB8AC3E}">
        <p14:creationId xmlns:p14="http://schemas.microsoft.com/office/powerpoint/2010/main" val="477467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94D7335-466D-D14F-A67B-1633F68238A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02403" name="Rectangle 3">
            <a:extLst>
              <a:ext uri="{FF2B5EF4-FFF2-40B4-BE49-F238E27FC236}">
                <a16:creationId xmlns:a16="http://schemas.microsoft.com/office/drawing/2014/main" id="{2DE2C1F9-824E-8348-8386-13057638951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E1D346C-455D-C34E-849B-F4AD8D94225F}" type="datetime3">
              <a:rPr lang="en-AU" altLang="en-US" smtClean="0">
                <a:latin typeface="Times New Roman" panose="02020603050405020304" pitchFamily="18" charset="0"/>
              </a:rPr>
              <a:pPr/>
              <a:t>17 October, 2018</a:t>
            </a:fld>
            <a:endParaRPr lang="en-AU" altLang="en-US">
              <a:latin typeface="Times New Roman" panose="02020603050405020304" pitchFamily="18" charset="0"/>
            </a:endParaRPr>
          </a:p>
        </p:txBody>
      </p:sp>
      <p:sp>
        <p:nvSpPr>
          <p:cNvPr id="102404" name="Rectangle 6">
            <a:extLst>
              <a:ext uri="{FF2B5EF4-FFF2-40B4-BE49-F238E27FC236}">
                <a16:creationId xmlns:a16="http://schemas.microsoft.com/office/drawing/2014/main" id="{D174522D-180C-AE4A-A007-C31FB70BBD3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102405" name="Rectangle 7">
            <a:extLst>
              <a:ext uri="{FF2B5EF4-FFF2-40B4-BE49-F238E27FC236}">
                <a16:creationId xmlns:a16="http://schemas.microsoft.com/office/drawing/2014/main" id="{45DF361E-D097-3047-9FCA-8395B4B47C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45FFCFF-CE0F-2B45-B80A-75DD8C4982DB}" type="slidenum">
              <a:rPr lang="en-AU" altLang="en-US">
                <a:latin typeface="Times New Roman" panose="02020603050405020304" pitchFamily="18" charset="0"/>
              </a:rPr>
              <a:pPr/>
              <a:t>16</a:t>
            </a:fld>
            <a:endParaRPr lang="en-AU" altLang="en-US">
              <a:latin typeface="Times New Roman" panose="02020603050405020304" pitchFamily="18" charset="0"/>
            </a:endParaRPr>
          </a:p>
        </p:txBody>
      </p:sp>
      <p:sp>
        <p:nvSpPr>
          <p:cNvPr id="102406" name="Rectangle 2">
            <a:extLst>
              <a:ext uri="{FF2B5EF4-FFF2-40B4-BE49-F238E27FC236}">
                <a16:creationId xmlns:a16="http://schemas.microsoft.com/office/drawing/2014/main" id="{1781D22A-2A16-B84A-808C-813A3B3740F2}"/>
              </a:ext>
            </a:extLst>
          </p:cNvPr>
          <p:cNvSpPr>
            <a:spLocks noGrp="1" noRot="1" noChangeAspect="1" noChangeArrowheads="1" noTextEdit="1"/>
          </p:cNvSpPr>
          <p:nvPr>
            <p:ph type="sldImg"/>
          </p:nvPr>
        </p:nvSpPr>
        <p:spPr>
          <a:ln/>
        </p:spPr>
      </p:sp>
      <p:sp>
        <p:nvSpPr>
          <p:cNvPr id="102407" name="Rectangle 3">
            <a:extLst>
              <a:ext uri="{FF2B5EF4-FFF2-40B4-BE49-F238E27FC236}">
                <a16:creationId xmlns:a16="http://schemas.microsoft.com/office/drawing/2014/main" id="{C779F80A-D11B-E140-8D36-D2BF9B802C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14873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1034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2A1DCE41-2A6B-F84A-8EB0-1D5FCF59AD2C}" type="datetime3">
              <a:rPr lang="en-AU" altLang="en-US">
                <a:latin typeface="Times New Roman" charset="0"/>
              </a:rPr>
              <a:pPr/>
              <a:t>17 October, 2018</a:t>
            </a:fld>
            <a:endParaRPr lang="en-AU" altLang="en-US">
              <a:latin typeface="Times New Roman" charset="0"/>
            </a:endParaRPr>
          </a:p>
        </p:txBody>
      </p:sp>
      <p:sp>
        <p:nvSpPr>
          <p:cNvPr id="1034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3 — Arithmetic for Computers</a:t>
            </a:r>
          </a:p>
        </p:txBody>
      </p:sp>
      <p:sp>
        <p:nvSpPr>
          <p:cNvPr id="1034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04DE7BFB-33FC-7D4A-8A61-2506E07F0207}" type="slidenum">
              <a:rPr lang="en-AU" altLang="en-US">
                <a:latin typeface="Times New Roman" charset="0"/>
              </a:rPr>
              <a:pPr/>
              <a:t>17</a:t>
            </a:fld>
            <a:endParaRPr lang="en-AU" altLang="en-US">
              <a:latin typeface="Times New Roman" charset="0"/>
            </a:endParaRPr>
          </a:p>
        </p:txBody>
      </p:sp>
      <p:sp>
        <p:nvSpPr>
          <p:cNvPr id="103430" name="Rectangle 2"/>
          <p:cNvSpPr>
            <a:spLocks noGrp="1" noRot="1" noChangeAspect="1" noChangeArrowheads="1" noTextEdit="1"/>
          </p:cNvSpPr>
          <p:nvPr>
            <p:ph type="sldImg"/>
          </p:nvPr>
        </p:nvSpPr>
        <p:spPr>
          <a:ln/>
        </p:spPr>
      </p:sp>
      <p:sp>
        <p:nvSpPr>
          <p:cNvPr id="1034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140134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B695A952-130E-B64E-8D15-3CCCAF38163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04451" name="Rectangle 3">
            <a:extLst>
              <a:ext uri="{FF2B5EF4-FFF2-40B4-BE49-F238E27FC236}">
                <a16:creationId xmlns:a16="http://schemas.microsoft.com/office/drawing/2014/main" id="{A6628A25-3B92-9D48-AC75-D6F037E3D2F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9EFD8CF-05A9-DF48-A50E-4CE66BFC62C2}" type="datetime3">
              <a:rPr lang="en-AU" altLang="en-US" smtClean="0">
                <a:latin typeface="Times New Roman" panose="02020603050405020304" pitchFamily="18" charset="0"/>
              </a:rPr>
              <a:pPr/>
              <a:t>17 October, 2018</a:t>
            </a:fld>
            <a:endParaRPr lang="en-AU" altLang="en-US">
              <a:latin typeface="Times New Roman" panose="02020603050405020304" pitchFamily="18" charset="0"/>
            </a:endParaRPr>
          </a:p>
        </p:txBody>
      </p:sp>
      <p:sp>
        <p:nvSpPr>
          <p:cNvPr id="104452" name="Rectangle 6">
            <a:extLst>
              <a:ext uri="{FF2B5EF4-FFF2-40B4-BE49-F238E27FC236}">
                <a16:creationId xmlns:a16="http://schemas.microsoft.com/office/drawing/2014/main" id="{9F3EBC63-8381-AE4F-B341-B8B777F06D1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104453" name="Rectangle 7">
            <a:extLst>
              <a:ext uri="{FF2B5EF4-FFF2-40B4-BE49-F238E27FC236}">
                <a16:creationId xmlns:a16="http://schemas.microsoft.com/office/drawing/2014/main" id="{F3482235-E495-474E-AC61-FE5FBE96A7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BB8771D-5EB8-2C41-AA6F-16767D06F133}" type="slidenum">
              <a:rPr lang="en-AU" altLang="en-US">
                <a:latin typeface="Times New Roman" panose="02020603050405020304" pitchFamily="18" charset="0"/>
              </a:rPr>
              <a:pPr/>
              <a:t>18</a:t>
            </a:fld>
            <a:endParaRPr lang="en-AU" altLang="en-US">
              <a:latin typeface="Times New Roman" panose="02020603050405020304" pitchFamily="18" charset="0"/>
            </a:endParaRPr>
          </a:p>
        </p:txBody>
      </p:sp>
      <p:sp>
        <p:nvSpPr>
          <p:cNvPr id="104454" name="Rectangle 2">
            <a:extLst>
              <a:ext uri="{FF2B5EF4-FFF2-40B4-BE49-F238E27FC236}">
                <a16:creationId xmlns:a16="http://schemas.microsoft.com/office/drawing/2014/main" id="{0AB6BBD0-2B63-9248-ADB1-1B408F31258C}"/>
              </a:ext>
            </a:extLst>
          </p:cNvPr>
          <p:cNvSpPr>
            <a:spLocks noGrp="1" noRot="1" noChangeAspect="1" noChangeArrowheads="1" noTextEdit="1"/>
          </p:cNvSpPr>
          <p:nvPr>
            <p:ph type="sldImg"/>
          </p:nvPr>
        </p:nvSpPr>
        <p:spPr>
          <a:ln/>
        </p:spPr>
      </p:sp>
      <p:sp>
        <p:nvSpPr>
          <p:cNvPr id="104455" name="Rectangle 3">
            <a:extLst>
              <a:ext uri="{FF2B5EF4-FFF2-40B4-BE49-F238E27FC236}">
                <a16:creationId xmlns:a16="http://schemas.microsoft.com/office/drawing/2014/main" id="{3DEC6912-3EC2-4B48-85AE-AFCFB8D17E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836308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CF0E0C28-FBA8-F24B-9A06-2B16F5DD231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05475" name="Rectangle 3">
            <a:extLst>
              <a:ext uri="{FF2B5EF4-FFF2-40B4-BE49-F238E27FC236}">
                <a16:creationId xmlns:a16="http://schemas.microsoft.com/office/drawing/2014/main" id="{49C97650-6F09-6345-B026-67B375C0499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FD3165A-5022-D443-A37A-8CC7364679B6}" type="datetime3">
              <a:rPr lang="en-AU" altLang="en-US" smtClean="0">
                <a:latin typeface="Times New Roman" panose="02020603050405020304" pitchFamily="18" charset="0"/>
              </a:rPr>
              <a:pPr/>
              <a:t>17 October, 2018</a:t>
            </a:fld>
            <a:endParaRPr lang="en-AU" altLang="en-US">
              <a:latin typeface="Times New Roman" panose="02020603050405020304" pitchFamily="18" charset="0"/>
            </a:endParaRPr>
          </a:p>
        </p:txBody>
      </p:sp>
      <p:sp>
        <p:nvSpPr>
          <p:cNvPr id="105476" name="Rectangle 6">
            <a:extLst>
              <a:ext uri="{FF2B5EF4-FFF2-40B4-BE49-F238E27FC236}">
                <a16:creationId xmlns:a16="http://schemas.microsoft.com/office/drawing/2014/main" id="{91206BF1-7541-4F4C-B1C7-5C4209EEB8B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105477" name="Rectangle 7">
            <a:extLst>
              <a:ext uri="{FF2B5EF4-FFF2-40B4-BE49-F238E27FC236}">
                <a16:creationId xmlns:a16="http://schemas.microsoft.com/office/drawing/2014/main" id="{2325886A-E7CF-894A-87BA-E3B65D0500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33E2512-A3F7-7C45-8C47-7307853A1B63}" type="slidenum">
              <a:rPr lang="en-AU" altLang="en-US">
                <a:latin typeface="Times New Roman" panose="02020603050405020304" pitchFamily="18" charset="0"/>
              </a:rPr>
              <a:pPr/>
              <a:t>19</a:t>
            </a:fld>
            <a:endParaRPr lang="en-AU" altLang="en-US">
              <a:latin typeface="Times New Roman" panose="02020603050405020304" pitchFamily="18" charset="0"/>
            </a:endParaRPr>
          </a:p>
        </p:txBody>
      </p:sp>
      <p:sp>
        <p:nvSpPr>
          <p:cNvPr id="105478" name="Rectangle 2">
            <a:extLst>
              <a:ext uri="{FF2B5EF4-FFF2-40B4-BE49-F238E27FC236}">
                <a16:creationId xmlns:a16="http://schemas.microsoft.com/office/drawing/2014/main" id="{0ED959C2-0840-0143-9446-1795A338F805}"/>
              </a:ext>
            </a:extLst>
          </p:cNvPr>
          <p:cNvSpPr>
            <a:spLocks noGrp="1" noRot="1" noChangeAspect="1" noChangeArrowheads="1" noTextEdit="1"/>
          </p:cNvSpPr>
          <p:nvPr>
            <p:ph type="sldImg"/>
          </p:nvPr>
        </p:nvSpPr>
        <p:spPr>
          <a:ln/>
        </p:spPr>
      </p:sp>
      <p:sp>
        <p:nvSpPr>
          <p:cNvPr id="105479" name="Rectangle 3">
            <a:extLst>
              <a:ext uri="{FF2B5EF4-FFF2-40B4-BE49-F238E27FC236}">
                <a16:creationId xmlns:a16="http://schemas.microsoft.com/office/drawing/2014/main" id="{5186C1C6-B8EF-FE46-82B2-76C9533A21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68081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Morgan Kaufmann Publishers</a:t>
            </a:r>
          </a:p>
        </p:txBody>
      </p:sp>
      <p:sp>
        <p:nvSpPr>
          <p:cNvPr id="983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FDDE516-F748-C145-9810-9B85E47B34B5}" type="datetime3">
              <a:rPr lang="en-AU" altLang="en-US">
                <a:latin typeface="Times New Roman" charset="0"/>
              </a:rPr>
              <a:pPr/>
              <a:t>17 October, 2018</a:t>
            </a:fld>
            <a:endParaRPr lang="en-AU" altLang="en-US">
              <a:latin typeface="Times New Roman" charset="0"/>
            </a:endParaRPr>
          </a:p>
        </p:txBody>
      </p:sp>
      <p:sp>
        <p:nvSpPr>
          <p:cNvPr id="983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AU" altLang="en-US">
                <a:latin typeface="Times New Roman" charset="0"/>
              </a:rPr>
              <a:t>Chapter 3 — Arithmetic for Computers</a:t>
            </a:r>
          </a:p>
        </p:txBody>
      </p:sp>
      <p:sp>
        <p:nvSpPr>
          <p:cNvPr id="983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2B24ACC1-9293-DE49-AAFC-C31B613D929C}" type="slidenum">
              <a:rPr lang="en-AU" altLang="en-US">
                <a:latin typeface="Times New Roman" charset="0"/>
              </a:rPr>
              <a:pPr/>
              <a:t>2</a:t>
            </a:fld>
            <a:endParaRPr lang="en-AU" altLang="en-US">
              <a:latin typeface="Times New Roman" charset="0"/>
            </a:endParaRPr>
          </a:p>
        </p:txBody>
      </p:sp>
      <p:sp>
        <p:nvSpPr>
          <p:cNvPr id="98310" name="Rectangle 2"/>
          <p:cNvSpPr>
            <a:spLocks noGrp="1" noRot="1" noChangeAspect="1" noChangeArrowheads="1" noTextEdit="1"/>
          </p:cNvSpPr>
          <p:nvPr>
            <p:ph type="sldImg"/>
          </p:nvPr>
        </p:nvSpPr>
        <p:spPr>
          <a:ln/>
        </p:spPr>
      </p:sp>
      <p:sp>
        <p:nvSpPr>
          <p:cNvPr id="983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rPr>
              <a:t>Guard = first extra bit, round = second extra bit</a:t>
            </a:r>
          </a:p>
          <a:p>
            <a:r>
              <a:rPr lang="en-US" altLang="en-US" dirty="0">
                <a:latin typeface="Times New Roman" charset="0"/>
              </a:rPr>
              <a:t>3 significant</a:t>
            </a:r>
            <a:r>
              <a:rPr lang="en-US" altLang="en-US" baseline="0" dirty="0">
                <a:latin typeface="Times New Roman" charset="0"/>
              </a:rPr>
              <a:t> bits (counting the digit before decimal point), just a base 10 example for simplicity</a:t>
            </a:r>
          </a:p>
          <a:p>
            <a:endParaRPr lang="en-US" altLang="en-US" dirty="0">
              <a:latin typeface="Times New Roman" charset="0"/>
            </a:endParaRPr>
          </a:p>
          <a:p>
            <a:r>
              <a:rPr lang="en-US" altLang="en-US" dirty="0">
                <a:latin typeface="Times New Roman" charset="0"/>
              </a:rPr>
              <a:t>Ex: 2.56 x 10^0 + 2.34 x 10^2, with and without guard and round (p. 219) (do without FIRST)</a:t>
            </a:r>
          </a:p>
          <a:p>
            <a:endParaRPr lang="en-US" altLang="en-US" dirty="0">
              <a:latin typeface="Times New Roman" charset="0"/>
            </a:endParaRPr>
          </a:p>
          <a:p>
            <a:r>
              <a:rPr lang="en-US" altLang="en-US" dirty="0">
                <a:latin typeface="Times New Roman" charset="0"/>
              </a:rPr>
              <a:t>Now explain rounding modes, THEN sticky bit</a:t>
            </a:r>
          </a:p>
          <a:p>
            <a:endParaRPr lang="en-US" altLang="en-US" dirty="0">
              <a:latin typeface="Times New Roman" charset="0"/>
            </a:endParaRPr>
          </a:p>
          <a:p>
            <a:r>
              <a:rPr lang="en-US" altLang="en-US" dirty="0">
                <a:latin typeface="Times New Roman" charset="0"/>
              </a:rPr>
              <a:t>Another</a:t>
            </a:r>
            <a:r>
              <a:rPr lang="en-US" altLang="en-US" baseline="0" dirty="0">
                <a:latin typeface="Times New Roman" charset="0"/>
              </a:rPr>
              <a:t> Ex: 5.01 x 10^-1, 2.34 x 10^2</a:t>
            </a:r>
          </a:p>
          <a:p>
            <a:r>
              <a:rPr lang="en-US" altLang="en-US" baseline="0" dirty="0">
                <a:latin typeface="Times New Roman" charset="0"/>
              </a:rPr>
              <a:t>Yields 0.0050 + 2.34 = 2.3450, need to set the sticky bit</a:t>
            </a:r>
          </a:p>
          <a:p>
            <a:r>
              <a:rPr lang="en-US" altLang="en-US" baseline="0" dirty="0">
                <a:latin typeface="Times New Roman" charset="0"/>
              </a:rPr>
              <a:t>Use sticky bit to round, since we often round to the nearest even</a:t>
            </a:r>
          </a:p>
          <a:p>
            <a:r>
              <a:rPr lang="en-US" altLang="en-US" baseline="0" dirty="0">
                <a:latin typeface="Times New Roman" charset="0"/>
              </a:rPr>
              <a:t>What if we had 5.01 x 10^-42? Then that .01 part would be shifted VERY far over. But we don’t need to store all those bits, just the sticky “flag”</a:t>
            </a:r>
            <a:endParaRPr lang="en-US" altLang="en-US" dirty="0">
              <a:latin typeface="Times New Roman" charset="0"/>
            </a:endParaRPr>
          </a:p>
        </p:txBody>
      </p:sp>
    </p:spTree>
    <p:extLst>
      <p:ext uri="{BB962C8B-B14F-4D97-AF65-F5344CB8AC3E}">
        <p14:creationId xmlns:p14="http://schemas.microsoft.com/office/powerpoint/2010/main" val="778692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0C5BE6B-F72E-AA4F-81F0-E9424BB2A6A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95235" name="Rectangle 3">
            <a:extLst>
              <a:ext uri="{FF2B5EF4-FFF2-40B4-BE49-F238E27FC236}">
                <a16:creationId xmlns:a16="http://schemas.microsoft.com/office/drawing/2014/main" id="{3DC076A9-DA19-074D-BFC4-3769CD62FAB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068B60D-0D6F-DC4B-B583-175936F68376}" type="datetime3">
              <a:rPr lang="en-AU" altLang="en-US" smtClean="0">
                <a:latin typeface="Times New Roman" panose="02020603050405020304" pitchFamily="18" charset="0"/>
              </a:rPr>
              <a:pPr/>
              <a:t>17 October, 2018</a:t>
            </a:fld>
            <a:endParaRPr lang="en-AU" altLang="en-US">
              <a:latin typeface="Times New Roman" panose="02020603050405020304" pitchFamily="18" charset="0"/>
            </a:endParaRPr>
          </a:p>
        </p:txBody>
      </p:sp>
      <p:sp>
        <p:nvSpPr>
          <p:cNvPr id="95236" name="Rectangle 6">
            <a:extLst>
              <a:ext uri="{FF2B5EF4-FFF2-40B4-BE49-F238E27FC236}">
                <a16:creationId xmlns:a16="http://schemas.microsoft.com/office/drawing/2014/main" id="{304BF1F9-D683-C444-8B2A-53CF7253043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95237" name="Rectangle 7">
            <a:extLst>
              <a:ext uri="{FF2B5EF4-FFF2-40B4-BE49-F238E27FC236}">
                <a16:creationId xmlns:a16="http://schemas.microsoft.com/office/drawing/2014/main" id="{23DE5D68-B659-5A48-A619-D70A6D965E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A579641-3957-434C-983D-20B540678C6A}" type="slidenum">
              <a:rPr lang="en-AU" altLang="en-US">
                <a:latin typeface="Times New Roman" panose="02020603050405020304" pitchFamily="18" charset="0"/>
              </a:rPr>
              <a:pPr/>
              <a:t>3</a:t>
            </a:fld>
            <a:endParaRPr lang="en-AU" altLang="en-US">
              <a:latin typeface="Times New Roman" panose="02020603050405020304" pitchFamily="18" charset="0"/>
            </a:endParaRPr>
          </a:p>
        </p:txBody>
      </p:sp>
      <p:sp>
        <p:nvSpPr>
          <p:cNvPr id="95238" name="Rectangle 2">
            <a:extLst>
              <a:ext uri="{FF2B5EF4-FFF2-40B4-BE49-F238E27FC236}">
                <a16:creationId xmlns:a16="http://schemas.microsoft.com/office/drawing/2014/main" id="{47C15B70-B1C4-024D-A3CC-21A4A2C4A794}"/>
              </a:ext>
            </a:extLst>
          </p:cNvPr>
          <p:cNvSpPr>
            <a:spLocks noGrp="1" noRot="1" noChangeAspect="1" noChangeArrowheads="1" noTextEdit="1"/>
          </p:cNvSpPr>
          <p:nvPr>
            <p:ph type="sldImg"/>
          </p:nvPr>
        </p:nvSpPr>
        <p:spPr>
          <a:ln/>
        </p:spPr>
      </p:sp>
      <p:sp>
        <p:nvSpPr>
          <p:cNvPr id="95239" name="Rectangle 3">
            <a:extLst>
              <a:ext uri="{FF2B5EF4-FFF2-40B4-BE49-F238E27FC236}">
                <a16:creationId xmlns:a16="http://schemas.microsoft.com/office/drawing/2014/main" id="{1EE9FEF1-DA56-2E43-99B1-6B4BA8E5AB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Explain basic idea behind a matrix; they will see it a lot in Linear Algebra. Used in all kinds of places, e.g., computer graphics, scientific calculations, machine learning, etc.</a:t>
            </a:r>
          </a:p>
          <a:p>
            <a:endParaRPr lang="en-US" altLang="en-US" dirty="0"/>
          </a:p>
          <a:p>
            <a:r>
              <a:rPr lang="en-US" altLang="en-US" dirty="0"/>
              <a:t>Declaring double x[32][32] is really just declaring a 32*32 size array, but let’s you use the double brackets to index.</a:t>
            </a:r>
          </a:p>
          <a:p>
            <a:endParaRPr lang="en-US" altLang="en-US" dirty="0"/>
          </a:p>
          <a:p>
            <a:r>
              <a:rPr lang="en-US" altLang="en-US" dirty="0"/>
              <a:t>Actual index calculation for, e.g., x[</a:t>
            </a:r>
            <a:r>
              <a:rPr lang="en-US" altLang="en-US" dirty="0" err="1"/>
              <a:t>i</a:t>
            </a:r>
            <a:r>
              <a:rPr lang="en-US" altLang="en-US" dirty="0"/>
              <a:t>][j] is tricky</a:t>
            </a:r>
          </a:p>
          <a:p>
            <a:r>
              <a:rPr lang="en-US" altLang="en-US" dirty="0"/>
              <a:t>Need the </a:t>
            </a:r>
            <a:r>
              <a:rPr lang="en-US" altLang="en-US" dirty="0" err="1"/>
              <a:t>ith</a:t>
            </a:r>
            <a:r>
              <a:rPr lang="en-US" altLang="en-US" dirty="0"/>
              <a:t> row and </a:t>
            </a:r>
            <a:r>
              <a:rPr lang="en-US" altLang="en-US" dirty="0" err="1"/>
              <a:t>jth</a:t>
            </a:r>
            <a:r>
              <a:rPr lang="en-US" altLang="en-US" dirty="0"/>
              <a:t> column. </a:t>
            </a:r>
          </a:p>
          <a:p>
            <a:r>
              <a:rPr lang="en-US" altLang="en-US" dirty="0"/>
              <a:t>First need to figure out which “slot” we’re in: </a:t>
            </a:r>
            <a:r>
              <a:rPr lang="en-US" altLang="en-US" dirty="0" err="1"/>
              <a:t>i</a:t>
            </a:r>
            <a:r>
              <a:rPr lang="en-US" altLang="en-US" dirty="0"/>
              <a:t> * size of row = </a:t>
            </a:r>
            <a:r>
              <a:rPr lang="en-US" altLang="en-US" dirty="0" err="1"/>
              <a:t>i</a:t>
            </a:r>
            <a:r>
              <a:rPr lang="en-US" altLang="en-US" dirty="0"/>
              <a:t> * 32, then add column number (j)</a:t>
            </a:r>
          </a:p>
          <a:p>
            <a:r>
              <a:rPr lang="en-US" altLang="en-US" dirty="0"/>
              <a:t>Then: how big is each slot? 8 bytes, so take that value * 8, then add to start of array. Whew!</a:t>
            </a:r>
          </a:p>
          <a:p>
            <a:r>
              <a:rPr lang="en-US" altLang="en-US" dirty="0"/>
              <a:t>That’s the actual byte address we need to load.</a:t>
            </a:r>
          </a:p>
          <a:p>
            <a:r>
              <a:rPr lang="en-US" altLang="en-US" dirty="0"/>
              <a:t>Q: (Exercise): calculate the byte address of x[</a:t>
            </a:r>
            <a:r>
              <a:rPr lang="en-US" altLang="en-US" dirty="0" err="1"/>
              <a:t>i</a:t>
            </a:r>
            <a:r>
              <a:rPr lang="en-US" altLang="en-US" dirty="0"/>
              <a:t>][j]</a:t>
            </a:r>
          </a:p>
        </p:txBody>
      </p:sp>
    </p:spTree>
    <p:extLst>
      <p:ext uri="{BB962C8B-B14F-4D97-AF65-F5344CB8AC3E}">
        <p14:creationId xmlns:p14="http://schemas.microsoft.com/office/powerpoint/2010/main" val="2983385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910C77C7-EB6A-4E4E-AB4E-E45ED44C41D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96259" name="Rectangle 3">
            <a:extLst>
              <a:ext uri="{FF2B5EF4-FFF2-40B4-BE49-F238E27FC236}">
                <a16:creationId xmlns:a16="http://schemas.microsoft.com/office/drawing/2014/main" id="{F3EDBB51-946D-D249-BCD2-9F7F371ACCC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29ECB86-C095-1343-A59A-2C200667224E}" type="datetime3">
              <a:rPr lang="en-AU" altLang="en-US" smtClean="0">
                <a:latin typeface="Times New Roman" panose="02020603050405020304" pitchFamily="18" charset="0"/>
              </a:rPr>
              <a:pPr/>
              <a:t>17 October, 2018</a:t>
            </a:fld>
            <a:endParaRPr lang="en-AU" altLang="en-US">
              <a:latin typeface="Times New Roman" panose="02020603050405020304" pitchFamily="18" charset="0"/>
            </a:endParaRPr>
          </a:p>
        </p:txBody>
      </p:sp>
      <p:sp>
        <p:nvSpPr>
          <p:cNvPr id="96260" name="Rectangle 6">
            <a:extLst>
              <a:ext uri="{FF2B5EF4-FFF2-40B4-BE49-F238E27FC236}">
                <a16:creationId xmlns:a16="http://schemas.microsoft.com/office/drawing/2014/main" id="{9292D638-4715-FC42-B07F-4F30AF084C2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96261" name="Rectangle 7">
            <a:extLst>
              <a:ext uri="{FF2B5EF4-FFF2-40B4-BE49-F238E27FC236}">
                <a16:creationId xmlns:a16="http://schemas.microsoft.com/office/drawing/2014/main" id="{1862F1F8-E361-EF4F-AD69-552202AAC6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ECC46D0-077E-DC4D-B6A2-8345557BE12A}" type="slidenum">
              <a:rPr lang="en-AU" altLang="en-US">
                <a:latin typeface="Times New Roman" panose="02020603050405020304" pitchFamily="18" charset="0"/>
              </a:rPr>
              <a:pPr/>
              <a:t>4</a:t>
            </a:fld>
            <a:endParaRPr lang="en-AU" altLang="en-US">
              <a:latin typeface="Times New Roman" panose="02020603050405020304" pitchFamily="18" charset="0"/>
            </a:endParaRPr>
          </a:p>
        </p:txBody>
      </p:sp>
      <p:sp>
        <p:nvSpPr>
          <p:cNvPr id="96262" name="Rectangle 2">
            <a:extLst>
              <a:ext uri="{FF2B5EF4-FFF2-40B4-BE49-F238E27FC236}">
                <a16:creationId xmlns:a16="http://schemas.microsoft.com/office/drawing/2014/main" id="{BD38985F-0010-E34F-A06D-5A6BC3B64082}"/>
              </a:ext>
            </a:extLst>
          </p:cNvPr>
          <p:cNvSpPr>
            <a:spLocks noGrp="1" noRot="1" noChangeAspect="1" noChangeArrowheads="1" noTextEdit="1"/>
          </p:cNvSpPr>
          <p:nvPr>
            <p:ph type="sldImg"/>
          </p:nvPr>
        </p:nvSpPr>
        <p:spPr>
          <a:ln/>
        </p:spPr>
      </p:sp>
      <p:sp>
        <p:nvSpPr>
          <p:cNvPr id="96263" name="Rectangle 3">
            <a:extLst>
              <a:ext uri="{FF2B5EF4-FFF2-40B4-BE49-F238E27FC236}">
                <a16:creationId xmlns:a16="http://schemas.microsoft.com/office/drawing/2014/main" id="{5756DAE7-98E4-1745-8EE9-70CC4C72B3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the complicated index calculation. First we calculate which element of the matrix we need by looking at row and column. Kind of like “flattening” the 2D matrix into one dimensional memory. THEN we use the size of each element (</a:t>
            </a:r>
            <a:r>
              <a:rPr lang="en-US" altLang="en-US" dirty="0" err="1"/>
              <a:t>sll</a:t>
            </a:r>
            <a:r>
              <a:rPr lang="en-US" altLang="en-US" dirty="0"/>
              <a:t> by 3) to calculate actual byte offset, then add to base to get byte address.</a:t>
            </a:r>
          </a:p>
        </p:txBody>
      </p:sp>
    </p:spTree>
    <p:extLst>
      <p:ext uri="{BB962C8B-B14F-4D97-AF65-F5344CB8AC3E}">
        <p14:creationId xmlns:p14="http://schemas.microsoft.com/office/powerpoint/2010/main" val="344915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A5CC9A3C-F7F1-4942-8516-B8FC80BDF5B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97283" name="Rectangle 3">
            <a:extLst>
              <a:ext uri="{FF2B5EF4-FFF2-40B4-BE49-F238E27FC236}">
                <a16:creationId xmlns:a16="http://schemas.microsoft.com/office/drawing/2014/main" id="{E34A79A2-7D0C-C54D-A4F5-10741C257DC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AFF3559-3883-0745-8D32-328CAA9EBD29}" type="datetime3">
              <a:rPr lang="en-AU" altLang="en-US" smtClean="0">
                <a:latin typeface="Times New Roman" panose="02020603050405020304" pitchFamily="18" charset="0"/>
              </a:rPr>
              <a:pPr/>
              <a:t>17 October, 2018</a:t>
            </a:fld>
            <a:endParaRPr lang="en-AU" altLang="en-US">
              <a:latin typeface="Times New Roman" panose="02020603050405020304" pitchFamily="18" charset="0"/>
            </a:endParaRPr>
          </a:p>
        </p:txBody>
      </p:sp>
      <p:sp>
        <p:nvSpPr>
          <p:cNvPr id="97284" name="Rectangle 6">
            <a:extLst>
              <a:ext uri="{FF2B5EF4-FFF2-40B4-BE49-F238E27FC236}">
                <a16:creationId xmlns:a16="http://schemas.microsoft.com/office/drawing/2014/main" id="{EBDE1CAC-D750-4F40-ACB6-626925384A3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97285" name="Rectangle 7">
            <a:extLst>
              <a:ext uri="{FF2B5EF4-FFF2-40B4-BE49-F238E27FC236}">
                <a16:creationId xmlns:a16="http://schemas.microsoft.com/office/drawing/2014/main" id="{E492C654-7D61-D64A-BBBC-BDC04FD06C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6901FF9-723B-764D-BA87-286BAA043F03}" type="slidenum">
              <a:rPr lang="en-AU" altLang="en-US">
                <a:latin typeface="Times New Roman" panose="02020603050405020304" pitchFamily="18" charset="0"/>
              </a:rPr>
              <a:pPr/>
              <a:t>5</a:t>
            </a:fld>
            <a:endParaRPr lang="en-AU" altLang="en-US">
              <a:latin typeface="Times New Roman" panose="02020603050405020304" pitchFamily="18" charset="0"/>
            </a:endParaRPr>
          </a:p>
        </p:txBody>
      </p:sp>
      <p:sp>
        <p:nvSpPr>
          <p:cNvPr id="97286" name="Rectangle 2">
            <a:extLst>
              <a:ext uri="{FF2B5EF4-FFF2-40B4-BE49-F238E27FC236}">
                <a16:creationId xmlns:a16="http://schemas.microsoft.com/office/drawing/2014/main" id="{ED69AB5D-0646-0B42-8437-A7D94CA5F10E}"/>
              </a:ext>
            </a:extLst>
          </p:cNvPr>
          <p:cNvSpPr>
            <a:spLocks noGrp="1" noRot="1" noChangeAspect="1" noChangeArrowheads="1" noTextEdit="1"/>
          </p:cNvSpPr>
          <p:nvPr>
            <p:ph type="sldImg"/>
          </p:nvPr>
        </p:nvSpPr>
        <p:spPr>
          <a:ln/>
        </p:spPr>
      </p:sp>
      <p:sp>
        <p:nvSpPr>
          <p:cNvPr id="97287" name="Rectangle 3">
            <a:extLst>
              <a:ext uri="{FF2B5EF4-FFF2-40B4-BE49-F238E27FC236}">
                <a16:creationId xmlns:a16="http://schemas.microsoft.com/office/drawing/2014/main" id="{EF7D8263-D741-8544-9813-D0BBB70679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book for some reason loves to put their termination condition checks at the end, though to me it’s more intuitive to do it at the beginning…</a:t>
            </a:r>
          </a:p>
          <a:p>
            <a:r>
              <a:rPr lang="en-US" altLang="en-US" dirty="0"/>
              <a:t>Q: What’s the problem with putting it at the end?</a:t>
            </a:r>
          </a:p>
          <a:p>
            <a:r>
              <a:rPr lang="en-US" altLang="en-US" dirty="0"/>
              <a:t>A: If you’re not 100% sure the termination condition will be satisfied the first iteration, this code executes 1 iteration when it should execute 0!</a:t>
            </a:r>
          </a:p>
          <a:p>
            <a:r>
              <a:rPr lang="en-US" altLang="en-US" dirty="0"/>
              <a:t>But this is an optimization (skips one check), if you know for sure that your loop will run one iteration.</a:t>
            </a:r>
          </a:p>
        </p:txBody>
      </p:sp>
    </p:spTree>
    <p:extLst>
      <p:ext uri="{BB962C8B-B14F-4D97-AF65-F5344CB8AC3E}">
        <p14:creationId xmlns:p14="http://schemas.microsoft.com/office/powerpoint/2010/main" val="2823294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Newer MIPS extensions actually have some SIMD instructions, but we’ll just look at the x86 versions.</a:t>
            </a:r>
          </a:p>
        </p:txBody>
      </p:sp>
      <p:sp>
        <p:nvSpPr>
          <p:cNvPr id="4" name="Header Placeholder 3"/>
          <p:cNvSpPr>
            <a:spLocks noGrp="1"/>
          </p:cNvSpPr>
          <p:nvPr>
            <p:ph type="hdr" sz="quarter"/>
          </p:nvPr>
        </p:nvSpPr>
        <p:spPr/>
        <p:txBody>
          <a:bodyPr/>
          <a:lstStyle/>
          <a:p>
            <a:pPr>
              <a:defRPr/>
            </a:pPr>
            <a:r>
              <a:rPr lang="en-US"/>
              <a:t>Morgan Kaufmann Publishers</a:t>
            </a:r>
          </a:p>
        </p:txBody>
      </p:sp>
      <p:sp>
        <p:nvSpPr>
          <p:cNvPr id="5" name="Date Placeholder 4"/>
          <p:cNvSpPr>
            <a:spLocks noGrp="1"/>
          </p:cNvSpPr>
          <p:nvPr>
            <p:ph type="dt" idx="1"/>
          </p:nvPr>
        </p:nvSpPr>
        <p:spPr/>
        <p:txBody>
          <a:bodyPr/>
          <a:lstStyle/>
          <a:p>
            <a:pPr>
              <a:defRPr/>
            </a:pPr>
            <a:fld id="{97CC6111-B6E0-AF42-811D-9B96DE72BDAA}" type="datetime4">
              <a:rPr lang="en-US" smtClean="0"/>
              <a:pPr>
                <a:defRPr/>
              </a:pPr>
              <a:t>October 17, 2018</a:t>
            </a:fld>
            <a:endParaRPr lang="en-US"/>
          </a:p>
        </p:txBody>
      </p:sp>
      <p:sp>
        <p:nvSpPr>
          <p:cNvPr id="6" name="Footer Placeholder 5"/>
          <p:cNvSpPr>
            <a:spLocks noGrp="1"/>
          </p:cNvSpPr>
          <p:nvPr>
            <p:ph type="ftr" sz="quarter" idx="4"/>
          </p:nvPr>
        </p:nvSpPr>
        <p:spPr/>
        <p:txBody>
          <a:bodyPr/>
          <a:lstStyle/>
          <a:p>
            <a:pPr>
              <a:defRPr/>
            </a:pPr>
            <a:r>
              <a:rPr lang="en-US"/>
              <a:t>Chapter 1 — Computer Abstractions and Technology</a:t>
            </a:r>
          </a:p>
        </p:txBody>
      </p:sp>
      <p:sp>
        <p:nvSpPr>
          <p:cNvPr id="7" name="Slide Number Placeholder 6"/>
          <p:cNvSpPr>
            <a:spLocks noGrp="1"/>
          </p:cNvSpPr>
          <p:nvPr>
            <p:ph type="sldNum" sz="quarter" idx="5"/>
          </p:nvPr>
        </p:nvSpPr>
        <p:spPr/>
        <p:txBody>
          <a:bodyPr/>
          <a:lstStyle/>
          <a:p>
            <a:pPr>
              <a:defRPr/>
            </a:pPr>
            <a:fld id="{F08FD2BB-A72E-D242-B9C0-C256E65997B2}" type="slidenum">
              <a:rPr lang="en-US" altLang="en-US" smtClean="0"/>
              <a:pPr>
                <a:defRPr/>
              </a:pPr>
              <a:t>6</a:t>
            </a:fld>
            <a:endParaRPr lang="en-US" altLang="en-US"/>
          </a:p>
        </p:txBody>
      </p:sp>
    </p:spTree>
    <p:extLst>
      <p:ext uri="{BB962C8B-B14F-4D97-AF65-F5344CB8AC3E}">
        <p14:creationId xmlns:p14="http://schemas.microsoft.com/office/powerpoint/2010/main" val="4293802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ACB3264A-D92E-5445-9E79-E448546BCC1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99331" name="Rectangle 3">
            <a:extLst>
              <a:ext uri="{FF2B5EF4-FFF2-40B4-BE49-F238E27FC236}">
                <a16:creationId xmlns:a16="http://schemas.microsoft.com/office/drawing/2014/main" id="{AC2D51B7-EA9E-1240-A1D8-D2C3EBC5EFF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03E5B8F-2A93-CF4F-BFC7-A33117D6A3B3}" type="datetime3">
              <a:rPr lang="en-AU" altLang="en-US" smtClean="0">
                <a:latin typeface="Times New Roman" panose="02020603050405020304" pitchFamily="18" charset="0"/>
              </a:rPr>
              <a:pPr/>
              <a:t>17 October, 2018</a:t>
            </a:fld>
            <a:endParaRPr lang="en-AU" altLang="en-US">
              <a:latin typeface="Times New Roman" panose="02020603050405020304" pitchFamily="18" charset="0"/>
            </a:endParaRPr>
          </a:p>
        </p:txBody>
      </p:sp>
      <p:sp>
        <p:nvSpPr>
          <p:cNvPr id="99332" name="Rectangle 6">
            <a:extLst>
              <a:ext uri="{FF2B5EF4-FFF2-40B4-BE49-F238E27FC236}">
                <a16:creationId xmlns:a16="http://schemas.microsoft.com/office/drawing/2014/main" id="{3FB3E304-E964-D340-9E80-50CCC32DCFA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99333" name="Rectangle 7">
            <a:extLst>
              <a:ext uri="{FF2B5EF4-FFF2-40B4-BE49-F238E27FC236}">
                <a16:creationId xmlns:a16="http://schemas.microsoft.com/office/drawing/2014/main" id="{6232C000-4D0E-D64C-A121-5618D755D8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F13431F-9D0F-DB48-9D37-CF1873DBCDAB}" type="slidenum">
              <a:rPr lang="en-AU" altLang="en-US">
                <a:latin typeface="Times New Roman" panose="02020603050405020304" pitchFamily="18" charset="0"/>
              </a:rPr>
              <a:pPr/>
              <a:t>7</a:t>
            </a:fld>
            <a:endParaRPr lang="en-AU" altLang="en-US">
              <a:latin typeface="Times New Roman" panose="02020603050405020304" pitchFamily="18" charset="0"/>
            </a:endParaRPr>
          </a:p>
        </p:txBody>
      </p:sp>
      <p:sp>
        <p:nvSpPr>
          <p:cNvPr id="99334" name="Rectangle 2">
            <a:extLst>
              <a:ext uri="{FF2B5EF4-FFF2-40B4-BE49-F238E27FC236}">
                <a16:creationId xmlns:a16="http://schemas.microsoft.com/office/drawing/2014/main" id="{94B3BC0F-4A5E-4748-BD12-32E9900DD86C}"/>
              </a:ext>
            </a:extLst>
          </p:cNvPr>
          <p:cNvSpPr>
            <a:spLocks noGrp="1" noRot="1" noChangeAspect="1" noChangeArrowheads="1" noTextEdit="1"/>
          </p:cNvSpPr>
          <p:nvPr>
            <p:ph type="sldImg"/>
          </p:nvPr>
        </p:nvSpPr>
        <p:spPr>
          <a:ln/>
        </p:spPr>
      </p:sp>
      <p:sp>
        <p:nvSpPr>
          <p:cNvPr id="99335" name="Rectangle 3">
            <a:extLst>
              <a:ext uri="{FF2B5EF4-FFF2-40B4-BE49-F238E27FC236}">
                <a16:creationId xmlns:a16="http://schemas.microsoft.com/office/drawing/2014/main" id="{5E1B6B93-4363-4E44-88E7-F8A3C384C1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05947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4444188C-C29C-F54A-84FC-8785BD4B3E2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00355" name="Rectangle 3">
            <a:extLst>
              <a:ext uri="{FF2B5EF4-FFF2-40B4-BE49-F238E27FC236}">
                <a16:creationId xmlns:a16="http://schemas.microsoft.com/office/drawing/2014/main" id="{54FC5993-02F3-EC45-A3B8-E291BB7EE8E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B5D92D9-F37B-E44E-9AE2-03BB89D505B2}" type="datetime3">
              <a:rPr lang="en-AU" altLang="en-US" smtClean="0">
                <a:latin typeface="Times New Roman" panose="02020603050405020304" pitchFamily="18" charset="0"/>
              </a:rPr>
              <a:pPr/>
              <a:t>17 October, 2018</a:t>
            </a:fld>
            <a:endParaRPr lang="en-AU" altLang="en-US">
              <a:latin typeface="Times New Roman" panose="02020603050405020304" pitchFamily="18" charset="0"/>
            </a:endParaRPr>
          </a:p>
        </p:txBody>
      </p:sp>
      <p:sp>
        <p:nvSpPr>
          <p:cNvPr id="100356" name="Rectangle 6">
            <a:extLst>
              <a:ext uri="{FF2B5EF4-FFF2-40B4-BE49-F238E27FC236}">
                <a16:creationId xmlns:a16="http://schemas.microsoft.com/office/drawing/2014/main" id="{A05F2B87-A80E-6E40-A12C-106B53E9CBA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100357" name="Rectangle 7">
            <a:extLst>
              <a:ext uri="{FF2B5EF4-FFF2-40B4-BE49-F238E27FC236}">
                <a16:creationId xmlns:a16="http://schemas.microsoft.com/office/drawing/2014/main" id="{7E258EC3-6B00-304D-ADFA-82415CDCE6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581D13B-9576-704B-815D-EF04380CE81D}" type="slidenum">
              <a:rPr lang="en-AU" altLang="en-US">
                <a:latin typeface="Times New Roman" panose="02020603050405020304" pitchFamily="18" charset="0"/>
              </a:rPr>
              <a:pPr/>
              <a:t>8</a:t>
            </a:fld>
            <a:endParaRPr lang="en-AU" altLang="en-US">
              <a:latin typeface="Times New Roman" panose="02020603050405020304" pitchFamily="18" charset="0"/>
            </a:endParaRPr>
          </a:p>
        </p:txBody>
      </p:sp>
      <p:sp>
        <p:nvSpPr>
          <p:cNvPr id="100358" name="Rectangle 2">
            <a:extLst>
              <a:ext uri="{FF2B5EF4-FFF2-40B4-BE49-F238E27FC236}">
                <a16:creationId xmlns:a16="http://schemas.microsoft.com/office/drawing/2014/main" id="{D993D32E-3D34-3C41-9CCB-0470F19417AB}"/>
              </a:ext>
            </a:extLst>
          </p:cNvPr>
          <p:cNvSpPr>
            <a:spLocks noGrp="1" noRot="1" noChangeAspect="1" noChangeArrowheads="1" noTextEdit="1"/>
          </p:cNvSpPr>
          <p:nvPr>
            <p:ph type="sldImg"/>
          </p:nvPr>
        </p:nvSpPr>
        <p:spPr>
          <a:ln/>
        </p:spPr>
      </p:sp>
      <p:sp>
        <p:nvSpPr>
          <p:cNvPr id="100359" name="Rectangle 3">
            <a:extLst>
              <a:ext uri="{FF2B5EF4-FFF2-40B4-BE49-F238E27FC236}">
                <a16:creationId xmlns:a16="http://schemas.microsoft.com/office/drawing/2014/main" id="{E235ABFD-B726-FA48-BE4A-8AA3B26707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32349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F955ECE2-F918-1646-8EA6-AA93644C040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01379" name="Rectangle 3">
            <a:extLst>
              <a:ext uri="{FF2B5EF4-FFF2-40B4-BE49-F238E27FC236}">
                <a16:creationId xmlns:a16="http://schemas.microsoft.com/office/drawing/2014/main" id="{C52FF647-E3E9-A74E-8640-A5C7A0684C8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F24EF69-2782-D74B-8022-3F229F31FC4E}" type="datetime3">
              <a:rPr lang="en-AU" altLang="en-US" smtClean="0">
                <a:latin typeface="Times New Roman" panose="02020603050405020304" pitchFamily="18" charset="0"/>
              </a:rPr>
              <a:pPr/>
              <a:t>17 October, 2018</a:t>
            </a:fld>
            <a:endParaRPr lang="en-AU" altLang="en-US">
              <a:latin typeface="Times New Roman" panose="02020603050405020304" pitchFamily="18" charset="0"/>
            </a:endParaRPr>
          </a:p>
        </p:txBody>
      </p:sp>
      <p:sp>
        <p:nvSpPr>
          <p:cNvPr id="101380" name="Rectangle 6">
            <a:extLst>
              <a:ext uri="{FF2B5EF4-FFF2-40B4-BE49-F238E27FC236}">
                <a16:creationId xmlns:a16="http://schemas.microsoft.com/office/drawing/2014/main" id="{568132C6-A0C9-6546-AFCA-20DBE613A6F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101381" name="Rectangle 7">
            <a:extLst>
              <a:ext uri="{FF2B5EF4-FFF2-40B4-BE49-F238E27FC236}">
                <a16:creationId xmlns:a16="http://schemas.microsoft.com/office/drawing/2014/main" id="{C0EF1E81-7F5B-5041-A629-7CA81D6B75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BA1C671-723C-6C40-8F15-0A66BCDF6569}" type="slidenum">
              <a:rPr lang="en-AU" altLang="en-US">
                <a:latin typeface="Times New Roman" panose="02020603050405020304" pitchFamily="18" charset="0"/>
              </a:rPr>
              <a:pPr/>
              <a:t>9</a:t>
            </a:fld>
            <a:endParaRPr lang="en-AU" altLang="en-US">
              <a:latin typeface="Times New Roman" panose="02020603050405020304" pitchFamily="18" charset="0"/>
            </a:endParaRPr>
          </a:p>
        </p:txBody>
      </p:sp>
      <p:sp>
        <p:nvSpPr>
          <p:cNvPr id="101382" name="Rectangle 2">
            <a:extLst>
              <a:ext uri="{FF2B5EF4-FFF2-40B4-BE49-F238E27FC236}">
                <a16:creationId xmlns:a16="http://schemas.microsoft.com/office/drawing/2014/main" id="{41CF4509-641F-234A-813A-B4BD32F2313C}"/>
              </a:ext>
            </a:extLst>
          </p:cNvPr>
          <p:cNvSpPr>
            <a:spLocks noGrp="1" noRot="1" noChangeAspect="1" noChangeArrowheads="1" noTextEdit="1"/>
          </p:cNvSpPr>
          <p:nvPr>
            <p:ph type="sldImg"/>
          </p:nvPr>
        </p:nvSpPr>
        <p:spPr>
          <a:ln/>
        </p:spPr>
      </p:sp>
      <p:sp>
        <p:nvSpPr>
          <p:cNvPr id="101383" name="Rectangle 3">
            <a:extLst>
              <a:ext uri="{FF2B5EF4-FFF2-40B4-BE49-F238E27FC236}">
                <a16:creationId xmlns:a16="http://schemas.microsoft.com/office/drawing/2014/main" id="{80A40557-1578-E542-BC6E-E3D00412C8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If you have a 128-bit adder, it’s fairly easy to split it up to do 2 64 bit adds or 4 32 bit adds, so that’s what people did.</a:t>
            </a:r>
          </a:p>
          <a:p>
            <a:r>
              <a:rPr lang="en-US" altLang="en-US" dirty="0"/>
              <a:t>Newer versions have 256-bit registers (</a:t>
            </a:r>
            <a:r>
              <a:rPr lang="en-US" altLang="en-US" dirty="0" err="1"/>
              <a:t>ymm</a:t>
            </a:r>
            <a:r>
              <a:rPr lang="en-US" altLang="en-US" dirty="0"/>
              <a:t>) and even 512 bit registers (</a:t>
            </a:r>
            <a:r>
              <a:rPr lang="en-US" altLang="en-US" dirty="0" err="1"/>
              <a:t>zmm</a:t>
            </a:r>
            <a:r>
              <a:rPr lang="en-US" altLang="en-US" dirty="0"/>
              <a:t>)</a:t>
            </a:r>
          </a:p>
        </p:txBody>
      </p:sp>
    </p:spTree>
    <p:extLst>
      <p:ext uri="{BB962C8B-B14F-4D97-AF65-F5344CB8AC3E}">
        <p14:creationId xmlns:p14="http://schemas.microsoft.com/office/powerpoint/2010/main" val="3276933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5"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 name="Rectangle 6"/>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7" name="Rectangle 7"/>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p>
        </p:txBody>
      </p:sp>
      <p:sp>
        <p:nvSpPr>
          <p:cNvPr id="8" name="Rectangle 9"/>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9" name="Rectangle 10"/>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30"/>
          <p:cNvGrpSpPr>
            <a:grpSpLocks/>
          </p:cNvGrpSpPr>
          <p:nvPr userDrawn="1"/>
        </p:nvGrpSpPr>
        <p:grpSpPr bwMode="auto">
          <a:xfrm>
            <a:off x="1774825" y="104775"/>
            <a:ext cx="6084888" cy="868363"/>
            <a:chOff x="1774113" y="104757"/>
            <a:chExt cx="6084936" cy="868541"/>
          </a:xfrm>
        </p:grpSpPr>
        <p:sp>
          <p:nvSpPr>
            <p:cNvPr id="12" name="TextBox 11"/>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a:solidFill>
                    <a:schemeClr val="bg1"/>
                  </a:solidFill>
                </a:rPr>
                <a:t>The Hardware/Software Interface</a:t>
              </a:r>
              <a:endParaRPr lang="en-US" altLang="en-US" sz="2000">
                <a:solidFill>
                  <a:schemeClr val="bg1"/>
                </a:solidFill>
              </a:endParaRPr>
            </a:p>
          </p:txBody>
        </p:sp>
      </p:grpSp>
      <p:grpSp>
        <p:nvGrpSpPr>
          <p:cNvPr id="14" name="Group 29"/>
          <p:cNvGrpSpPr>
            <a:grpSpLocks/>
          </p:cNvGrpSpPr>
          <p:nvPr userDrawn="1"/>
        </p:nvGrpSpPr>
        <p:grpSpPr bwMode="auto">
          <a:xfrm>
            <a:off x="8004175" y="93663"/>
            <a:ext cx="935038" cy="935037"/>
            <a:chOff x="7956376" y="116632"/>
            <a:chExt cx="936104" cy="936104"/>
          </a:xfrm>
        </p:grpSpPr>
        <p:sp>
          <p:nvSpPr>
            <p:cNvPr id="15" name="32-Point Star 18"/>
            <p:cNvSpPr>
              <a:spLocks noChangeArrowheads="1"/>
            </p:cNvSpPr>
            <p:nvPr userDrawn="1"/>
          </p:nvSpPr>
          <p:spPr bwMode="auto">
            <a:xfrm>
              <a:off x="7956376" y="116632"/>
              <a:ext cx="936104" cy="936104"/>
            </a:xfrm>
            <a:prstGeom prst="star32">
              <a:avLst>
                <a:gd name="adj" fmla="val 37500"/>
              </a:avLst>
            </a:prstGeom>
            <a:solidFill>
              <a:srgbClr val="C00000"/>
            </a:solidFill>
            <a:ln w="9525">
              <a:solidFill>
                <a:schemeClr val="tx1"/>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6" name="TextBox 19"/>
            <p:cNvSpPr txBox="1">
              <a:spLocks noChangeArrowheads="1"/>
            </p:cNvSpPr>
            <p:nvPr userDrawn="1"/>
          </p:nvSpPr>
          <p:spPr bwMode="auto">
            <a:xfrm>
              <a:off x="8112128" y="262849"/>
              <a:ext cx="642081" cy="7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2000">
                  <a:solidFill>
                    <a:schemeClr val="bg1"/>
                  </a:solidFill>
                  <a:latin typeface="Arial Black" charset="0"/>
                </a:rPr>
                <a:t>5</a:t>
              </a:r>
              <a:r>
                <a:rPr lang="en-GB" altLang="en-US" sz="2000" baseline="30000">
                  <a:solidFill>
                    <a:schemeClr val="bg1"/>
                  </a:solidFill>
                  <a:latin typeface="Arial Black" charset="0"/>
                </a:rPr>
                <a:t>th</a:t>
              </a:r>
              <a:endParaRPr lang="en-GB" altLang="en-US" sz="2000">
                <a:solidFill>
                  <a:schemeClr val="bg1"/>
                </a:solidFill>
                <a:latin typeface="Arial Black" charset="0"/>
              </a:endParaRPr>
            </a:p>
            <a:p>
              <a:endParaRPr lang="en-US" altLang="en-US" sz="2000">
                <a:solidFill>
                  <a:schemeClr val="bg1"/>
                </a:solidFill>
                <a:latin typeface="Arial Black" charset="0"/>
              </a:endParaRPr>
            </a:p>
          </p:txBody>
        </p:sp>
        <p:sp>
          <p:nvSpPr>
            <p:cNvPr id="17" name="TextBox 20"/>
            <p:cNvSpPr txBox="1">
              <a:spLocks noChangeArrowheads="1"/>
            </p:cNvSpPr>
            <p:nvPr userDrawn="1"/>
          </p:nvSpPr>
          <p:spPr bwMode="auto">
            <a:xfrm>
              <a:off x="8064449" y="517139"/>
              <a:ext cx="732672" cy="30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GB" altLang="en-US" sz="1400">
                  <a:solidFill>
                    <a:schemeClr val="bg1"/>
                  </a:solidFill>
                </a:rPr>
                <a:t>Edition</a:t>
              </a:r>
              <a:endParaRPr lang="en-US" altLang="en-US" sz="1400">
                <a:solidFill>
                  <a:schemeClr val="bg1"/>
                </a:solidFill>
              </a:endParaRPr>
            </a:p>
          </p:txBody>
        </p:sp>
      </p:grpSp>
      <p:sp>
        <p:nvSpPr>
          <p:cNvPr id="295939"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95940"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24608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C25631A7-60E7-7244-A4EA-450241D92792}" type="slidenum">
              <a:rPr lang="en-AU" altLang="en-US"/>
              <a:pPr>
                <a:defRPr/>
              </a:pPr>
              <a:t>‹#›</a:t>
            </a:fld>
            <a:endParaRPr lang="en-AU" altLang="en-US"/>
          </a:p>
        </p:txBody>
      </p:sp>
    </p:spTree>
    <p:extLst>
      <p:ext uri="{BB962C8B-B14F-4D97-AF65-F5344CB8AC3E}">
        <p14:creationId xmlns:p14="http://schemas.microsoft.com/office/powerpoint/2010/main" val="115701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FDF79DDB-D410-EA4F-9473-602D1DBFA8F1}" type="slidenum">
              <a:rPr lang="en-AU" altLang="en-US"/>
              <a:pPr>
                <a:defRPr/>
              </a:pPr>
              <a:t>‹#›</a:t>
            </a:fld>
            <a:endParaRPr lang="en-AU" altLang="en-US"/>
          </a:p>
        </p:txBody>
      </p:sp>
    </p:spTree>
    <p:extLst>
      <p:ext uri="{BB962C8B-B14F-4D97-AF65-F5344CB8AC3E}">
        <p14:creationId xmlns:p14="http://schemas.microsoft.com/office/powerpoint/2010/main" val="4791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DC6F03C8-1942-634D-B348-82E6841B4DEC}" type="slidenum">
              <a:rPr lang="en-AU" altLang="en-US"/>
              <a:pPr>
                <a:defRPr/>
              </a:pPr>
              <a:t>‹#›</a:t>
            </a:fld>
            <a:endParaRPr lang="en-AU" altLang="en-US"/>
          </a:p>
        </p:txBody>
      </p:sp>
    </p:spTree>
    <p:extLst>
      <p:ext uri="{BB962C8B-B14F-4D97-AF65-F5344CB8AC3E}">
        <p14:creationId xmlns:p14="http://schemas.microsoft.com/office/powerpoint/2010/main" val="606904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80D1B24-8715-A740-AEB0-F063F9955747}" type="slidenum">
              <a:rPr lang="en-AU" altLang="en-US"/>
              <a:pPr>
                <a:defRPr/>
              </a:pPr>
              <a:t>‹#›</a:t>
            </a:fld>
            <a:endParaRPr lang="en-AU" altLang="en-US"/>
          </a:p>
        </p:txBody>
      </p:sp>
    </p:spTree>
    <p:extLst>
      <p:ext uri="{BB962C8B-B14F-4D97-AF65-F5344CB8AC3E}">
        <p14:creationId xmlns:p14="http://schemas.microsoft.com/office/powerpoint/2010/main" val="1845789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213" y="3757613"/>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B62E9CE-F100-E14B-87FF-B98D12F12EE8}" type="slidenum">
              <a:rPr lang="en-AU" altLang="en-US"/>
              <a:pPr>
                <a:defRPr/>
              </a:pPr>
              <a:t>‹#›</a:t>
            </a:fld>
            <a:endParaRPr lang="en-AU" altLang="en-US"/>
          </a:p>
        </p:txBody>
      </p:sp>
    </p:spTree>
    <p:extLst>
      <p:ext uri="{BB962C8B-B14F-4D97-AF65-F5344CB8AC3E}">
        <p14:creationId xmlns:p14="http://schemas.microsoft.com/office/powerpoint/2010/main" val="178123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A562C786-EE3F-FD40-B876-B6D46C614EF3}" type="slidenum">
              <a:rPr lang="en-AU" altLang="en-US"/>
              <a:pPr>
                <a:defRPr/>
              </a:pPr>
              <a:t>‹#›</a:t>
            </a:fld>
            <a:endParaRPr lang="en-AU" altLang="en-US"/>
          </a:p>
        </p:txBody>
      </p:sp>
    </p:spTree>
    <p:extLst>
      <p:ext uri="{BB962C8B-B14F-4D97-AF65-F5344CB8AC3E}">
        <p14:creationId xmlns:p14="http://schemas.microsoft.com/office/powerpoint/2010/main" val="20437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1B4205B-3BB3-3B46-A5FF-0224824519BC}" type="slidenum">
              <a:rPr lang="en-AU" altLang="en-US"/>
              <a:pPr>
                <a:defRPr/>
              </a:pPr>
              <a:t>‹#›</a:t>
            </a:fld>
            <a:endParaRPr lang="en-AU" altLang="en-US"/>
          </a:p>
        </p:txBody>
      </p:sp>
    </p:spTree>
    <p:extLst>
      <p:ext uri="{BB962C8B-B14F-4D97-AF65-F5344CB8AC3E}">
        <p14:creationId xmlns:p14="http://schemas.microsoft.com/office/powerpoint/2010/main" val="115299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4A1F31F-8F9A-134B-84E6-DBABBAB1DE1D}" type="slidenum">
              <a:rPr lang="en-AU" altLang="en-US"/>
              <a:pPr>
                <a:defRPr/>
              </a:pPr>
              <a:t>‹#›</a:t>
            </a:fld>
            <a:endParaRPr lang="en-AU" altLang="en-US"/>
          </a:p>
        </p:txBody>
      </p:sp>
    </p:spTree>
    <p:extLst>
      <p:ext uri="{BB962C8B-B14F-4D97-AF65-F5344CB8AC3E}">
        <p14:creationId xmlns:p14="http://schemas.microsoft.com/office/powerpoint/2010/main" val="167462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96ED4B8C-E97C-8E44-BC10-14DE6597711F}" type="slidenum">
              <a:rPr lang="en-AU" altLang="en-US"/>
              <a:pPr>
                <a:defRPr/>
              </a:pPr>
              <a:t>‹#›</a:t>
            </a:fld>
            <a:endParaRPr lang="en-AU" altLang="en-US"/>
          </a:p>
        </p:txBody>
      </p:sp>
    </p:spTree>
    <p:extLst>
      <p:ext uri="{BB962C8B-B14F-4D97-AF65-F5344CB8AC3E}">
        <p14:creationId xmlns:p14="http://schemas.microsoft.com/office/powerpoint/2010/main" val="47983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127112B6-527E-1B48-9BE7-F273D41ACD67}" type="slidenum">
              <a:rPr lang="en-AU" altLang="en-US"/>
              <a:pPr>
                <a:defRPr/>
              </a:pPr>
              <a:t>‹#›</a:t>
            </a:fld>
            <a:endParaRPr lang="en-AU" altLang="en-US"/>
          </a:p>
        </p:txBody>
      </p:sp>
    </p:spTree>
    <p:extLst>
      <p:ext uri="{BB962C8B-B14F-4D97-AF65-F5344CB8AC3E}">
        <p14:creationId xmlns:p14="http://schemas.microsoft.com/office/powerpoint/2010/main" val="7271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732493DD-6236-9D41-B0F1-FA2586741039}" type="slidenum">
              <a:rPr lang="en-AU" altLang="en-US"/>
              <a:pPr>
                <a:defRPr/>
              </a:pPr>
              <a:t>‹#›</a:t>
            </a:fld>
            <a:endParaRPr lang="en-AU" altLang="en-US"/>
          </a:p>
        </p:txBody>
      </p:sp>
    </p:spTree>
    <p:extLst>
      <p:ext uri="{BB962C8B-B14F-4D97-AF65-F5344CB8AC3E}">
        <p14:creationId xmlns:p14="http://schemas.microsoft.com/office/powerpoint/2010/main" val="137081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8E96F957-9832-0B4F-82F9-59C7E64F31A0}" type="slidenum">
              <a:rPr lang="en-AU" altLang="en-US"/>
              <a:pPr>
                <a:defRPr/>
              </a:pPr>
              <a:t>‹#›</a:t>
            </a:fld>
            <a:endParaRPr lang="en-AU" altLang="en-US"/>
          </a:p>
        </p:txBody>
      </p:sp>
    </p:spTree>
    <p:extLst>
      <p:ext uri="{BB962C8B-B14F-4D97-AF65-F5344CB8AC3E}">
        <p14:creationId xmlns:p14="http://schemas.microsoft.com/office/powerpoint/2010/main" val="100606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1 — Computer Abstractions and Technology — </a:t>
            </a:r>
            <a:fld id="{23F35528-A3CE-094C-B344-DF874D0D00F7}" type="slidenum">
              <a:rPr lang="en-AU" altLang="en-US"/>
              <a:pPr>
                <a:defRPr/>
              </a:pPr>
              <a:t>‹#›</a:t>
            </a:fld>
            <a:endParaRPr lang="en-AU" altLang="en-US"/>
          </a:p>
        </p:txBody>
      </p:sp>
    </p:spTree>
    <p:extLst>
      <p:ext uri="{BB962C8B-B14F-4D97-AF65-F5344CB8AC3E}">
        <p14:creationId xmlns:p14="http://schemas.microsoft.com/office/powerpoint/2010/main" val="176346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1027" name="Rectangle 3"/>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94917" name="Rectangle 5"/>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lvl1pPr>
          </a:lstStyle>
          <a:p>
            <a:pPr>
              <a:defRPr/>
            </a:pPr>
            <a:r>
              <a:rPr lang="en-AU" altLang="en-US"/>
              <a:t>Chapter 1 — Computer Abstractions and Technology — </a:t>
            </a:r>
            <a:fld id="{DA85E8C0-DB33-BB4B-8FEA-DAB5A7CA0CAC}" type="slidenum">
              <a:rPr lang="en-AU" altLang="en-US"/>
              <a:pPr>
                <a:defRPr/>
              </a:pPr>
              <a:t>‹#›</a:t>
            </a:fld>
            <a:endParaRPr lang="en-AU" altLang="en-US"/>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pic>
        <p:nvPicPr>
          <p:cNvPr id="1031" name="Picture 7" descr="MK Logo.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2" y="1582738"/>
            <a:ext cx="8026151" cy="1323439"/>
          </a:xfrm>
        </p:spPr>
        <p:txBody>
          <a:bodyPr/>
          <a:lstStyle/>
          <a:p>
            <a:pPr>
              <a:defRPr/>
            </a:pPr>
            <a:r>
              <a:rPr lang="en-US" dirty="0" err="1"/>
              <a:t>SubWord</a:t>
            </a:r>
            <a:r>
              <a:rPr lang="en-US" dirty="0"/>
              <a:t> Parallelism for matrix multiply</a:t>
            </a:r>
          </a:p>
        </p:txBody>
      </p:sp>
      <p:sp>
        <p:nvSpPr>
          <p:cNvPr id="18434" name="Text Placeholder 6"/>
          <p:cNvSpPr>
            <a:spLocks noGrp="1"/>
          </p:cNvSpPr>
          <p:nvPr>
            <p:ph type="body" idx="1"/>
          </p:nvPr>
        </p:nvSpPr>
        <p:spPr>
          <a:xfrm>
            <a:off x="689015" y="3645024"/>
            <a:ext cx="7772400" cy="1500187"/>
          </a:xfrm>
        </p:spPr>
        <p:txBody>
          <a:bodyPr/>
          <a:lstStyle/>
          <a:p>
            <a:r>
              <a:rPr lang="en-US" altLang="en-US" sz="3600" dirty="0"/>
              <a:t>Instructor: Robert Utterback</a:t>
            </a:r>
          </a:p>
          <a:p>
            <a:r>
              <a:rPr lang="en-US" altLang="en-US" sz="3600" dirty="0"/>
              <a:t>Lecture 31</a:t>
            </a:r>
          </a:p>
        </p:txBody>
      </p:sp>
    </p:spTree>
    <p:extLst>
      <p:ext uri="{BB962C8B-B14F-4D97-AF65-F5344CB8AC3E}">
        <p14:creationId xmlns:p14="http://schemas.microsoft.com/office/powerpoint/2010/main" val="21444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9F7E5941-B121-A741-862D-E93E12A9BF4D}"/>
              </a:ext>
            </a:extLst>
          </p:cNvPr>
          <p:cNvSpPr>
            <a:spLocks noGrp="1"/>
          </p:cNvSpPr>
          <p:nvPr>
            <p:ph type="title"/>
          </p:nvPr>
        </p:nvSpPr>
        <p:spPr/>
        <p:txBody>
          <a:bodyPr/>
          <a:lstStyle/>
          <a:p>
            <a:r>
              <a:rPr lang="en-US" altLang="en-US"/>
              <a:t>Matrix Multiply</a:t>
            </a:r>
          </a:p>
        </p:txBody>
      </p:sp>
      <p:sp>
        <p:nvSpPr>
          <p:cNvPr id="3" name="Content Placeholder 2">
            <a:extLst>
              <a:ext uri="{FF2B5EF4-FFF2-40B4-BE49-F238E27FC236}">
                <a16:creationId xmlns:a16="http://schemas.microsoft.com/office/drawing/2014/main" id="{960F8329-E1ED-414E-8BBD-660781C4AC1D}"/>
              </a:ext>
            </a:extLst>
          </p:cNvPr>
          <p:cNvSpPr>
            <a:spLocks noGrp="1"/>
          </p:cNvSpPr>
          <p:nvPr>
            <p:ph idx="1"/>
          </p:nvPr>
        </p:nvSpPr>
        <p:spPr>
          <a:xfrm>
            <a:off x="684213" y="1125538"/>
            <a:ext cx="8270875" cy="5399087"/>
          </a:xfrm>
        </p:spPr>
        <p:txBody>
          <a:bodyPr/>
          <a:lstStyle/>
          <a:p>
            <a:pPr>
              <a:defRPr/>
            </a:pPr>
            <a:r>
              <a:rPr lang="en-US" dirty="0" err="1"/>
              <a:t>Unoptimized</a:t>
            </a:r>
            <a:r>
              <a:rPr lang="en-US" dirty="0"/>
              <a:t> code:</a:t>
            </a:r>
          </a:p>
          <a:p>
            <a:pPr>
              <a:defRPr/>
            </a:pPr>
            <a:endParaRPr lang="en-US" dirty="0"/>
          </a:p>
          <a:p>
            <a:pPr marL="0" indent="0">
              <a:buFont typeface="Wingdings" pitchFamily="2" charset="2"/>
              <a:buNone/>
              <a:defRPr/>
            </a:pPr>
            <a:r>
              <a:rPr lang="fr-FR" sz="1600" dirty="0">
                <a:latin typeface="Courier New" pitchFamily="49" charset="0"/>
                <a:cs typeface="Courier New" pitchFamily="49" charset="0"/>
              </a:rPr>
              <a:t>1. </a:t>
            </a:r>
            <a:r>
              <a:rPr lang="fr-FR" sz="1600" dirty="0" err="1">
                <a:latin typeface="Courier New" pitchFamily="49" charset="0"/>
                <a:cs typeface="Courier New" pitchFamily="49" charset="0"/>
              </a:rPr>
              <a:t>void</a:t>
            </a:r>
            <a:r>
              <a:rPr lang="fr-FR" sz="1600" dirty="0">
                <a:latin typeface="Courier New" pitchFamily="49" charset="0"/>
                <a:cs typeface="Courier New" pitchFamily="49" charset="0"/>
              </a:rPr>
              <a:t> </a:t>
            </a:r>
            <a:r>
              <a:rPr lang="fr-FR" sz="1600" dirty="0" err="1">
                <a:latin typeface="Courier New" pitchFamily="49" charset="0"/>
                <a:cs typeface="Courier New" pitchFamily="49" charset="0"/>
              </a:rPr>
              <a:t>dgemm</a:t>
            </a:r>
            <a:r>
              <a:rPr lang="fr-FR" sz="1600" dirty="0">
                <a:latin typeface="Courier New" pitchFamily="49" charset="0"/>
                <a:cs typeface="Courier New" pitchFamily="49" charset="0"/>
              </a:rPr>
              <a:t> (</a:t>
            </a:r>
            <a:r>
              <a:rPr lang="fr-FR" sz="1600" dirty="0" err="1">
                <a:latin typeface="Courier New" pitchFamily="49" charset="0"/>
                <a:cs typeface="Courier New" pitchFamily="49" charset="0"/>
              </a:rPr>
              <a:t>int</a:t>
            </a:r>
            <a:r>
              <a:rPr lang="fr-FR" sz="1600" dirty="0">
                <a:latin typeface="Courier New" pitchFamily="49" charset="0"/>
                <a:cs typeface="Courier New" pitchFamily="49" charset="0"/>
              </a:rPr>
              <a:t> n, double* A, double* B, double* C)</a:t>
            </a:r>
          </a:p>
          <a:p>
            <a:pPr marL="0" indent="0">
              <a:buFont typeface="Wingdings" pitchFamily="2" charset="2"/>
              <a:buNone/>
              <a:defRPr/>
            </a:pPr>
            <a:r>
              <a:rPr lang="en-US" sz="1600" dirty="0">
                <a:latin typeface="Courier New" pitchFamily="49" charset="0"/>
                <a:cs typeface="Courier New" pitchFamily="49" charset="0"/>
              </a:rPr>
              <a:t>2. {</a:t>
            </a:r>
          </a:p>
          <a:p>
            <a:pPr marL="0" indent="0">
              <a:buFont typeface="Wingdings" pitchFamily="2" charset="2"/>
              <a:buNone/>
              <a:defRPr/>
            </a:pPr>
            <a:r>
              <a:rPr lang="nn-NO" sz="1600" dirty="0">
                <a:latin typeface="Courier New" pitchFamily="49" charset="0"/>
                <a:cs typeface="Courier New" pitchFamily="49" charset="0"/>
              </a:rPr>
              <a:t>3.  for (int i = 0; i &lt; n; ++i)</a:t>
            </a:r>
          </a:p>
          <a:p>
            <a:pPr marL="0" indent="0">
              <a:buFont typeface="Wingdings" pitchFamily="2" charset="2"/>
              <a:buNone/>
              <a:defRPr/>
            </a:pPr>
            <a:r>
              <a:rPr lang="en-US" sz="1600" dirty="0">
                <a:latin typeface="Courier New" pitchFamily="49" charset="0"/>
                <a:cs typeface="Courier New" pitchFamily="49" charset="0"/>
              </a:rPr>
              <a:t>4.    for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j = 0; j &lt; n; ++j)</a:t>
            </a:r>
          </a:p>
          <a:p>
            <a:pPr marL="0" indent="0">
              <a:buFont typeface="Wingdings" pitchFamily="2" charset="2"/>
              <a:buNone/>
              <a:defRPr/>
            </a:pPr>
            <a:r>
              <a:rPr lang="en-US" sz="1600" dirty="0">
                <a:latin typeface="Courier New" pitchFamily="49" charset="0"/>
                <a:cs typeface="Courier New" pitchFamily="49" charset="0"/>
              </a:rPr>
              <a:t>5.    {</a:t>
            </a:r>
          </a:p>
          <a:p>
            <a:pPr marL="0" indent="0">
              <a:buFont typeface="Wingdings" pitchFamily="2" charset="2"/>
              <a:buNone/>
              <a:defRPr/>
            </a:pPr>
            <a:r>
              <a:rPr lang="en-US" sz="1600" dirty="0">
                <a:latin typeface="Courier New" pitchFamily="49" charset="0"/>
                <a:cs typeface="Courier New" pitchFamily="49" charset="0"/>
              </a:rPr>
              <a:t>6.     double </a:t>
            </a:r>
            <a:r>
              <a:rPr lang="en-US" sz="1600" dirty="0" err="1">
                <a:latin typeface="Courier New" pitchFamily="49" charset="0"/>
                <a:cs typeface="Courier New" pitchFamily="49" charset="0"/>
              </a:rPr>
              <a:t>cij</a:t>
            </a:r>
            <a:r>
              <a:rPr lang="en-US" sz="1600" dirty="0">
                <a:latin typeface="Courier New" pitchFamily="49" charset="0"/>
                <a:cs typeface="Courier New" pitchFamily="49" charset="0"/>
              </a:rPr>
              <a:t> = C[</a:t>
            </a:r>
            <a:r>
              <a:rPr lang="en-US" sz="1600" dirty="0" err="1">
                <a:latin typeface="Courier New" pitchFamily="49" charset="0"/>
                <a:cs typeface="Courier New" pitchFamily="49" charset="0"/>
              </a:rPr>
              <a:t>i+j</a:t>
            </a:r>
            <a:r>
              <a:rPr lang="en-US" sz="1600" dirty="0">
                <a:latin typeface="Courier New" pitchFamily="49" charset="0"/>
                <a:cs typeface="Courier New" pitchFamily="49" charset="0"/>
              </a:rPr>
              <a:t>*n]; /* </a:t>
            </a:r>
            <a:r>
              <a:rPr lang="en-US" sz="1600" dirty="0" err="1">
                <a:latin typeface="Courier New" pitchFamily="49" charset="0"/>
                <a:cs typeface="Courier New" pitchFamily="49" charset="0"/>
              </a:rPr>
              <a:t>cij</a:t>
            </a:r>
            <a:r>
              <a:rPr lang="en-US" sz="1600" dirty="0">
                <a:latin typeface="Courier New" pitchFamily="49" charset="0"/>
                <a:cs typeface="Courier New" pitchFamily="49" charset="0"/>
              </a:rPr>
              <a:t> = C[</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][j] */</a:t>
            </a:r>
          </a:p>
          <a:p>
            <a:pPr marL="0" indent="0">
              <a:buFont typeface="Wingdings" pitchFamily="2" charset="2"/>
              <a:buNone/>
              <a:defRPr/>
            </a:pPr>
            <a:r>
              <a:rPr lang="en-US" sz="1600" dirty="0">
                <a:latin typeface="Courier New" pitchFamily="49" charset="0"/>
                <a:cs typeface="Courier New" pitchFamily="49" charset="0"/>
              </a:rPr>
              <a:t>7.     for(</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k = 0; k &lt; n; k++ )</a:t>
            </a:r>
          </a:p>
          <a:p>
            <a:pPr marL="0" indent="0">
              <a:buFont typeface="Wingdings" pitchFamily="2" charset="2"/>
              <a:buNone/>
              <a:defRPr/>
            </a:pPr>
            <a:r>
              <a:rPr lang="pt-BR" sz="1600" dirty="0">
                <a:latin typeface="Courier New" pitchFamily="49" charset="0"/>
                <a:cs typeface="Courier New" pitchFamily="49" charset="0"/>
              </a:rPr>
              <a:t>8.      cij += A[i+k*n] * B[k+j*n]; /* cij += A[i][k]*B[k][j] */</a:t>
            </a:r>
          </a:p>
          <a:p>
            <a:pPr marL="0" indent="0">
              <a:buFont typeface="Wingdings" pitchFamily="2" charset="2"/>
              <a:buNone/>
              <a:defRPr/>
            </a:pPr>
            <a:r>
              <a:rPr lang="en-US" sz="1600" dirty="0">
                <a:latin typeface="Courier New" pitchFamily="49" charset="0"/>
                <a:cs typeface="Courier New" pitchFamily="49" charset="0"/>
              </a:rPr>
              <a:t>9.     C[</a:t>
            </a:r>
            <a:r>
              <a:rPr lang="en-US" sz="1600" dirty="0" err="1">
                <a:latin typeface="Courier New" pitchFamily="49" charset="0"/>
                <a:cs typeface="Courier New" pitchFamily="49" charset="0"/>
              </a:rPr>
              <a:t>i+j</a:t>
            </a:r>
            <a:r>
              <a:rPr lang="en-US" sz="1600" dirty="0">
                <a:latin typeface="Courier New" pitchFamily="49" charset="0"/>
                <a:cs typeface="Courier New" pitchFamily="49" charset="0"/>
              </a:rPr>
              <a:t>*n] = </a:t>
            </a:r>
            <a:r>
              <a:rPr lang="en-US" sz="1600" dirty="0" err="1">
                <a:latin typeface="Courier New" pitchFamily="49" charset="0"/>
                <a:cs typeface="Courier New" pitchFamily="49" charset="0"/>
              </a:rPr>
              <a:t>cij</a:t>
            </a:r>
            <a:r>
              <a:rPr lang="en-US" sz="1600" dirty="0">
                <a:latin typeface="Courier New" pitchFamily="49" charset="0"/>
                <a:cs typeface="Courier New" pitchFamily="49" charset="0"/>
              </a:rPr>
              <a:t>; /* C[</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][j] = </a:t>
            </a:r>
            <a:r>
              <a:rPr lang="en-US" sz="1600" dirty="0" err="1">
                <a:latin typeface="Courier New" pitchFamily="49" charset="0"/>
                <a:cs typeface="Courier New" pitchFamily="49" charset="0"/>
              </a:rPr>
              <a:t>cij</a:t>
            </a:r>
            <a:r>
              <a:rPr lang="en-US" sz="1600" dirty="0">
                <a:latin typeface="Courier New" pitchFamily="49" charset="0"/>
                <a:cs typeface="Courier New" pitchFamily="49" charset="0"/>
              </a:rPr>
              <a:t> */</a:t>
            </a:r>
          </a:p>
          <a:p>
            <a:pPr marL="0" indent="0">
              <a:buFont typeface="Wingdings" pitchFamily="2" charset="2"/>
              <a:buNone/>
              <a:defRPr/>
            </a:pPr>
            <a:r>
              <a:rPr lang="en-US" sz="1600" dirty="0">
                <a:latin typeface="Courier New" pitchFamily="49" charset="0"/>
                <a:cs typeface="Courier New" pitchFamily="49" charset="0"/>
              </a:rPr>
              <a:t>10.   }</a:t>
            </a:r>
          </a:p>
          <a:p>
            <a:pPr marL="0" indent="0">
              <a:buFont typeface="Wingdings" pitchFamily="2" charset="2"/>
              <a:buNone/>
              <a:defRPr/>
            </a:pPr>
            <a:r>
              <a:rPr lang="en-US" sz="1600" dirty="0">
                <a:latin typeface="Courier New" pitchFamily="49" charset="0"/>
                <a:cs typeface="Courier New" pitchFamily="49" charset="0"/>
              </a:rPr>
              <a:t>11. }</a:t>
            </a:r>
          </a:p>
        </p:txBody>
      </p:sp>
      <p:sp>
        <p:nvSpPr>
          <p:cNvPr id="49156" name="Footer Placeholder 3">
            <a:extLst>
              <a:ext uri="{FF2B5EF4-FFF2-40B4-BE49-F238E27FC236}">
                <a16:creationId xmlns:a16="http://schemas.microsoft.com/office/drawing/2014/main" id="{249E226E-C225-9641-889F-0A06B582A89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09AAEC33-1967-4046-B761-A45D5DBBE5C0}" type="slidenum">
              <a:rPr lang="en-AU" altLang="en-US"/>
              <a:pPr/>
              <a:t>10</a:t>
            </a:fld>
            <a:endParaRPr lang="en-AU" altLang="en-US"/>
          </a:p>
        </p:txBody>
      </p:sp>
      <p:sp>
        <p:nvSpPr>
          <p:cNvPr id="49157" name="Text Box 4">
            <a:extLst>
              <a:ext uri="{FF2B5EF4-FFF2-40B4-BE49-F238E27FC236}">
                <a16:creationId xmlns:a16="http://schemas.microsoft.com/office/drawing/2014/main" id="{8520BCC9-C080-1D44-83FD-0981B3F7503B}"/>
              </a:ext>
            </a:extLst>
          </p:cNvPr>
          <p:cNvSpPr txBox="1">
            <a:spLocks noChangeArrowheads="1"/>
          </p:cNvSpPr>
          <p:nvPr/>
        </p:nvSpPr>
        <p:spPr bwMode="auto">
          <a:xfrm rot="5400000">
            <a:off x="5803900" y="2968625"/>
            <a:ext cx="6313488"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§3.8 Going Faster:  Subword Parallelism and Matrix Multiply</a:t>
            </a:r>
          </a:p>
        </p:txBody>
      </p:sp>
    </p:spTree>
    <p:extLst>
      <p:ext uri="{BB962C8B-B14F-4D97-AF65-F5344CB8AC3E}">
        <p14:creationId xmlns:p14="http://schemas.microsoft.com/office/powerpoint/2010/main" val="264237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9F7E5941-B121-A741-862D-E93E12A9BF4D}"/>
              </a:ext>
            </a:extLst>
          </p:cNvPr>
          <p:cNvSpPr>
            <a:spLocks noGrp="1"/>
          </p:cNvSpPr>
          <p:nvPr>
            <p:ph type="title"/>
          </p:nvPr>
        </p:nvSpPr>
        <p:spPr/>
        <p:txBody>
          <a:bodyPr/>
          <a:lstStyle/>
          <a:p>
            <a:r>
              <a:rPr lang="en-US" altLang="en-US"/>
              <a:t>Matrix Multiply</a:t>
            </a:r>
          </a:p>
        </p:txBody>
      </p:sp>
      <p:sp>
        <p:nvSpPr>
          <p:cNvPr id="3" name="Content Placeholder 2">
            <a:extLst>
              <a:ext uri="{FF2B5EF4-FFF2-40B4-BE49-F238E27FC236}">
                <a16:creationId xmlns:a16="http://schemas.microsoft.com/office/drawing/2014/main" id="{960F8329-E1ED-414E-8BBD-660781C4AC1D}"/>
              </a:ext>
            </a:extLst>
          </p:cNvPr>
          <p:cNvSpPr>
            <a:spLocks noGrp="1"/>
          </p:cNvSpPr>
          <p:nvPr>
            <p:ph idx="1"/>
          </p:nvPr>
        </p:nvSpPr>
        <p:spPr>
          <a:xfrm>
            <a:off x="684213" y="1125538"/>
            <a:ext cx="8270875" cy="5399087"/>
          </a:xfrm>
        </p:spPr>
        <p:txBody>
          <a:bodyPr/>
          <a:lstStyle/>
          <a:p>
            <a:pPr>
              <a:defRPr/>
            </a:pPr>
            <a:r>
              <a:rPr lang="en-US" dirty="0" err="1"/>
              <a:t>Unoptimized</a:t>
            </a:r>
            <a:r>
              <a:rPr lang="en-US" dirty="0"/>
              <a:t> code:</a:t>
            </a:r>
          </a:p>
          <a:p>
            <a:pPr>
              <a:defRPr/>
            </a:pPr>
            <a:endParaRPr lang="en-US" dirty="0"/>
          </a:p>
          <a:p>
            <a:pPr marL="0" indent="0">
              <a:buFont typeface="Wingdings" pitchFamily="2" charset="2"/>
              <a:buNone/>
              <a:defRPr/>
            </a:pPr>
            <a:r>
              <a:rPr lang="fr-FR" sz="1600" dirty="0">
                <a:latin typeface="Courier New" pitchFamily="49" charset="0"/>
                <a:cs typeface="Courier New" pitchFamily="49" charset="0"/>
              </a:rPr>
              <a:t>1. </a:t>
            </a:r>
            <a:r>
              <a:rPr lang="fr-FR" sz="1600" dirty="0" err="1">
                <a:latin typeface="Courier New" pitchFamily="49" charset="0"/>
                <a:cs typeface="Courier New" pitchFamily="49" charset="0"/>
              </a:rPr>
              <a:t>void</a:t>
            </a:r>
            <a:r>
              <a:rPr lang="fr-FR" sz="1600" dirty="0">
                <a:latin typeface="Courier New" pitchFamily="49" charset="0"/>
                <a:cs typeface="Courier New" pitchFamily="49" charset="0"/>
              </a:rPr>
              <a:t> </a:t>
            </a:r>
            <a:r>
              <a:rPr lang="fr-FR" sz="1600" dirty="0" err="1">
                <a:latin typeface="Courier New" pitchFamily="49" charset="0"/>
                <a:cs typeface="Courier New" pitchFamily="49" charset="0"/>
              </a:rPr>
              <a:t>dgemm</a:t>
            </a:r>
            <a:r>
              <a:rPr lang="fr-FR" sz="1600" dirty="0">
                <a:latin typeface="Courier New" pitchFamily="49" charset="0"/>
                <a:cs typeface="Courier New" pitchFamily="49" charset="0"/>
              </a:rPr>
              <a:t>(</a:t>
            </a:r>
            <a:r>
              <a:rPr lang="fr-FR" sz="1600" dirty="0" err="1">
                <a:latin typeface="Courier New" pitchFamily="49" charset="0"/>
                <a:cs typeface="Courier New" pitchFamily="49" charset="0"/>
              </a:rPr>
              <a:t>int</a:t>
            </a:r>
            <a:r>
              <a:rPr lang="fr-FR" sz="1600" dirty="0">
                <a:latin typeface="Courier New" pitchFamily="49" charset="0"/>
                <a:cs typeface="Courier New" pitchFamily="49" charset="0"/>
              </a:rPr>
              <a:t> n, double* A, double* B, double* C)</a:t>
            </a:r>
          </a:p>
          <a:p>
            <a:pPr marL="0" indent="0">
              <a:buFont typeface="Wingdings" pitchFamily="2" charset="2"/>
              <a:buNone/>
              <a:defRPr/>
            </a:pPr>
            <a:r>
              <a:rPr lang="en-US" sz="1600" dirty="0">
                <a:latin typeface="Courier New" pitchFamily="49" charset="0"/>
                <a:cs typeface="Courier New" pitchFamily="49" charset="0"/>
              </a:rPr>
              <a:t>2. {</a:t>
            </a:r>
          </a:p>
          <a:p>
            <a:pPr marL="0" indent="0">
              <a:buFont typeface="Wingdings" pitchFamily="2" charset="2"/>
              <a:buNone/>
              <a:defRPr/>
            </a:pPr>
            <a:r>
              <a:rPr lang="nn-NO" sz="1600" dirty="0">
                <a:latin typeface="Courier New" pitchFamily="49" charset="0"/>
                <a:cs typeface="Courier New" pitchFamily="49" charset="0"/>
              </a:rPr>
              <a:t>3.  for (int i = 0; i &lt; n; ++i) // </a:t>
            </a:r>
            <a:r>
              <a:rPr lang="nn-NO" sz="1600" dirty="0" err="1">
                <a:latin typeface="Courier New" pitchFamily="49" charset="0"/>
                <a:cs typeface="Courier New" pitchFamily="49" charset="0"/>
              </a:rPr>
              <a:t>row</a:t>
            </a:r>
            <a:endParaRPr lang="nn-NO" sz="1600" dirty="0">
              <a:latin typeface="Courier New" pitchFamily="49" charset="0"/>
              <a:cs typeface="Courier New" pitchFamily="49" charset="0"/>
            </a:endParaRPr>
          </a:p>
          <a:p>
            <a:pPr marL="0" indent="0">
              <a:buFont typeface="Wingdings" pitchFamily="2" charset="2"/>
              <a:buNone/>
              <a:defRPr/>
            </a:pPr>
            <a:r>
              <a:rPr lang="en-US" sz="1600" dirty="0">
                <a:latin typeface="Courier New" pitchFamily="49" charset="0"/>
                <a:cs typeface="Courier New" pitchFamily="49" charset="0"/>
              </a:rPr>
              <a:t>4.    for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j = 0; j &lt; n; ++j) { // column</a:t>
            </a:r>
          </a:p>
          <a:p>
            <a:pPr marL="0" indent="0">
              <a:buFont typeface="Wingdings" pitchFamily="2" charset="2"/>
              <a:buNone/>
              <a:defRPr/>
            </a:pPr>
            <a:r>
              <a:rPr lang="en-US" sz="1600" dirty="0">
                <a:latin typeface="Courier New" pitchFamily="49" charset="0"/>
                <a:cs typeface="Courier New" pitchFamily="49" charset="0"/>
              </a:rPr>
              <a:t>5.     double </a:t>
            </a:r>
            <a:r>
              <a:rPr lang="en-US" sz="1600" dirty="0" err="1">
                <a:latin typeface="Courier New" pitchFamily="49" charset="0"/>
                <a:cs typeface="Courier New" pitchFamily="49" charset="0"/>
              </a:rPr>
              <a:t>cij</a:t>
            </a:r>
            <a:r>
              <a:rPr lang="en-US" sz="1600" dirty="0">
                <a:latin typeface="Courier New" pitchFamily="49" charset="0"/>
                <a:cs typeface="Courier New" pitchFamily="49" charset="0"/>
              </a:rPr>
              <a:t> = C[</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n+j</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cij</a:t>
            </a:r>
            <a:r>
              <a:rPr lang="en-US" sz="1600" dirty="0">
                <a:latin typeface="Courier New" pitchFamily="49" charset="0"/>
                <a:cs typeface="Courier New" pitchFamily="49" charset="0"/>
              </a:rPr>
              <a:t> = C[</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][j] */</a:t>
            </a:r>
          </a:p>
          <a:p>
            <a:pPr marL="0" indent="0">
              <a:buFont typeface="Wingdings" pitchFamily="2" charset="2"/>
              <a:buNone/>
              <a:defRPr/>
            </a:pPr>
            <a:r>
              <a:rPr lang="en-US" sz="1600" dirty="0">
                <a:latin typeface="Courier New" pitchFamily="49" charset="0"/>
                <a:cs typeface="Courier New" pitchFamily="49" charset="0"/>
              </a:rPr>
              <a:t>6.     for(</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k = 0; k &lt; n; k++ ) // col of A, row of B</a:t>
            </a:r>
          </a:p>
          <a:p>
            <a:pPr marL="0" indent="0">
              <a:buFont typeface="Wingdings" pitchFamily="2" charset="2"/>
              <a:buNone/>
              <a:defRPr/>
            </a:pPr>
            <a:r>
              <a:rPr lang="pt-BR" sz="1600" dirty="0">
                <a:latin typeface="Courier New" pitchFamily="49" charset="0"/>
                <a:cs typeface="Courier New" pitchFamily="49" charset="0"/>
              </a:rPr>
              <a:t>7.       </a:t>
            </a:r>
            <a:r>
              <a:rPr lang="pt-BR" sz="1600" dirty="0" err="1">
                <a:latin typeface="Courier New" pitchFamily="49" charset="0"/>
                <a:cs typeface="Courier New" pitchFamily="49" charset="0"/>
              </a:rPr>
              <a:t>cij</a:t>
            </a:r>
            <a:r>
              <a:rPr lang="pt-BR" sz="1600" dirty="0">
                <a:latin typeface="Courier New" pitchFamily="49" charset="0"/>
                <a:cs typeface="Courier New" pitchFamily="49" charset="0"/>
              </a:rPr>
              <a:t> += A[</a:t>
            </a:r>
            <a:r>
              <a:rPr lang="pt-BR" sz="1600" dirty="0" err="1">
                <a:latin typeface="Courier New" pitchFamily="49" charset="0"/>
                <a:cs typeface="Courier New" pitchFamily="49" charset="0"/>
              </a:rPr>
              <a:t>i</a:t>
            </a:r>
            <a:r>
              <a:rPr lang="pt-BR" sz="1600" dirty="0">
                <a:latin typeface="Courier New" pitchFamily="49" charset="0"/>
                <a:cs typeface="Courier New" pitchFamily="49" charset="0"/>
              </a:rPr>
              <a:t>*</a:t>
            </a:r>
            <a:r>
              <a:rPr lang="pt-BR" sz="1600" dirty="0" err="1">
                <a:latin typeface="Courier New" pitchFamily="49" charset="0"/>
                <a:cs typeface="Courier New" pitchFamily="49" charset="0"/>
              </a:rPr>
              <a:t>n+k</a:t>
            </a:r>
            <a:r>
              <a:rPr lang="pt-BR" sz="1600" dirty="0">
                <a:latin typeface="Courier New" pitchFamily="49" charset="0"/>
                <a:cs typeface="Courier New" pitchFamily="49" charset="0"/>
              </a:rPr>
              <a:t>] * B[</a:t>
            </a:r>
            <a:r>
              <a:rPr lang="pt-BR" sz="1600" dirty="0" err="1">
                <a:latin typeface="Courier New" pitchFamily="49" charset="0"/>
                <a:cs typeface="Courier New" pitchFamily="49" charset="0"/>
              </a:rPr>
              <a:t>k</a:t>
            </a:r>
            <a:r>
              <a:rPr lang="pt-BR" sz="1600" dirty="0">
                <a:latin typeface="Courier New" pitchFamily="49" charset="0"/>
                <a:cs typeface="Courier New" pitchFamily="49" charset="0"/>
              </a:rPr>
              <a:t>*</a:t>
            </a:r>
            <a:r>
              <a:rPr lang="pt-BR" sz="1600" dirty="0" err="1">
                <a:latin typeface="Courier New" pitchFamily="49" charset="0"/>
                <a:cs typeface="Courier New" pitchFamily="49" charset="0"/>
              </a:rPr>
              <a:t>n+j</a:t>
            </a:r>
            <a:r>
              <a:rPr lang="pt-BR" sz="1600" dirty="0">
                <a:latin typeface="Courier New" pitchFamily="49" charset="0"/>
                <a:cs typeface="Courier New" pitchFamily="49" charset="0"/>
              </a:rPr>
              <a:t>]; /* cij += A[i][k]*B[k][j] */</a:t>
            </a:r>
          </a:p>
          <a:p>
            <a:pPr marL="0" indent="0">
              <a:buFont typeface="Wingdings" pitchFamily="2" charset="2"/>
              <a:buNone/>
              <a:defRPr/>
            </a:pPr>
            <a:r>
              <a:rPr lang="en-US" sz="1600" dirty="0">
                <a:latin typeface="Courier New" pitchFamily="49" charset="0"/>
                <a:cs typeface="Courier New" pitchFamily="49" charset="0"/>
              </a:rPr>
              <a:t>8.     C[</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n+j</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cij</a:t>
            </a:r>
            <a:r>
              <a:rPr lang="en-US" sz="1600" dirty="0">
                <a:latin typeface="Courier New" pitchFamily="49" charset="0"/>
                <a:cs typeface="Courier New" pitchFamily="49" charset="0"/>
              </a:rPr>
              <a:t>; /* C[</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][j] = </a:t>
            </a:r>
            <a:r>
              <a:rPr lang="en-US" sz="1600" dirty="0" err="1">
                <a:latin typeface="Courier New" pitchFamily="49" charset="0"/>
                <a:cs typeface="Courier New" pitchFamily="49" charset="0"/>
              </a:rPr>
              <a:t>cij</a:t>
            </a:r>
            <a:r>
              <a:rPr lang="en-US" sz="1600" dirty="0">
                <a:latin typeface="Courier New" pitchFamily="49" charset="0"/>
                <a:cs typeface="Courier New" pitchFamily="49" charset="0"/>
              </a:rPr>
              <a:t> */</a:t>
            </a:r>
          </a:p>
          <a:p>
            <a:pPr marL="0" indent="0">
              <a:buFont typeface="Wingdings" pitchFamily="2" charset="2"/>
              <a:buNone/>
              <a:defRPr/>
            </a:pPr>
            <a:r>
              <a:rPr lang="en-US" sz="1600" dirty="0">
                <a:latin typeface="Courier New" pitchFamily="49" charset="0"/>
                <a:cs typeface="Courier New" pitchFamily="49" charset="0"/>
              </a:rPr>
              <a:t>9.   }</a:t>
            </a:r>
          </a:p>
          <a:p>
            <a:pPr marL="0" indent="0">
              <a:buFont typeface="Wingdings" pitchFamily="2" charset="2"/>
              <a:buNone/>
              <a:defRPr/>
            </a:pPr>
            <a:r>
              <a:rPr lang="en-US" sz="1600" dirty="0">
                <a:latin typeface="Courier New" pitchFamily="49" charset="0"/>
                <a:cs typeface="Courier New" pitchFamily="49" charset="0"/>
              </a:rPr>
              <a:t>10. }</a:t>
            </a:r>
          </a:p>
        </p:txBody>
      </p:sp>
      <p:sp>
        <p:nvSpPr>
          <p:cNvPr id="49156" name="Footer Placeholder 3">
            <a:extLst>
              <a:ext uri="{FF2B5EF4-FFF2-40B4-BE49-F238E27FC236}">
                <a16:creationId xmlns:a16="http://schemas.microsoft.com/office/drawing/2014/main" id="{249E226E-C225-9641-889F-0A06B582A89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09AAEC33-1967-4046-B761-A45D5DBBE5C0}" type="slidenum">
              <a:rPr lang="en-AU" altLang="en-US"/>
              <a:pPr/>
              <a:t>11</a:t>
            </a:fld>
            <a:endParaRPr lang="en-AU" altLang="en-US"/>
          </a:p>
        </p:txBody>
      </p:sp>
      <p:sp>
        <p:nvSpPr>
          <p:cNvPr id="49157" name="Text Box 4">
            <a:extLst>
              <a:ext uri="{FF2B5EF4-FFF2-40B4-BE49-F238E27FC236}">
                <a16:creationId xmlns:a16="http://schemas.microsoft.com/office/drawing/2014/main" id="{8520BCC9-C080-1D44-83FD-0981B3F7503B}"/>
              </a:ext>
            </a:extLst>
          </p:cNvPr>
          <p:cNvSpPr txBox="1">
            <a:spLocks noChangeArrowheads="1"/>
          </p:cNvSpPr>
          <p:nvPr/>
        </p:nvSpPr>
        <p:spPr bwMode="auto">
          <a:xfrm rot="5400000">
            <a:off x="5803900" y="2968625"/>
            <a:ext cx="6313488"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§3.8 Going Faster:  Subword Parallelism and Matrix Multiply</a:t>
            </a:r>
          </a:p>
        </p:txBody>
      </p:sp>
    </p:spTree>
    <p:extLst>
      <p:ext uri="{BB962C8B-B14F-4D97-AF65-F5344CB8AC3E}">
        <p14:creationId xmlns:p14="http://schemas.microsoft.com/office/powerpoint/2010/main" val="202331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2B906EA7-09E5-7747-934A-7BB26073C564}"/>
              </a:ext>
            </a:extLst>
          </p:cNvPr>
          <p:cNvSpPr>
            <a:spLocks noGrp="1"/>
          </p:cNvSpPr>
          <p:nvPr>
            <p:ph type="title"/>
          </p:nvPr>
        </p:nvSpPr>
        <p:spPr/>
        <p:txBody>
          <a:bodyPr/>
          <a:lstStyle/>
          <a:p>
            <a:r>
              <a:rPr lang="en-US" altLang="en-US"/>
              <a:t>Matrix Multiply</a:t>
            </a:r>
          </a:p>
        </p:txBody>
      </p:sp>
      <p:sp>
        <p:nvSpPr>
          <p:cNvPr id="3" name="Content Placeholder 2">
            <a:extLst>
              <a:ext uri="{FF2B5EF4-FFF2-40B4-BE49-F238E27FC236}">
                <a16:creationId xmlns:a16="http://schemas.microsoft.com/office/drawing/2014/main" id="{99C7BC18-54B1-C141-9804-1C66FD92444E}"/>
              </a:ext>
            </a:extLst>
          </p:cNvPr>
          <p:cNvSpPr>
            <a:spLocks noGrp="1"/>
          </p:cNvSpPr>
          <p:nvPr>
            <p:ph idx="1"/>
          </p:nvPr>
        </p:nvSpPr>
        <p:spPr>
          <a:xfrm>
            <a:off x="684213" y="1125538"/>
            <a:ext cx="8270875" cy="5399087"/>
          </a:xfrm>
        </p:spPr>
        <p:txBody>
          <a:bodyPr/>
          <a:lstStyle/>
          <a:p>
            <a:pPr>
              <a:defRPr/>
            </a:pPr>
            <a:r>
              <a:rPr lang="en-US" dirty="0"/>
              <a:t>x86 assembly code:</a:t>
            </a:r>
          </a:p>
          <a:p>
            <a:pPr marL="0" indent="0">
              <a:buFont typeface="Wingdings" pitchFamily="2" charset="2"/>
              <a:buNone/>
              <a:defRPr/>
            </a:pPr>
            <a:r>
              <a:rPr lang="en-US" sz="1800" dirty="0">
                <a:latin typeface="Courier New" pitchFamily="49" charset="0"/>
                <a:cs typeface="Courier New" pitchFamily="49" charset="0"/>
              </a:rPr>
              <a:t>1. </a:t>
            </a:r>
            <a:r>
              <a:rPr lang="en-US" sz="1800" dirty="0" err="1">
                <a:latin typeface="Courier New" pitchFamily="49" charset="0"/>
                <a:cs typeface="Courier New" pitchFamily="49" charset="0"/>
              </a:rPr>
              <a:t>vmovsd</a:t>
            </a:r>
            <a:r>
              <a:rPr lang="en-US" sz="1800" dirty="0">
                <a:latin typeface="Courier New" pitchFamily="49" charset="0"/>
                <a:cs typeface="Courier New" pitchFamily="49" charset="0"/>
              </a:rPr>
              <a:t> (%r10),%xmm0  # Load 1 element of C into %xmm0</a:t>
            </a:r>
          </a:p>
          <a:p>
            <a:pPr marL="0" indent="0">
              <a:buFont typeface="Wingdings" pitchFamily="2" charset="2"/>
              <a:buNone/>
              <a:defRPr/>
            </a:pPr>
            <a:r>
              <a:rPr lang="en-US" sz="1800" dirty="0">
                <a:latin typeface="Courier New" pitchFamily="49" charset="0"/>
                <a:cs typeface="Courier New" pitchFamily="49" charset="0"/>
              </a:rPr>
              <a:t>2. </a:t>
            </a:r>
            <a:r>
              <a:rPr lang="en-US" sz="1800" dirty="0" err="1">
                <a:latin typeface="Courier New" pitchFamily="49" charset="0"/>
                <a:cs typeface="Courier New" pitchFamily="49" charset="0"/>
              </a:rPr>
              <a:t>mov</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rsi</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rcx</a:t>
            </a:r>
            <a:r>
              <a:rPr lang="en-US" sz="1800" dirty="0">
                <a:latin typeface="Courier New" pitchFamily="49" charset="0"/>
                <a:cs typeface="Courier New" pitchFamily="49" charset="0"/>
              </a:rPr>
              <a:t>        # register %</a:t>
            </a:r>
            <a:r>
              <a:rPr lang="en-US" sz="1800" dirty="0" err="1">
                <a:latin typeface="Courier New" pitchFamily="49" charset="0"/>
                <a:cs typeface="Courier New" pitchFamily="49" charset="0"/>
              </a:rPr>
              <a:t>rcx</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rsi</a:t>
            </a:r>
            <a:endParaRPr lang="en-US" sz="1800" dirty="0">
              <a:latin typeface="Courier New" pitchFamily="49" charset="0"/>
              <a:cs typeface="Courier New" pitchFamily="49" charset="0"/>
            </a:endParaRPr>
          </a:p>
          <a:p>
            <a:pPr marL="0" indent="0">
              <a:buFont typeface="Wingdings" pitchFamily="2" charset="2"/>
              <a:buNone/>
              <a:defRPr/>
            </a:pPr>
            <a:r>
              <a:rPr lang="en-US" sz="1800" dirty="0">
                <a:latin typeface="Courier New" pitchFamily="49" charset="0"/>
                <a:cs typeface="Courier New" pitchFamily="49" charset="0"/>
              </a:rPr>
              <a:t>3. </a:t>
            </a:r>
            <a:r>
              <a:rPr lang="en-US" sz="1800" dirty="0" err="1">
                <a:latin typeface="Courier New" pitchFamily="49" charset="0"/>
                <a:cs typeface="Courier New" pitchFamily="49" charset="0"/>
              </a:rPr>
              <a:t>xor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eax</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eax</a:t>
            </a:r>
            <a:r>
              <a:rPr lang="en-US" sz="1800" dirty="0">
                <a:latin typeface="Courier New" pitchFamily="49" charset="0"/>
                <a:cs typeface="Courier New" pitchFamily="49" charset="0"/>
              </a:rPr>
              <a:t>        # register %</a:t>
            </a:r>
            <a:r>
              <a:rPr lang="en-US" sz="1800" dirty="0" err="1">
                <a:latin typeface="Courier New" pitchFamily="49" charset="0"/>
                <a:cs typeface="Courier New" pitchFamily="49" charset="0"/>
              </a:rPr>
              <a:t>eax</a:t>
            </a:r>
            <a:r>
              <a:rPr lang="en-US" sz="1800" dirty="0">
                <a:latin typeface="Courier New" pitchFamily="49" charset="0"/>
                <a:cs typeface="Courier New" pitchFamily="49" charset="0"/>
              </a:rPr>
              <a:t> = 0</a:t>
            </a:r>
          </a:p>
          <a:p>
            <a:pPr marL="0" indent="0">
              <a:buFont typeface="Wingdings" pitchFamily="2" charset="2"/>
              <a:buNone/>
              <a:defRPr/>
            </a:pPr>
            <a:r>
              <a:rPr lang="en-US" sz="1800" dirty="0">
                <a:latin typeface="Courier New" pitchFamily="49" charset="0"/>
                <a:cs typeface="Courier New" pitchFamily="49" charset="0"/>
              </a:rPr>
              <a:t>4. </a:t>
            </a:r>
            <a:r>
              <a:rPr lang="en-US" sz="1800" dirty="0" err="1">
                <a:latin typeface="Courier New" pitchFamily="49" charset="0"/>
                <a:cs typeface="Courier New" pitchFamily="49" charset="0"/>
              </a:rPr>
              <a:t>vmovsd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rcx</a:t>
            </a:r>
            <a:r>
              <a:rPr lang="en-US" sz="1800" dirty="0">
                <a:latin typeface="Courier New" pitchFamily="49" charset="0"/>
                <a:cs typeface="Courier New" pitchFamily="49" charset="0"/>
              </a:rPr>
              <a:t>),%xmm1  # Load 1 element of B into %xmm1</a:t>
            </a:r>
          </a:p>
          <a:p>
            <a:pPr marL="0" indent="0">
              <a:buFont typeface="Wingdings" pitchFamily="2" charset="2"/>
              <a:buNone/>
              <a:defRPr/>
            </a:pPr>
            <a:r>
              <a:rPr lang="pt-BR" sz="1800" dirty="0">
                <a:latin typeface="Courier New" pitchFamily="49" charset="0"/>
                <a:cs typeface="Courier New" pitchFamily="49" charset="0"/>
              </a:rPr>
              <a:t>5. add %r9,%rcx         # register %rcx = %rcx + %r9</a:t>
            </a:r>
          </a:p>
          <a:p>
            <a:pPr marL="0" indent="0">
              <a:buFont typeface="Wingdings" pitchFamily="2" charset="2"/>
              <a:buNone/>
              <a:defRPr/>
            </a:pPr>
            <a:r>
              <a:rPr lang="en-US" sz="1800" dirty="0">
                <a:latin typeface="Courier New" pitchFamily="49" charset="0"/>
                <a:cs typeface="Courier New" pitchFamily="49" charset="0"/>
              </a:rPr>
              <a:t>6. </a:t>
            </a:r>
            <a:r>
              <a:rPr lang="en-US" sz="1800" dirty="0" err="1">
                <a:latin typeface="Courier New" pitchFamily="49" charset="0"/>
                <a:cs typeface="Courier New" pitchFamily="49" charset="0"/>
              </a:rPr>
              <a:t>vmulsd</a:t>
            </a:r>
            <a:r>
              <a:rPr lang="en-US" sz="1800" dirty="0">
                <a:latin typeface="Courier New" pitchFamily="49" charset="0"/>
                <a:cs typeface="Courier New" pitchFamily="49" charset="0"/>
              </a:rPr>
              <a:t> (%r8,%rax,8),%xmm1,%xmm1 # Multiply %xmm1, element of A</a:t>
            </a:r>
          </a:p>
          <a:p>
            <a:pPr marL="0" indent="0">
              <a:buFont typeface="Wingdings" pitchFamily="2" charset="2"/>
              <a:buNone/>
              <a:defRPr/>
            </a:pPr>
            <a:r>
              <a:rPr lang="nn-NO" sz="1800" dirty="0">
                <a:latin typeface="Courier New" pitchFamily="49" charset="0"/>
                <a:cs typeface="Courier New" pitchFamily="49" charset="0"/>
              </a:rPr>
              <a:t>7. add $0x1,%rax        # register %rax = %rax + 1</a:t>
            </a:r>
          </a:p>
          <a:p>
            <a:pPr marL="0" indent="0">
              <a:buFont typeface="Wingdings" pitchFamily="2" charset="2"/>
              <a:buNone/>
              <a:defRPr/>
            </a:pPr>
            <a:r>
              <a:rPr lang="en-US" sz="1800" dirty="0">
                <a:latin typeface="Courier New" pitchFamily="49" charset="0"/>
                <a:cs typeface="Courier New" pitchFamily="49" charset="0"/>
              </a:rPr>
              <a:t>8. </a:t>
            </a:r>
            <a:r>
              <a:rPr lang="en-US" sz="1800" dirty="0" err="1">
                <a:latin typeface="Courier New" pitchFamily="49" charset="0"/>
                <a:cs typeface="Courier New" pitchFamily="49" charset="0"/>
              </a:rPr>
              <a:t>cmp</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eax</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a:t>
            </a:r>
            <a:r>
              <a:rPr lang="en-US" sz="1800" dirty="0">
                <a:latin typeface="Courier New" pitchFamily="49" charset="0"/>
                <a:cs typeface="Courier New" pitchFamily="49" charset="0"/>
              </a:rPr>
              <a:t>        # compare %</a:t>
            </a:r>
            <a:r>
              <a:rPr lang="en-US" sz="1800" dirty="0" err="1">
                <a:latin typeface="Courier New" pitchFamily="49" charset="0"/>
                <a:cs typeface="Courier New" pitchFamily="49" charset="0"/>
              </a:rPr>
              <a:t>eax</a:t>
            </a:r>
            <a:r>
              <a:rPr lang="en-US" sz="1800" dirty="0">
                <a:latin typeface="Courier New" pitchFamily="49" charset="0"/>
                <a:cs typeface="Courier New" pitchFamily="49" charset="0"/>
              </a:rPr>
              <a:t> to %</a:t>
            </a:r>
            <a:r>
              <a:rPr lang="en-US" sz="1800" dirty="0" err="1">
                <a:latin typeface="Courier New" pitchFamily="49" charset="0"/>
                <a:cs typeface="Courier New" pitchFamily="49" charset="0"/>
              </a:rPr>
              <a:t>edi</a:t>
            </a:r>
            <a:endParaRPr lang="en-US" sz="1800" dirty="0">
              <a:latin typeface="Courier New" pitchFamily="49" charset="0"/>
              <a:cs typeface="Courier New" pitchFamily="49" charset="0"/>
            </a:endParaRPr>
          </a:p>
          <a:p>
            <a:pPr marL="0" indent="0">
              <a:buFont typeface="Wingdings" pitchFamily="2" charset="2"/>
              <a:buNone/>
              <a:defRPr/>
            </a:pPr>
            <a:r>
              <a:rPr lang="en-US" sz="1800" dirty="0">
                <a:latin typeface="Courier New" pitchFamily="49" charset="0"/>
                <a:cs typeface="Courier New" pitchFamily="49" charset="0"/>
              </a:rPr>
              <a:t>9. </a:t>
            </a:r>
            <a:r>
              <a:rPr lang="en-US" sz="1800" dirty="0" err="1">
                <a:latin typeface="Courier New" pitchFamily="49" charset="0"/>
                <a:cs typeface="Courier New" pitchFamily="49" charset="0"/>
              </a:rPr>
              <a:t>vaddsd</a:t>
            </a:r>
            <a:r>
              <a:rPr lang="en-US" sz="1800" dirty="0">
                <a:latin typeface="Courier New" pitchFamily="49" charset="0"/>
                <a:cs typeface="Courier New" pitchFamily="49" charset="0"/>
              </a:rPr>
              <a:t> %xmm1,%xmm0,%xmm0 # Add %xmm1, %xmm0</a:t>
            </a:r>
          </a:p>
          <a:p>
            <a:pPr marL="0" indent="0">
              <a:buFont typeface="Wingdings" pitchFamily="2" charset="2"/>
              <a:buNone/>
              <a:defRPr/>
            </a:pPr>
            <a:r>
              <a:rPr lang="en-US" sz="1800" dirty="0">
                <a:latin typeface="Courier New" pitchFamily="49" charset="0"/>
                <a:cs typeface="Courier New" pitchFamily="49" charset="0"/>
              </a:rPr>
              <a:t>10. </a:t>
            </a:r>
            <a:r>
              <a:rPr lang="en-US" sz="1800" dirty="0" err="1">
                <a:latin typeface="Courier New" pitchFamily="49" charset="0"/>
                <a:cs typeface="Courier New" pitchFamily="49" charset="0"/>
              </a:rPr>
              <a:t>jg</a:t>
            </a:r>
            <a:r>
              <a:rPr lang="en-US" sz="1800" dirty="0">
                <a:latin typeface="Courier New" pitchFamily="49" charset="0"/>
                <a:cs typeface="Courier New" pitchFamily="49" charset="0"/>
              </a:rPr>
              <a:t> 30 &lt;dgemm+0x30&gt;  # jump if %</a:t>
            </a:r>
            <a:r>
              <a:rPr lang="en-US" sz="1800" dirty="0" err="1">
                <a:latin typeface="Courier New" pitchFamily="49" charset="0"/>
                <a:cs typeface="Courier New" pitchFamily="49" charset="0"/>
              </a:rPr>
              <a:t>eax</a:t>
            </a:r>
            <a:r>
              <a:rPr lang="en-US" sz="1800" dirty="0">
                <a:latin typeface="Courier New" pitchFamily="49" charset="0"/>
                <a:cs typeface="Courier New" pitchFamily="49" charset="0"/>
              </a:rPr>
              <a:t> &gt; %</a:t>
            </a:r>
            <a:r>
              <a:rPr lang="en-US" sz="1800" dirty="0" err="1">
                <a:latin typeface="Courier New" pitchFamily="49" charset="0"/>
                <a:cs typeface="Courier New" pitchFamily="49" charset="0"/>
              </a:rPr>
              <a:t>edi</a:t>
            </a:r>
            <a:endParaRPr lang="en-US" sz="1800" dirty="0">
              <a:latin typeface="Courier New" pitchFamily="49" charset="0"/>
              <a:cs typeface="Courier New" pitchFamily="49" charset="0"/>
            </a:endParaRPr>
          </a:p>
          <a:p>
            <a:pPr marL="0" indent="0">
              <a:buFont typeface="Wingdings" pitchFamily="2" charset="2"/>
              <a:buNone/>
              <a:defRPr/>
            </a:pPr>
            <a:r>
              <a:rPr lang="pt-BR" sz="1800" dirty="0">
                <a:latin typeface="Courier New" pitchFamily="49" charset="0"/>
                <a:cs typeface="Courier New" pitchFamily="49" charset="0"/>
              </a:rPr>
              <a:t>11. add $0x1,%r11d      # register %r11 = %r11 + 1</a:t>
            </a:r>
          </a:p>
          <a:p>
            <a:pPr marL="0" indent="0">
              <a:buFont typeface="Wingdings" pitchFamily="2" charset="2"/>
              <a:buNone/>
              <a:defRPr/>
            </a:pPr>
            <a:r>
              <a:rPr lang="en-US" sz="1800" dirty="0">
                <a:latin typeface="Courier New" pitchFamily="49" charset="0"/>
                <a:cs typeface="Courier New" pitchFamily="49" charset="0"/>
              </a:rPr>
              <a:t>12. </a:t>
            </a:r>
            <a:r>
              <a:rPr lang="en-US" sz="1800" dirty="0" err="1">
                <a:latin typeface="Courier New" pitchFamily="49" charset="0"/>
                <a:cs typeface="Courier New" pitchFamily="49" charset="0"/>
              </a:rPr>
              <a:t>vmovsd</a:t>
            </a:r>
            <a:r>
              <a:rPr lang="en-US" sz="1800" dirty="0">
                <a:latin typeface="Courier New" pitchFamily="49" charset="0"/>
                <a:cs typeface="Courier New" pitchFamily="49" charset="0"/>
              </a:rPr>
              <a:t> %xmm0,(%r10) # Store %xmm0 into C element</a:t>
            </a:r>
            <a:endParaRPr lang="en-US" sz="1050" dirty="0">
              <a:latin typeface="Courier New" pitchFamily="49" charset="0"/>
              <a:cs typeface="Courier New" pitchFamily="49" charset="0"/>
            </a:endParaRPr>
          </a:p>
        </p:txBody>
      </p:sp>
      <p:sp>
        <p:nvSpPr>
          <p:cNvPr id="50180" name="Footer Placeholder 3">
            <a:extLst>
              <a:ext uri="{FF2B5EF4-FFF2-40B4-BE49-F238E27FC236}">
                <a16:creationId xmlns:a16="http://schemas.microsoft.com/office/drawing/2014/main" id="{EDC9FB37-AD5C-FE43-9A88-DE967564511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B364657F-B285-F942-83CE-3B23DB30ABBE}" type="slidenum">
              <a:rPr lang="en-AU" altLang="en-US"/>
              <a:pPr/>
              <a:t>12</a:t>
            </a:fld>
            <a:endParaRPr lang="en-AU" altLang="en-US"/>
          </a:p>
        </p:txBody>
      </p:sp>
      <p:sp>
        <p:nvSpPr>
          <p:cNvPr id="50181" name="Text Box 4">
            <a:extLst>
              <a:ext uri="{FF2B5EF4-FFF2-40B4-BE49-F238E27FC236}">
                <a16:creationId xmlns:a16="http://schemas.microsoft.com/office/drawing/2014/main" id="{6CF1664C-47A9-5348-93B5-8D4072B99A36}"/>
              </a:ext>
            </a:extLst>
          </p:cNvPr>
          <p:cNvSpPr txBox="1">
            <a:spLocks noChangeArrowheads="1"/>
          </p:cNvSpPr>
          <p:nvPr/>
        </p:nvSpPr>
        <p:spPr bwMode="auto">
          <a:xfrm rot="5400000">
            <a:off x="5803900" y="2968625"/>
            <a:ext cx="6313488"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§3.8 Going Faster:  Subword Parallelism and Matrix Multiply</a:t>
            </a:r>
          </a:p>
        </p:txBody>
      </p:sp>
    </p:spTree>
    <p:extLst>
      <p:ext uri="{BB962C8B-B14F-4D97-AF65-F5344CB8AC3E}">
        <p14:creationId xmlns:p14="http://schemas.microsoft.com/office/powerpoint/2010/main" val="285112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A76EB2D9-2606-484F-8904-33D323538EC2}"/>
              </a:ext>
            </a:extLst>
          </p:cNvPr>
          <p:cNvSpPr>
            <a:spLocks noGrp="1"/>
          </p:cNvSpPr>
          <p:nvPr>
            <p:ph type="title"/>
          </p:nvPr>
        </p:nvSpPr>
        <p:spPr/>
        <p:txBody>
          <a:bodyPr/>
          <a:lstStyle/>
          <a:p>
            <a:r>
              <a:rPr lang="en-US" altLang="en-US"/>
              <a:t>Matrix Multiply</a:t>
            </a:r>
          </a:p>
        </p:txBody>
      </p:sp>
      <p:sp>
        <p:nvSpPr>
          <p:cNvPr id="3" name="Content Placeholder 2">
            <a:extLst>
              <a:ext uri="{FF2B5EF4-FFF2-40B4-BE49-F238E27FC236}">
                <a16:creationId xmlns:a16="http://schemas.microsoft.com/office/drawing/2014/main" id="{989D7258-989E-8E48-B3E9-AA370252C8D3}"/>
              </a:ext>
            </a:extLst>
          </p:cNvPr>
          <p:cNvSpPr>
            <a:spLocks noGrp="1"/>
          </p:cNvSpPr>
          <p:nvPr>
            <p:ph idx="1"/>
          </p:nvPr>
        </p:nvSpPr>
        <p:spPr>
          <a:xfrm>
            <a:off x="684213" y="1125538"/>
            <a:ext cx="8270875" cy="5399087"/>
          </a:xfrm>
        </p:spPr>
        <p:txBody>
          <a:bodyPr/>
          <a:lstStyle/>
          <a:p>
            <a:pPr>
              <a:defRPr/>
            </a:pPr>
            <a:r>
              <a:rPr lang="en-US" dirty="0"/>
              <a:t>Optimized C code:</a:t>
            </a:r>
          </a:p>
          <a:p>
            <a:pPr marL="0" indent="0">
              <a:buFont typeface="Wingdings" pitchFamily="2" charset="2"/>
              <a:buNone/>
              <a:defRPr/>
            </a:pPr>
            <a:r>
              <a:rPr lang="en-US" sz="1800" dirty="0">
                <a:latin typeface="Courier New" pitchFamily="49" charset="0"/>
                <a:cs typeface="Courier New" pitchFamily="49" charset="0"/>
              </a:rPr>
              <a:t>1. #include &lt;x86intrin.h&gt;</a:t>
            </a:r>
          </a:p>
          <a:p>
            <a:pPr marL="0" indent="0">
              <a:buFont typeface="Wingdings" pitchFamily="2" charset="2"/>
              <a:buNone/>
              <a:defRPr/>
            </a:pPr>
            <a:r>
              <a:rPr lang="fr-FR" sz="1800" dirty="0">
                <a:latin typeface="Courier New" pitchFamily="49" charset="0"/>
                <a:cs typeface="Courier New" pitchFamily="49" charset="0"/>
              </a:rPr>
              <a:t>2. </a:t>
            </a:r>
            <a:r>
              <a:rPr lang="fr-FR" sz="1800" dirty="0" err="1">
                <a:latin typeface="Courier New" pitchFamily="49" charset="0"/>
                <a:cs typeface="Courier New" pitchFamily="49" charset="0"/>
              </a:rPr>
              <a:t>void</a:t>
            </a:r>
            <a:r>
              <a:rPr lang="fr-FR" sz="1800" dirty="0">
                <a:latin typeface="Courier New" pitchFamily="49" charset="0"/>
                <a:cs typeface="Courier New" pitchFamily="49" charset="0"/>
              </a:rPr>
              <a:t> </a:t>
            </a:r>
            <a:r>
              <a:rPr lang="fr-FR" sz="1800" dirty="0" err="1">
                <a:latin typeface="Courier New" pitchFamily="49" charset="0"/>
                <a:cs typeface="Courier New" pitchFamily="49" charset="0"/>
              </a:rPr>
              <a:t>dgemm</a:t>
            </a:r>
            <a:r>
              <a:rPr lang="fr-FR" sz="1800" dirty="0">
                <a:latin typeface="Courier New" pitchFamily="49" charset="0"/>
                <a:cs typeface="Courier New" pitchFamily="49" charset="0"/>
              </a:rPr>
              <a:t> (</a:t>
            </a:r>
            <a:r>
              <a:rPr lang="fr-FR" sz="1800" dirty="0" err="1">
                <a:latin typeface="Courier New" pitchFamily="49" charset="0"/>
                <a:cs typeface="Courier New" pitchFamily="49" charset="0"/>
              </a:rPr>
              <a:t>int</a:t>
            </a:r>
            <a:r>
              <a:rPr lang="fr-FR" sz="1800" dirty="0">
                <a:latin typeface="Courier New" pitchFamily="49" charset="0"/>
                <a:cs typeface="Courier New" pitchFamily="49" charset="0"/>
              </a:rPr>
              <a:t> n, double* A, double* B, double* C)</a:t>
            </a:r>
          </a:p>
          <a:p>
            <a:pPr marL="0" indent="0">
              <a:buFont typeface="Wingdings" pitchFamily="2" charset="2"/>
              <a:buNone/>
              <a:defRPr/>
            </a:pPr>
            <a:r>
              <a:rPr lang="en-US" sz="1800" dirty="0">
                <a:latin typeface="Courier New" pitchFamily="49" charset="0"/>
                <a:cs typeface="Courier New" pitchFamily="49" charset="0"/>
              </a:rPr>
              <a:t>3. {</a:t>
            </a:r>
          </a:p>
          <a:p>
            <a:pPr marL="0" indent="0">
              <a:buFont typeface="Wingdings" pitchFamily="2" charset="2"/>
              <a:buNone/>
              <a:defRPr/>
            </a:pPr>
            <a:r>
              <a:rPr lang="nn-NO" sz="1800" dirty="0">
                <a:latin typeface="Courier New" pitchFamily="49" charset="0"/>
                <a:cs typeface="Courier New" pitchFamily="49" charset="0"/>
              </a:rPr>
              <a:t>4.  for ( int i = 0; i &lt; n; i+=4 )</a:t>
            </a:r>
          </a:p>
          <a:p>
            <a:pPr marL="0" indent="0">
              <a:buFont typeface="Wingdings" pitchFamily="2" charset="2"/>
              <a:buNone/>
              <a:defRPr/>
            </a:pPr>
            <a:r>
              <a:rPr lang="en-US" sz="1800" dirty="0">
                <a:latin typeface="Courier New" pitchFamily="49" charset="0"/>
                <a:cs typeface="Courier New" pitchFamily="49" charset="0"/>
              </a:rPr>
              <a:t>5.   for (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j = 0; j &lt; n; j++ ) {</a:t>
            </a:r>
          </a:p>
          <a:p>
            <a:pPr marL="0" indent="0">
              <a:buFont typeface="Wingdings" pitchFamily="2" charset="2"/>
              <a:buNone/>
              <a:defRPr/>
            </a:pPr>
            <a:r>
              <a:rPr lang="nn-NO" sz="1800" dirty="0">
                <a:latin typeface="Courier New" pitchFamily="49" charset="0"/>
                <a:cs typeface="Courier New" pitchFamily="49" charset="0"/>
              </a:rPr>
              <a:t>6.    __m256d c0 = _mm256_load_pd(C+i+j*n); /* c0 = C[i][j] */</a:t>
            </a:r>
          </a:p>
          <a:p>
            <a:pPr marL="0" indent="0">
              <a:buFont typeface="Wingdings" pitchFamily="2" charset="2"/>
              <a:buNone/>
              <a:defRPr/>
            </a:pPr>
            <a:r>
              <a:rPr lang="en-US" sz="1800" dirty="0">
                <a:latin typeface="Courier New" pitchFamily="49" charset="0"/>
                <a:cs typeface="Courier New" pitchFamily="49" charset="0"/>
              </a:rPr>
              <a:t>7.    for(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k = 0; k &lt; n; k++ )</a:t>
            </a:r>
          </a:p>
          <a:p>
            <a:pPr marL="0" indent="0">
              <a:buFont typeface="Wingdings" pitchFamily="2" charset="2"/>
              <a:buNone/>
              <a:defRPr/>
            </a:pPr>
            <a:r>
              <a:rPr lang="en-US" sz="1800" dirty="0">
                <a:latin typeface="Courier New" pitchFamily="49" charset="0"/>
                <a:cs typeface="Courier New" pitchFamily="49" charset="0"/>
              </a:rPr>
              <a:t>8.     c0 = _mm256_add_pd(c0, /* c0 += A[</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][k]*B[k][j] */</a:t>
            </a:r>
          </a:p>
          <a:p>
            <a:pPr marL="0" indent="0">
              <a:buFont typeface="Wingdings" pitchFamily="2" charset="2"/>
              <a:buNone/>
              <a:defRPr/>
            </a:pPr>
            <a:r>
              <a:rPr lang="en-US" sz="1800" dirty="0">
                <a:latin typeface="Courier New" pitchFamily="49" charset="0"/>
                <a:cs typeface="Courier New" pitchFamily="49" charset="0"/>
              </a:rPr>
              <a:t>9.              _mm256_mul_pd(_mm256_load_pd(</a:t>
            </a:r>
            <a:r>
              <a:rPr lang="en-US" sz="1800" dirty="0" err="1">
                <a:latin typeface="Courier New" pitchFamily="49" charset="0"/>
                <a:cs typeface="Courier New" pitchFamily="49" charset="0"/>
              </a:rPr>
              <a:t>A+i+k</a:t>
            </a:r>
            <a:r>
              <a:rPr lang="en-US" sz="1800" dirty="0">
                <a:latin typeface="Courier New" pitchFamily="49" charset="0"/>
                <a:cs typeface="Courier New" pitchFamily="49" charset="0"/>
              </a:rPr>
              <a:t>*n),</a:t>
            </a:r>
          </a:p>
          <a:p>
            <a:pPr marL="0" indent="0">
              <a:buFont typeface="Wingdings" pitchFamily="2" charset="2"/>
              <a:buNone/>
              <a:defRPr/>
            </a:pPr>
            <a:r>
              <a:rPr lang="en-US" sz="1800" dirty="0">
                <a:latin typeface="Courier New" pitchFamily="49" charset="0"/>
                <a:cs typeface="Courier New" pitchFamily="49" charset="0"/>
              </a:rPr>
              <a:t>10.             _mm256_broadcast_sd(</a:t>
            </a:r>
            <a:r>
              <a:rPr lang="en-US" sz="1800" dirty="0" err="1">
                <a:latin typeface="Courier New" pitchFamily="49" charset="0"/>
                <a:cs typeface="Courier New" pitchFamily="49" charset="0"/>
              </a:rPr>
              <a:t>B+k+j</a:t>
            </a:r>
            <a:r>
              <a:rPr lang="en-US" sz="1800" dirty="0">
                <a:latin typeface="Courier New" pitchFamily="49" charset="0"/>
                <a:cs typeface="Courier New" pitchFamily="49" charset="0"/>
              </a:rPr>
              <a:t>*n)));</a:t>
            </a:r>
          </a:p>
          <a:p>
            <a:pPr marL="0" indent="0">
              <a:buFont typeface="Wingdings" pitchFamily="2" charset="2"/>
              <a:buNone/>
              <a:defRPr/>
            </a:pPr>
            <a:r>
              <a:rPr lang="en-US" sz="1800" dirty="0">
                <a:latin typeface="Courier New" pitchFamily="49" charset="0"/>
                <a:cs typeface="Courier New" pitchFamily="49" charset="0"/>
              </a:rPr>
              <a:t>11.   _mm256_store_pd(</a:t>
            </a:r>
            <a:r>
              <a:rPr lang="en-US" sz="1800" dirty="0" err="1">
                <a:latin typeface="Courier New" pitchFamily="49" charset="0"/>
                <a:cs typeface="Courier New" pitchFamily="49" charset="0"/>
              </a:rPr>
              <a:t>C+i+j</a:t>
            </a:r>
            <a:r>
              <a:rPr lang="en-US" sz="1800" dirty="0">
                <a:latin typeface="Courier New" pitchFamily="49" charset="0"/>
                <a:cs typeface="Courier New" pitchFamily="49" charset="0"/>
              </a:rPr>
              <a:t>*n, c0); /* C[</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][j] = c0 */</a:t>
            </a:r>
          </a:p>
          <a:p>
            <a:pPr marL="0" indent="0">
              <a:buFont typeface="Wingdings" pitchFamily="2" charset="2"/>
              <a:buNone/>
              <a:defRPr/>
            </a:pPr>
            <a:r>
              <a:rPr lang="en-US" sz="1800" dirty="0">
                <a:latin typeface="Courier New" pitchFamily="49" charset="0"/>
                <a:cs typeface="Courier New" pitchFamily="49" charset="0"/>
              </a:rPr>
              <a:t>12.  }</a:t>
            </a:r>
          </a:p>
          <a:p>
            <a:pPr marL="0" indent="0">
              <a:buFont typeface="Wingdings" pitchFamily="2" charset="2"/>
              <a:buNone/>
              <a:defRPr/>
            </a:pPr>
            <a:r>
              <a:rPr lang="en-US" sz="1800" dirty="0">
                <a:latin typeface="Courier New" pitchFamily="49" charset="0"/>
                <a:cs typeface="Courier New" pitchFamily="49" charset="0"/>
              </a:rPr>
              <a:t>13. }</a:t>
            </a:r>
            <a:endParaRPr lang="en-US" sz="1050" dirty="0">
              <a:latin typeface="Courier New" pitchFamily="49" charset="0"/>
              <a:cs typeface="Courier New" pitchFamily="49" charset="0"/>
            </a:endParaRPr>
          </a:p>
        </p:txBody>
      </p:sp>
      <p:sp>
        <p:nvSpPr>
          <p:cNvPr id="51204" name="Footer Placeholder 3">
            <a:extLst>
              <a:ext uri="{FF2B5EF4-FFF2-40B4-BE49-F238E27FC236}">
                <a16:creationId xmlns:a16="http://schemas.microsoft.com/office/drawing/2014/main" id="{CF615D4F-FA6F-3D44-B154-6D03E90C5AD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6E15D692-C507-8742-9899-C7AD198D5694}" type="slidenum">
              <a:rPr lang="en-AU" altLang="en-US"/>
              <a:pPr/>
              <a:t>13</a:t>
            </a:fld>
            <a:endParaRPr lang="en-AU" altLang="en-US"/>
          </a:p>
        </p:txBody>
      </p:sp>
      <p:sp>
        <p:nvSpPr>
          <p:cNvPr id="51205" name="Text Box 4">
            <a:extLst>
              <a:ext uri="{FF2B5EF4-FFF2-40B4-BE49-F238E27FC236}">
                <a16:creationId xmlns:a16="http://schemas.microsoft.com/office/drawing/2014/main" id="{FBE8F286-E9B0-8345-BD1F-686810A62E37}"/>
              </a:ext>
            </a:extLst>
          </p:cNvPr>
          <p:cNvSpPr txBox="1">
            <a:spLocks noChangeArrowheads="1"/>
          </p:cNvSpPr>
          <p:nvPr/>
        </p:nvSpPr>
        <p:spPr bwMode="auto">
          <a:xfrm rot="5400000">
            <a:off x="5803900" y="2968625"/>
            <a:ext cx="6313488"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§3.8 Going Faster:  Subword Parallelism and Matrix Multiply</a:t>
            </a:r>
          </a:p>
        </p:txBody>
      </p:sp>
    </p:spTree>
    <p:extLst>
      <p:ext uri="{BB962C8B-B14F-4D97-AF65-F5344CB8AC3E}">
        <p14:creationId xmlns:p14="http://schemas.microsoft.com/office/powerpoint/2010/main" val="16137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A76EB2D9-2606-484F-8904-33D323538EC2}"/>
              </a:ext>
            </a:extLst>
          </p:cNvPr>
          <p:cNvSpPr>
            <a:spLocks noGrp="1"/>
          </p:cNvSpPr>
          <p:nvPr>
            <p:ph type="title"/>
          </p:nvPr>
        </p:nvSpPr>
        <p:spPr/>
        <p:txBody>
          <a:bodyPr/>
          <a:lstStyle/>
          <a:p>
            <a:r>
              <a:rPr lang="en-US" altLang="en-US"/>
              <a:t>Matrix Multiply</a:t>
            </a:r>
          </a:p>
        </p:txBody>
      </p:sp>
      <p:sp>
        <p:nvSpPr>
          <p:cNvPr id="3" name="Content Placeholder 2">
            <a:extLst>
              <a:ext uri="{FF2B5EF4-FFF2-40B4-BE49-F238E27FC236}">
                <a16:creationId xmlns:a16="http://schemas.microsoft.com/office/drawing/2014/main" id="{989D7258-989E-8E48-B3E9-AA370252C8D3}"/>
              </a:ext>
            </a:extLst>
          </p:cNvPr>
          <p:cNvSpPr>
            <a:spLocks noGrp="1"/>
          </p:cNvSpPr>
          <p:nvPr>
            <p:ph idx="1"/>
          </p:nvPr>
        </p:nvSpPr>
        <p:spPr>
          <a:xfrm>
            <a:off x="684213" y="1125538"/>
            <a:ext cx="8270875" cy="5399087"/>
          </a:xfrm>
        </p:spPr>
        <p:txBody>
          <a:bodyPr/>
          <a:lstStyle/>
          <a:p>
            <a:pPr>
              <a:defRPr/>
            </a:pPr>
            <a:r>
              <a:rPr lang="en-US" dirty="0"/>
              <a:t>Optimized C code:</a:t>
            </a:r>
          </a:p>
          <a:p>
            <a:pPr marL="0" indent="0">
              <a:buFont typeface="Wingdings" pitchFamily="2" charset="2"/>
              <a:buNone/>
              <a:defRPr/>
            </a:pPr>
            <a:r>
              <a:rPr lang="en-US" sz="1800" dirty="0">
                <a:latin typeface="Courier New" pitchFamily="49" charset="0"/>
                <a:cs typeface="Courier New" pitchFamily="49" charset="0"/>
              </a:rPr>
              <a:t>1. #include &lt;x86intrin.h&gt;</a:t>
            </a:r>
          </a:p>
          <a:p>
            <a:pPr marL="0" indent="0">
              <a:buFont typeface="Wingdings" pitchFamily="2" charset="2"/>
              <a:buNone/>
              <a:defRPr/>
            </a:pPr>
            <a:r>
              <a:rPr lang="fr-FR" sz="1800" dirty="0">
                <a:latin typeface="Courier New" pitchFamily="49" charset="0"/>
                <a:cs typeface="Courier New" pitchFamily="49" charset="0"/>
              </a:rPr>
              <a:t>2. </a:t>
            </a:r>
            <a:r>
              <a:rPr lang="fr-FR" sz="1800" dirty="0" err="1">
                <a:latin typeface="Courier New" pitchFamily="49" charset="0"/>
                <a:cs typeface="Courier New" pitchFamily="49" charset="0"/>
              </a:rPr>
              <a:t>void</a:t>
            </a:r>
            <a:r>
              <a:rPr lang="fr-FR" sz="1800" dirty="0">
                <a:latin typeface="Courier New" pitchFamily="49" charset="0"/>
                <a:cs typeface="Courier New" pitchFamily="49" charset="0"/>
              </a:rPr>
              <a:t> </a:t>
            </a:r>
            <a:r>
              <a:rPr lang="fr-FR" sz="1800" dirty="0" err="1">
                <a:latin typeface="Courier New" pitchFamily="49" charset="0"/>
                <a:cs typeface="Courier New" pitchFamily="49" charset="0"/>
              </a:rPr>
              <a:t>dgemm</a:t>
            </a:r>
            <a:r>
              <a:rPr lang="fr-FR" sz="1800" dirty="0">
                <a:latin typeface="Courier New" pitchFamily="49" charset="0"/>
                <a:cs typeface="Courier New" pitchFamily="49" charset="0"/>
              </a:rPr>
              <a:t> (</a:t>
            </a:r>
            <a:r>
              <a:rPr lang="fr-FR" sz="1800" dirty="0" err="1">
                <a:latin typeface="Courier New" pitchFamily="49" charset="0"/>
                <a:cs typeface="Courier New" pitchFamily="49" charset="0"/>
              </a:rPr>
              <a:t>int</a:t>
            </a:r>
            <a:r>
              <a:rPr lang="fr-FR" sz="1800" dirty="0">
                <a:latin typeface="Courier New" pitchFamily="49" charset="0"/>
                <a:cs typeface="Courier New" pitchFamily="49" charset="0"/>
              </a:rPr>
              <a:t> n, double* A, double* B, double* C)</a:t>
            </a:r>
          </a:p>
          <a:p>
            <a:pPr marL="0" indent="0">
              <a:buFont typeface="Wingdings" pitchFamily="2" charset="2"/>
              <a:buNone/>
              <a:defRPr/>
            </a:pPr>
            <a:r>
              <a:rPr lang="en-US" sz="1800" dirty="0">
                <a:latin typeface="Courier New" pitchFamily="49" charset="0"/>
                <a:cs typeface="Courier New" pitchFamily="49" charset="0"/>
              </a:rPr>
              <a:t>3. {</a:t>
            </a:r>
          </a:p>
          <a:p>
            <a:pPr marL="0" indent="0">
              <a:buFont typeface="Wingdings" pitchFamily="2" charset="2"/>
              <a:buNone/>
              <a:defRPr/>
            </a:pPr>
            <a:r>
              <a:rPr lang="nn-NO" sz="1800" dirty="0">
                <a:latin typeface="Courier New" pitchFamily="49" charset="0"/>
                <a:cs typeface="Courier New" pitchFamily="49" charset="0"/>
              </a:rPr>
              <a:t>4.  for ( int i = 0; i &lt; n; i++ ) // </a:t>
            </a:r>
            <a:r>
              <a:rPr lang="nn-NO" sz="1800" dirty="0" err="1">
                <a:latin typeface="Courier New" pitchFamily="49" charset="0"/>
                <a:cs typeface="Courier New" pitchFamily="49" charset="0"/>
              </a:rPr>
              <a:t>row</a:t>
            </a:r>
            <a:endParaRPr lang="nn-NO" sz="1800" dirty="0">
              <a:latin typeface="Courier New" pitchFamily="49" charset="0"/>
              <a:cs typeface="Courier New" pitchFamily="49" charset="0"/>
            </a:endParaRPr>
          </a:p>
          <a:p>
            <a:pPr marL="0" indent="0">
              <a:buFont typeface="Wingdings" pitchFamily="2" charset="2"/>
              <a:buNone/>
              <a:defRPr/>
            </a:pPr>
            <a:r>
              <a:rPr lang="en-US" sz="1800" dirty="0">
                <a:latin typeface="Courier New" pitchFamily="49" charset="0"/>
                <a:cs typeface="Courier New" pitchFamily="49" charset="0"/>
              </a:rPr>
              <a:t>5.   for (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j = 0; j &lt; n; j+=4 ) { // col</a:t>
            </a:r>
          </a:p>
          <a:p>
            <a:pPr marL="0" indent="0">
              <a:buFont typeface="Wingdings" pitchFamily="2" charset="2"/>
              <a:buNone/>
              <a:defRPr/>
            </a:pPr>
            <a:r>
              <a:rPr lang="nn-NO" sz="1800" dirty="0">
                <a:latin typeface="Courier New" pitchFamily="49" charset="0"/>
                <a:cs typeface="Courier New" pitchFamily="49" charset="0"/>
              </a:rPr>
              <a:t>6.    __m256d c0 = _mm256_load_pd(</a:t>
            </a:r>
            <a:r>
              <a:rPr lang="nn-NO" sz="1800" dirty="0" err="1">
                <a:latin typeface="Courier New" pitchFamily="49" charset="0"/>
                <a:cs typeface="Courier New" pitchFamily="49" charset="0"/>
              </a:rPr>
              <a:t>C+i</a:t>
            </a:r>
            <a:r>
              <a:rPr lang="nn-NO" sz="1800" dirty="0">
                <a:latin typeface="Courier New" pitchFamily="49" charset="0"/>
                <a:cs typeface="Courier New" pitchFamily="49" charset="0"/>
              </a:rPr>
              <a:t>*</a:t>
            </a:r>
            <a:r>
              <a:rPr lang="nn-NO" sz="1800" dirty="0" err="1">
                <a:latin typeface="Courier New" pitchFamily="49" charset="0"/>
                <a:cs typeface="Courier New" pitchFamily="49" charset="0"/>
              </a:rPr>
              <a:t>n+j</a:t>
            </a:r>
            <a:r>
              <a:rPr lang="nn-NO" sz="1800" dirty="0">
                <a:latin typeface="Courier New" pitchFamily="49" charset="0"/>
                <a:cs typeface="Courier New" pitchFamily="49" charset="0"/>
              </a:rPr>
              <a:t>); // c0 = C[i][j]</a:t>
            </a:r>
          </a:p>
          <a:p>
            <a:pPr marL="0" indent="0">
              <a:buFont typeface="Wingdings" pitchFamily="2" charset="2"/>
              <a:buNone/>
              <a:defRPr/>
            </a:pPr>
            <a:r>
              <a:rPr lang="en-US" sz="1800" dirty="0">
                <a:latin typeface="Courier New" pitchFamily="49" charset="0"/>
                <a:cs typeface="Courier New" pitchFamily="49" charset="0"/>
              </a:rPr>
              <a:t>7.    for(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k = 0; k &lt; n; k++ )</a:t>
            </a:r>
          </a:p>
          <a:p>
            <a:pPr marL="0" indent="0">
              <a:buFont typeface="Wingdings" pitchFamily="2" charset="2"/>
              <a:buNone/>
              <a:defRPr/>
            </a:pPr>
            <a:r>
              <a:rPr lang="en-US" sz="1800" dirty="0">
                <a:latin typeface="Courier New" pitchFamily="49" charset="0"/>
                <a:cs typeface="Courier New" pitchFamily="49" charset="0"/>
              </a:rPr>
              <a:t>8.     c0 = _mm256_add_pd(c0, // c0 += A[</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][k]*B[k][j]</a:t>
            </a:r>
          </a:p>
          <a:p>
            <a:pPr marL="0" indent="0">
              <a:buFont typeface="Wingdings" pitchFamily="2" charset="2"/>
              <a:buNone/>
              <a:defRPr/>
            </a:pPr>
            <a:r>
              <a:rPr lang="en-US" sz="1800" dirty="0">
                <a:latin typeface="Courier New" pitchFamily="49" charset="0"/>
                <a:cs typeface="Courier New" pitchFamily="49" charset="0"/>
              </a:rPr>
              <a:t>9.              _mm256_mul_pd(_mm256_broadcast_sd(</a:t>
            </a:r>
            <a:r>
              <a:rPr lang="en-US" sz="1800" dirty="0" err="1">
                <a:latin typeface="Courier New" pitchFamily="49" charset="0"/>
                <a:cs typeface="Courier New" pitchFamily="49" charset="0"/>
              </a:rPr>
              <a:t>A+i</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n+k</a:t>
            </a:r>
            <a:r>
              <a:rPr lang="en-US" sz="1800" dirty="0">
                <a:latin typeface="Courier New" pitchFamily="49" charset="0"/>
                <a:cs typeface="Courier New" pitchFamily="49" charset="0"/>
              </a:rPr>
              <a:t>),</a:t>
            </a:r>
          </a:p>
          <a:p>
            <a:pPr marL="0" indent="0">
              <a:buFont typeface="Wingdings" pitchFamily="2" charset="2"/>
              <a:buNone/>
              <a:defRPr/>
            </a:pPr>
            <a:r>
              <a:rPr lang="en-US" sz="1800" dirty="0">
                <a:latin typeface="Courier New" pitchFamily="49" charset="0"/>
                <a:cs typeface="Courier New" pitchFamily="49" charset="0"/>
              </a:rPr>
              <a:t>			_mm256_load_pd(</a:t>
            </a:r>
            <a:r>
              <a:rPr lang="en-US" sz="1800" dirty="0" err="1">
                <a:latin typeface="Courier New" pitchFamily="49" charset="0"/>
                <a:cs typeface="Courier New" pitchFamily="49" charset="0"/>
              </a:rPr>
              <a:t>B+k</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n+j</a:t>
            </a:r>
            <a:r>
              <a:rPr lang="en-US" sz="1800" dirty="0">
                <a:latin typeface="Courier New" pitchFamily="49" charset="0"/>
                <a:cs typeface="Courier New" pitchFamily="49" charset="0"/>
              </a:rPr>
              <a:t>)));</a:t>
            </a:r>
          </a:p>
          <a:p>
            <a:pPr marL="0" indent="0">
              <a:buFont typeface="Wingdings" pitchFamily="2" charset="2"/>
              <a:buNone/>
              <a:defRPr/>
            </a:pPr>
            <a:r>
              <a:rPr lang="en-US" sz="1800" dirty="0">
                <a:latin typeface="Courier New" pitchFamily="49" charset="0"/>
                <a:cs typeface="Courier New" pitchFamily="49" charset="0"/>
              </a:rPr>
              <a:t>10.   _mm256_store_pd(</a:t>
            </a:r>
            <a:r>
              <a:rPr lang="en-US" sz="1800" dirty="0" err="1">
                <a:latin typeface="Courier New" pitchFamily="49" charset="0"/>
                <a:cs typeface="Courier New" pitchFamily="49" charset="0"/>
              </a:rPr>
              <a:t>C+i</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n+j</a:t>
            </a:r>
            <a:r>
              <a:rPr lang="en-US" sz="1800" dirty="0">
                <a:latin typeface="Courier New" pitchFamily="49" charset="0"/>
                <a:cs typeface="Courier New" pitchFamily="49" charset="0"/>
              </a:rPr>
              <a:t>, c0); /* C[</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][j] = c0 */</a:t>
            </a:r>
          </a:p>
          <a:p>
            <a:pPr marL="0" indent="0">
              <a:buFont typeface="Wingdings" pitchFamily="2" charset="2"/>
              <a:buNone/>
              <a:defRPr/>
            </a:pPr>
            <a:r>
              <a:rPr lang="en-US" sz="1800" dirty="0">
                <a:latin typeface="Courier New" pitchFamily="49" charset="0"/>
                <a:cs typeface="Courier New" pitchFamily="49" charset="0"/>
              </a:rPr>
              <a:t>11.  }</a:t>
            </a:r>
          </a:p>
          <a:p>
            <a:pPr marL="0" indent="0">
              <a:buFont typeface="Wingdings" pitchFamily="2" charset="2"/>
              <a:buNone/>
              <a:defRPr/>
            </a:pPr>
            <a:r>
              <a:rPr lang="en-US" sz="1800" dirty="0">
                <a:latin typeface="Courier New" pitchFamily="49" charset="0"/>
                <a:cs typeface="Courier New" pitchFamily="49" charset="0"/>
              </a:rPr>
              <a:t>12. }</a:t>
            </a:r>
            <a:endParaRPr lang="en-US" sz="1050" dirty="0">
              <a:latin typeface="Courier New" pitchFamily="49" charset="0"/>
              <a:cs typeface="Courier New" pitchFamily="49" charset="0"/>
            </a:endParaRPr>
          </a:p>
        </p:txBody>
      </p:sp>
      <p:sp>
        <p:nvSpPr>
          <p:cNvPr id="51204" name="Footer Placeholder 3">
            <a:extLst>
              <a:ext uri="{FF2B5EF4-FFF2-40B4-BE49-F238E27FC236}">
                <a16:creationId xmlns:a16="http://schemas.microsoft.com/office/drawing/2014/main" id="{CF615D4F-FA6F-3D44-B154-6D03E90C5AD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6E15D692-C507-8742-9899-C7AD198D5694}" type="slidenum">
              <a:rPr lang="en-AU" altLang="en-US"/>
              <a:pPr/>
              <a:t>14</a:t>
            </a:fld>
            <a:endParaRPr lang="en-AU" altLang="en-US"/>
          </a:p>
        </p:txBody>
      </p:sp>
      <p:sp>
        <p:nvSpPr>
          <p:cNvPr id="51205" name="Text Box 4">
            <a:extLst>
              <a:ext uri="{FF2B5EF4-FFF2-40B4-BE49-F238E27FC236}">
                <a16:creationId xmlns:a16="http://schemas.microsoft.com/office/drawing/2014/main" id="{FBE8F286-E9B0-8345-BD1F-686810A62E37}"/>
              </a:ext>
            </a:extLst>
          </p:cNvPr>
          <p:cNvSpPr txBox="1">
            <a:spLocks noChangeArrowheads="1"/>
          </p:cNvSpPr>
          <p:nvPr/>
        </p:nvSpPr>
        <p:spPr bwMode="auto">
          <a:xfrm rot="5400000">
            <a:off x="5803900" y="2968625"/>
            <a:ext cx="6313488"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§3.8 Going Faster:  Subword Parallelism and Matrix Multiply</a:t>
            </a:r>
          </a:p>
        </p:txBody>
      </p:sp>
    </p:spTree>
    <p:extLst>
      <p:ext uri="{BB962C8B-B14F-4D97-AF65-F5344CB8AC3E}">
        <p14:creationId xmlns:p14="http://schemas.microsoft.com/office/powerpoint/2010/main" val="2757271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B449CE33-7C91-884D-8359-DCCD10ECD2A9}"/>
              </a:ext>
            </a:extLst>
          </p:cNvPr>
          <p:cNvSpPr>
            <a:spLocks noGrp="1"/>
          </p:cNvSpPr>
          <p:nvPr>
            <p:ph type="title"/>
          </p:nvPr>
        </p:nvSpPr>
        <p:spPr/>
        <p:txBody>
          <a:bodyPr/>
          <a:lstStyle/>
          <a:p>
            <a:r>
              <a:rPr lang="en-US" altLang="en-US"/>
              <a:t>Matrix Multiply</a:t>
            </a:r>
          </a:p>
        </p:txBody>
      </p:sp>
      <p:sp>
        <p:nvSpPr>
          <p:cNvPr id="3" name="Content Placeholder 2">
            <a:extLst>
              <a:ext uri="{FF2B5EF4-FFF2-40B4-BE49-F238E27FC236}">
                <a16:creationId xmlns:a16="http://schemas.microsoft.com/office/drawing/2014/main" id="{C06EEDD6-412B-F049-A2F1-9B62CE848666}"/>
              </a:ext>
            </a:extLst>
          </p:cNvPr>
          <p:cNvSpPr>
            <a:spLocks noGrp="1"/>
          </p:cNvSpPr>
          <p:nvPr>
            <p:ph idx="1"/>
          </p:nvPr>
        </p:nvSpPr>
        <p:spPr>
          <a:xfrm>
            <a:off x="684213" y="1125538"/>
            <a:ext cx="8270875" cy="5399087"/>
          </a:xfrm>
        </p:spPr>
        <p:txBody>
          <a:bodyPr/>
          <a:lstStyle/>
          <a:p>
            <a:pPr>
              <a:defRPr/>
            </a:pPr>
            <a:r>
              <a:rPr lang="en-US" dirty="0"/>
              <a:t>Optimized x86 assembly code:</a:t>
            </a:r>
          </a:p>
          <a:p>
            <a:pPr marL="0" indent="0">
              <a:buFont typeface="Wingdings" pitchFamily="2" charset="2"/>
              <a:buNone/>
              <a:defRPr/>
            </a:pPr>
            <a:r>
              <a:rPr lang="en-US" sz="1600" dirty="0">
                <a:latin typeface="Courier New" pitchFamily="49" charset="0"/>
                <a:cs typeface="Courier New" pitchFamily="49" charset="0"/>
              </a:rPr>
              <a:t>1. </a:t>
            </a:r>
            <a:r>
              <a:rPr lang="en-US" sz="1600" dirty="0" err="1">
                <a:latin typeface="Courier New" pitchFamily="49" charset="0"/>
                <a:cs typeface="Courier New" pitchFamily="49" charset="0"/>
              </a:rPr>
              <a:t>vmovapd</a:t>
            </a:r>
            <a:r>
              <a:rPr lang="en-US" sz="1600" dirty="0">
                <a:latin typeface="Courier New" pitchFamily="49" charset="0"/>
                <a:cs typeface="Courier New" pitchFamily="49" charset="0"/>
              </a:rPr>
              <a:t> (%r11),%ymm0      # Load 4 elements of C into %ymm0</a:t>
            </a:r>
          </a:p>
          <a:p>
            <a:pPr marL="0" indent="0">
              <a:buFont typeface="Wingdings" pitchFamily="2" charset="2"/>
              <a:buNone/>
              <a:defRPr/>
            </a:pPr>
            <a:r>
              <a:rPr lang="en-US" sz="1600" dirty="0">
                <a:latin typeface="Courier New" pitchFamily="49" charset="0"/>
                <a:cs typeface="Courier New" pitchFamily="49" charset="0"/>
              </a:rPr>
              <a:t>2. </a:t>
            </a:r>
            <a:r>
              <a:rPr lang="en-US" sz="1600" dirty="0" err="1">
                <a:latin typeface="Courier New" pitchFamily="49" charset="0"/>
                <a:cs typeface="Courier New" pitchFamily="49" charset="0"/>
              </a:rPr>
              <a:t>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rbx</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rcx</a:t>
            </a:r>
            <a:r>
              <a:rPr lang="en-US" sz="1600" dirty="0">
                <a:latin typeface="Courier New" pitchFamily="49" charset="0"/>
                <a:cs typeface="Courier New" pitchFamily="49" charset="0"/>
              </a:rPr>
              <a:t>             # register %</a:t>
            </a:r>
            <a:r>
              <a:rPr lang="en-US" sz="1600" dirty="0" err="1">
                <a:latin typeface="Courier New" pitchFamily="49" charset="0"/>
                <a:cs typeface="Courier New" pitchFamily="49" charset="0"/>
              </a:rPr>
              <a:t>rcx</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rbx</a:t>
            </a:r>
            <a:endParaRPr lang="en-US" sz="1600" dirty="0">
              <a:latin typeface="Courier New" pitchFamily="49" charset="0"/>
              <a:cs typeface="Courier New" pitchFamily="49" charset="0"/>
            </a:endParaRPr>
          </a:p>
          <a:p>
            <a:pPr marL="0" indent="0">
              <a:buFont typeface="Wingdings" pitchFamily="2" charset="2"/>
              <a:buNone/>
              <a:defRPr/>
            </a:pPr>
            <a:r>
              <a:rPr lang="en-US" sz="1600" dirty="0">
                <a:latin typeface="Courier New" pitchFamily="49" charset="0"/>
                <a:cs typeface="Courier New" pitchFamily="49" charset="0"/>
              </a:rPr>
              <a:t>3. </a:t>
            </a:r>
            <a:r>
              <a:rPr lang="en-US" sz="1600" dirty="0" err="1">
                <a:latin typeface="Courier New" pitchFamily="49" charset="0"/>
                <a:cs typeface="Courier New" pitchFamily="49" charset="0"/>
              </a:rPr>
              <a:t>xor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eax</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eax</a:t>
            </a:r>
            <a:r>
              <a:rPr lang="en-US" sz="1600">
                <a:latin typeface="Courier New" pitchFamily="49" charset="0"/>
                <a:cs typeface="Courier New" pitchFamily="49" charset="0"/>
              </a:rPr>
              <a:t>             # </a:t>
            </a:r>
            <a:r>
              <a:rPr lang="en-US" sz="1600" dirty="0">
                <a:latin typeface="Courier New" pitchFamily="49" charset="0"/>
                <a:cs typeface="Courier New" pitchFamily="49" charset="0"/>
              </a:rPr>
              <a:t>register %</a:t>
            </a:r>
            <a:r>
              <a:rPr lang="en-US" sz="1600" dirty="0" err="1">
                <a:latin typeface="Courier New" pitchFamily="49" charset="0"/>
                <a:cs typeface="Courier New" pitchFamily="49" charset="0"/>
              </a:rPr>
              <a:t>eax</a:t>
            </a:r>
            <a:r>
              <a:rPr lang="en-US" sz="1600" dirty="0">
                <a:latin typeface="Courier New" pitchFamily="49" charset="0"/>
                <a:cs typeface="Courier New" pitchFamily="49" charset="0"/>
              </a:rPr>
              <a:t> = 0</a:t>
            </a:r>
          </a:p>
          <a:p>
            <a:pPr marL="0" indent="0">
              <a:buFont typeface="Wingdings" pitchFamily="2" charset="2"/>
              <a:buNone/>
              <a:defRPr/>
            </a:pP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vbroadcastsd</a:t>
            </a:r>
            <a:r>
              <a:rPr lang="en-US" sz="1600" dirty="0">
                <a:latin typeface="Courier New" pitchFamily="49" charset="0"/>
                <a:cs typeface="Courier New" pitchFamily="49" charset="0"/>
              </a:rPr>
              <a:t> (%rax,%r8,1),%ymm1 # Make 4 copies of B element</a:t>
            </a:r>
          </a:p>
          <a:p>
            <a:pPr marL="0" indent="0">
              <a:buFont typeface="Wingdings" pitchFamily="2" charset="2"/>
              <a:buNone/>
              <a:defRPr/>
            </a:pPr>
            <a:r>
              <a:rPr lang="nn-NO" sz="1600" dirty="0">
                <a:latin typeface="Courier New" pitchFamily="49" charset="0"/>
                <a:cs typeface="Courier New" pitchFamily="49" charset="0"/>
              </a:rPr>
              <a:t>5. add $0x8,%rax             # register %rax = %rax + 8</a:t>
            </a:r>
          </a:p>
          <a:p>
            <a:pPr marL="0" indent="0">
              <a:buFont typeface="Wingdings" pitchFamily="2" charset="2"/>
              <a:buNone/>
              <a:defRPr/>
            </a:pPr>
            <a:r>
              <a:rPr lang="en-US" sz="1600" dirty="0">
                <a:latin typeface="Courier New" pitchFamily="49" charset="0"/>
                <a:cs typeface="Courier New" pitchFamily="49" charset="0"/>
              </a:rPr>
              <a:t>6. </a:t>
            </a:r>
            <a:r>
              <a:rPr lang="en-US" sz="1600" dirty="0" err="1">
                <a:latin typeface="Courier New" pitchFamily="49" charset="0"/>
                <a:cs typeface="Courier New" pitchFamily="49" charset="0"/>
              </a:rPr>
              <a:t>vmulpd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rcx</a:t>
            </a:r>
            <a:r>
              <a:rPr lang="en-US" sz="1600" dirty="0">
                <a:latin typeface="Courier New" pitchFamily="49" charset="0"/>
                <a:cs typeface="Courier New" pitchFamily="49" charset="0"/>
              </a:rPr>
              <a:t>),%ymm1,%ymm1 # Parallel </a:t>
            </a:r>
            <a:r>
              <a:rPr lang="en-US" sz="1600" dirty="0" err="1">
                <a:latin typeface="Courier New" pitchFamily="49" charset="0"/>
                <a:cs typeface="Courier New" pitchFamily="49" charset="0"/>
              </a:rPr>
              <a:t>mul</a:t>
            </a:r>
            <a:r>
              <a:rPr lang="en-US" sz="1600" dirty="0">
                <a:latin typeface="Courier New" pitchFamily="49" charset="0"/>
                <a:cs typeface="Courier New" pitchFamily="49" charset="0"/>
              </a:rPr>
              <a:t> %ymm1,4 A elements</a:t>
            </a:r>
          </a:p>
          <a:p>
            <a:pPr marL="0" indent="0">
              <a:buFont typeface="Wingdings" pitchFamily="2" charset="2"/>
              <a:buNone/>
              <a:defRPr/>
            </a:pPr>
            <a:r>
              <a:rPr lang="pt-BR" sz="1600" dirty="0">
                <a:latin typeface="Courier New" pitchFamily="49" charset="0"/>
                <a:cs typeface="Courier New" pitchFamily="49" charset="0"/>
              </a:rPr>
              <a:t>7. add %r9,%rcx              # register %rcx = %rcx + %r9</a:t>
            </a:r>
          </a:p>
          <a:p>
            <a:pPr marL="0" indent="0">
              <a:buFont typeface="Wingdings" pitchFamily="2" charset="2"/>
              <a:buNone/>
              <a:defRPr/>
            </a:pPr>
            <a:r>
              <a:rPr lang="pt-BR" sz="1600" dirty="0">
                <a:latin typeface="Courier New" pitchFamily="49" charset="0"/>
                <a:cs typeface="Courier New" pitchFamily="49" charset="0"/>
              </a:rPr>
              <a:t>8. cmp %r10,%rax             # compare %r10 to %rax</a:t>
            </a:r>
          </a:p>
          <a:p>
            <a:pPr marL="0" indent="0">
              <a:buFont typeface="Wingdings" pitchFamily="2" charset="2"/>
              <a:buNone/>
              <a:defRPr/>
            </a:pPr>
            <a:r>
              <a:rPr lang="en-US" sz="1600" dirty="0">
                <a:latin typeface="Courier New" pitchFamily="49" charset="0"/>
                <a:cs typeface="Courier New" pitchFamily="49" charset="0"/>
              </a:rPr>
              <a:t>9. </a:t>
            </a:r>
            <a:r>
              <a:rPr lang="en-US" sz="1600" dirty="0" err="1">
                <a:latin typeface="Courier New" pitchFamily="49" charset="0"/>
                <a:cs typeface="Courier New" pitchFamily="49" charset="0"/>
              </a:rPr>
              <a:t>vaddpd</a:t>
            </a:r>
            <a:r>
              <a:rPr lang="en-US" sz="1600" dirty="0">
                <a:latin typeface="Courier New" pitchFamily="49" charset="0"/>
                <a:cs typeface="Courier New" pitchFamily="49" charset="0"/>
              </a:rPr>
              <a:t> %ymm1,%ymm0,%ymm0  # Parallel add %ymm1, %ymm0</a:t>
            </a:r>
          </a:p>
          <a:p>
            <a:pPr marL="0" indent="0">
              <a:buFont typeface="Wingdings" pitchFamily="2" charset="2"/>
              <a:buNone/>
              <a:defRPr/>
            </a:pPr>
            <a:r>
              <a:rPr lang="en-US" sz="1600" dirty="0">
                <a:latin typeface="Courier New" pitchFamily="49" charset="0"/>
                <a:cs typeface="Courier New" pitchFamily="49" charset="0"/>
              </a:rPr>
              <a:t>10. </a:t>
            </a:r>
            <a:r>
              <a:rPr lang="en-US" sz="1600" dirty="0" err="1">
                <a:latin typeface="Courier New" pitchFamily="49" charset="0"/>
                <a:cs typeface="Courier New" pitchFamily="49" charset="0"/>
              </a:rPr>
              <a:t>jne</a:t>
            </a:r>
            <a:r>
              <a:rPr lang="en-US" sz="1600" dirty="0">
                <a:latin typeface="Courier New" pitchFamily="49" charset="0"/>
                <a:cs typeface="Courier New" pitchFamily="49" charset="0"/>
              </a:rPr>
              <a:t> 50 &lt;dgemm+0x50&gt;      # jump if not %r10 != %</a:t>
            </a:r>
            <a:r>
              <a:rPr lang="en-US" sz="1600" dirty="0" err="1">
                <a:latin typeface="Courier New" pitchFamily="49" charset="0"/>
                <a:cs typeface="Courier New" pitchFamily="49" charset="0"/>
              </a:rPr>
              <a:t>rax</a:t>
            </a:r>
            <a:endParaRPr lang="en-US" sz="1600" dirty="0">
              <a:latin typeface="Courier New" pitchFamily="49" charset="0"/>
              <a:cs typeface="Courier New" pitchFamily="49" charset="0"/>
            </a:endParaRPr>
          </a:p>
          <a:p>
            <a:pPr marL="0" indent="0">
              <a:buFont typeface="Wingdings" pitchFamily="2" charset="2"/>
              <a:buNone/>
              <a:defRPr/>
            </a:pPr>
            <a:r>
              <a:rPr lang="it-IT" sz="1600" dirty="0">
                <a:latin typeface="Courier New" pitchFamily="49" charset="0"/>
                <a:cs typeface="Courier New" pitchFamily="49" charset="0"/>
              </a:rPr>
              <a:t>11. add $0x1,%esi            # register % esi = % esi + 1</a:t>
            </a:r>
          </a:p>
          <a:p>
            <a:pPr marL="0" indent="0">
              <a:buFont typeface="Wingdings" pitchFamily="2" charset="2"/>
              <a:buNone/>
              <a:defRPr/>
            </a:pPr>
            <a:r>
              <a:rPr lang="en-US" sz="1600" dirty="0">
                <a:latin typeface="Courier New" pitchFamily="49" charset="0"/>
                <a:cs typeface="Courier New" pitchFamily="49" charset="0"/>
              </a:rPr>
              <a:t>12. </a:t>
            </a:r>
            <a:r>
              <a:rPr lang="en-US" sz="1600" dirty="0" err="1">
                <a:latin typeface="Courier New" pitchFamily="49" charset="0"/>
                <a:cs typeface="Courier New" pitchFamily="49" charset="0"/>
              </a:rPr>
              <a:t>vmovapd</a:t>
            </a:r>
            <a:r>
              <a:rPr lang="en-US" sz="1600" dirty="0">
                <a:latin typeface="Courier New" pitchFamily="49" charset="0"/>
                <a:cs typeface="Courier New" pitchFamily="49" charset="0"/>
              </a:rPr>
              <a:t> %ymm0,(%r11)     # Store %ymm0 into 4 C elements</a:t>
            </a:r>
          </a:p>
        </p:txBody>
      </p:sp>
      <p:sp>
        <p:nvSpPr>
          <p:cNvPr id="52228" name="Footer Placeholder 3">
            <a:extLst>
              <a:ext uri="{FF2B5EF4-FFF2-40B4-BE49-F238E27FC236}">
                <a16:creationId xmlns:a16="http://schemas.microsoft.com/office/drawing/2014/main" id="{F548744F-4FE8-FA49-BA45-B2642C93F1E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A99E8C32-E078-6244-8245-3EBF76A5C72B}" type="slidenum">
              <a:rPr lang="en-AU" altLang="en-US"/>
              <a:pPr/>
              <a:t>15</a:t>
            </a:fld>
            <a:endParaRPr lang="en-AU" altLang="en-US"/>
          </a:p>
        </p:txBody>
      </p:sp>
      <p:sp>
        <p:nvSpPr>
          <p:cNvPr id="52229" name="Text Box 4">
            <a:extLst>
              <a:ext uri="{FF2B5EF4-FFF2-40B4-BE49-F238E27FC236}">
                <a16:creationId xmlns:a16="http://schemas.microsoft.com/office/drawing/2014/main" id="{F46682EB-EA6B-DE4D-BF78-CE96D68381C2}"/>
              </a:ext>
            </a:extLst>
          </p:cNvPr>
          <p:cNvSpPr txBox="1">
            <a:spLocks noChangeArrowheads="1"/>
          </p:cNvSpPr>
          <p:nvPr/>
        </p:nvSpPr>
        <p:spPr bwMode="auto">
          <a:xfrm rot="5400000">
            <a:off x="5803900" y="2968625"/>
            <a:ext cx="6313488"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§3.8 Going Faster:  Subword Parallelism and Matrix Multiply</a:t>
            </a:r>
          </a:p>
        </p:txBody>
      </p:sp>
    </p:spTree>
    <p:extLst>
      <p:ext uri="{BB962C8B-B14F-4D97-AF65-F5344CB8AC3E}">
        <p14:creationId xmlns:p14="http://schemas.microsoft.com/office/powerpoint/2010/main" val="82143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id="{F85E7C40-96F5-E94A-9620-D881C789FF9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C6894475-1F98-2646-BFB9-6E1795554F36}" type="slidenum">
              <a:rPr lang="en-AU" altLang="en-US"/>
              <a:pPr/>
              <a:t>16</a:t>
            </a:fld>
            <a:endParaRPr lang="en-AU" altLang="en-US"/>
          </a:p>
        </p:txBody>
      </p:sp>
      <p:sp>
        <p:nvSpPr>
          <p:cNvPr id="53251" name="Rectangle 2">
            <a:extLst>
              <a:ext uri="{FF2B5EF4-FFF2-40B4-BE49-F238E27FC236}">
                <a16:creationId xmlns:a16="http://schemas.microsoft.com/office/drawing/2014/main" id="{C71B49DE-3B96-E144-8C1A-F01CD49D9D34}"/>
              </a:ext>
            </a:extLst>
          </p:cNvPr>
          <p:cNvSpPr>
            <a:spLocks noGrp="1" noChangeArrowheads="1"/>
          </p:cNvSpPr>
          <p:nvPr>
            <p:ph type="title"/>
          </p:nvPr>
        </p:nvSpPr>
        <p:spPr/>
        <p:txBody>
          <a:bodyPr/>
          <a:lstStyle/>
          <a:p>
            <a:pPr eaLnBrk="1" hangingPunct="1"/>
            <a:r>
              <a:rPr lang="en-US" altLang="en-US"/>
              <a:t>Right Shift and Division</a:t>
            </a:r>
            <a:endParaRPr lang="en-AU" altLang="en-US"/>
          </a:p>
        </p:txBody>
      </p:sp>
      <p:sp>
        <p:nvSpPr>
          <p:cNvPr id="53252" name="Rectangle 3">
            <a:extLst>
              <a:ext uri="{FF2B5EF4-FFF2-40B4-BE49-F238E27FC236}">
                <a16:creationId xmlns:a16="http://schemas.microsoft.com/office/drawing/2014/main" id="{53C23B41-6072-6148-B711-6C57759A0A90}"/>
              </a:ext>
            </a:extLst>
          </p:cNvPr>
          <p:cNvSpPr>
            <a:spLocks noGrp="1" noChangeArrowheads="1"/>
          </p:cNvSpPr>
          <p:nvPr>
            <p:ph type="body" idx="1"/>
          </p:nvPr>
        </p:nvSpPr>
        <p:spPr/>
        <p:txBody>
          <a:bodyPr/>
          <a:lstStyle/>
          <a:p>
            <a:pPr eaLnBrk="1" hangingPunct="1">
              <a:lnSpc>
                <a:spcPct val="90000"/>
              </a:lnSpc>
            </a:pPr>
            <a:r>
              <a:rPr lang="en-US" altLang="en-US"/>
              <a:t>Left shift by </a:t>
            </a:r>
            <a:r>
              <a:rPr lang="en-US" altLang="en-US" i="1"/>
              <a:t>i</a:t>
            </a:r>
            <a:r>
              <a:rPr lang="en-US" altLang="en-US"/>
              <a:t> places multiplies an integer by 2</a:t>
            </a:r>
            <a:r>
              <a:rPr lang="en-US" altLang="en-US" i="1" baseline="30000"/>
              <a:t>i</a:t>
            </a:r>
            <a:endParaRPr lang="en-US" altLang="en-US"/>
          </a:p>
          <a:p>
            <a:pPr eaLnBrk="1" hangingPunct="1">
              <a:lnSpc>
                <a:spcPct val="90000"/>
              </a:lnSpc>
            </a:pPr>
            <a:r>
              <a:rPr lang="en-US" altLang="en-US"/>
              <a:t>Right shift divides by 2</a:t>
            </a:r>
            <a:r>
              <a:rPr lang="en-US" altLang="en-US" i="1" baseline="30000"/>
              <a:t>i</a:t>
            </a:r>
            <a:r>
              <a:rPr lang="en-US" altLang="en-US"/>
              <a:t>?</a:t>
            </a:r>
          </a:p>
          <a:p>
            <a:pPr lvl="1" eaLnBrk="1" hangingPunct="1">
              <a:lnSpc>
                <a:spcPct val="90000"/>
              </a:lnSpc>
            </a:pPr>
            <a:r>
              <a:rPr lang="en-US" altLang="en-US"/>
              <a:t>Only for unsigned integers</a:t>
            </a:r>
          </a:p>
          <a:p>
            <a:pPr eaLnBrk="1" hangingPunct="1">
              <a:lnSpc>
                <a:spcPct val="90000"/>
              </a:lnSpc>
            </a:pPr>
            <a:r>
              <a:rPr lang="en-US" altLang="en-US"/>
              <a:t>For signed integers</a:t>
            </a:r>
          </a:p>
          <a:p>
            <a:pPr lvl="1" eaLnBrk="1" hangingPunct="1">
              <a:lnSpc>
                <a:spcPct val="90000"/>
              </a:lnSpc>
            </a:pPr>
            <a:r>
              <a:rPr lang="en-US" altLang="en-US"/>
              <a:t>Arithmetic right shift: replicate the sign bit</a:t>
            </a:r>
          </a:p>
          <a:p>
            <a:pPr lvl="1" eaLnBrk="1" hangingPunct="1">
              <a:lnSpc>
                <a:spcPct val="90000"/>
              </a:lnSpc>
            </a:pPr>
            <a:r>
              <a:rPr lang="en-US" altLang="en-US"/>
              <a:t>e.g., –5 / 4</a:t>
            </a:r>
          </a:p>
          <a:p>
            <a:pPr lvl="2" eaLnBrk="1" hangingPunct="1">
              <a:lnSpc>
                <a:spcPct val="90000"/>
              </a:lnSpc>
            </a:pPr>
            <a:r>
              <a:rPr lang="en-US" altLang="en-US">
                <a:solidFill>
                  <a:schemeClr val="hlink"/>
                </a:solidFill>
              </a:rPr>
              <a:t>1</a:t>
            </a:r>
            <a:r>
              <a:rPr lang="en-US" altLang="en-US"/>
              <a:t>1111011</a:t>
            </a:r>
            <a:r>
              <a:rPr lang="en-US" altLang="en-US" baseline="-25000"/>
              <a:t>2</a:t>
            </a:r>
            <a:r>
              <a:rPr lang="en-US" altLang="en-US"/>
              <a:t> &gt;&gt; 2 = </a:t>
            </a:r>
            <a:r>
              <a:rPr lang="en-US" altLang="en-US">
                <a:solidFill>
                  <a:schemeClr val="hlink"/>
                </a:solidFill>
              </a:rPr>
              <a:t>111</a:t>
            </a:r>
            <a:r>
              <a:rPr lang="en-US" altLang="en-US"/>
              <a:t>11110</a:t>
            </a:r>
            <a:r>
              <a:rPr lang="en-US" altLang="en-US" baseline="-25000"/>
              <a:t>2</a:t>
            </a:r>
            <a:r>
              <a:rPr lang="en-US" altLang="en-US"/>
              <a:t> = –2</a:t>
            </a:r>
          </a:p>
          <a:p>
            <a:pPr lvl="2" eaLnBrk="1" hangingPunct="1">
              <a:lnSpc>
                <a:spcPct val="90000"/>
              </a:lnSpc>
            </a:pPr>
            <a:r>
              <a:rPr lang="en-US" altLang="en-US"/>
              <a:t>Rounds toward –∞</a:t>
            </a:r>
          </a:p>
          <a:p>
            <a:pPr lvl="1" eaLnBrk="1" hangingPunct="1">
              <a:lnSpc>
                <a:spcPct val="90000"/>
              </a:lnSpc>
            </a:pPr>
            <a:r>
              <a:rPr lang="en-US" altLang="en-US"/>
              <a:t>c.f. </a:t>
            </a:r>
            <a:r>
              <a:rPr lang="en-US" altLang="en-US">
                <a:solidFill>
                  <a:schemeClr val="hlink"/>
                </a:solidFill>
              </a:rPr>
              <a:t>1</a:t>
            </a:r>
            <a:r>
              <a:rPr lang="en-US" altLang="en-US"/>
              <a:t>1111011</a:t>
            </a:r>
            <a:r>
              <a:rPr lang="en-US" altLang="en-US" baseline="-25000"/>
              <a:t>2</a:t>
            </a:r>
            <a:r>
              <a:rPr lang="en-US" altLang="en-US"/>
              <a:t> &gt;&gt;&gt; 2 = </a:t>
            </a:r>
            <a:r>
              <a:rPr lang="en-US" altLang="en-US">
                <a:solidFill>
                  <a:schemeClr val="hlink"/>
                </a:solidFill>
              </a:rPr>
              <a:t>001</a:t>
            </a:r>
            <a:r>
              <a:rPr lang="en-US" altLang="en-US"/>
              <a:t>11110</a:t>
            </a:r>
            <a:r>
              <a:rPr lang="en-US" altLang="en-US" baseline="-25000"/>
              <a:t>2</a:t>
            </a:r>
            <a:r>
              <a:rPr lang="en-US" altLang="en-US"/>
              <a:t> = +62</a:t>
            </a:r>
          </a:p>
        </p:txBody>
      </p:sp>
      <p:sp>
        <p:nvSpPr>
          <p:cNvPr id="53253" name="Text Box 4">
            <a:extLst>
              <a:ext uri="{FF2B5EF4-FFF2-40B4-BE49-F238E27FC236}">
                <a16:creationId xmlns:a16="http://schemas.microsoft.com/office/drawing/2014/main" id="{DF97A66F-4207-D744-BC65-422E4273F9E4}"/>
              </a:ext>
            </a:extLst>
          </p:cNvPr>
          <p:cNvSpPr txBox="1">
            <a:spLocks noChangeArrowheads="1"/>
          </p:cNvSpPr>
          <p:nvPr/>
        </p:nvSpPr>
        <p:spPr bwMode="auto">
          <a:xfrm rot="5400000">
            <a:off x="7573169" y="1204119"/>
            <a:ext cx="2774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§3.9 Fallacies and Pitfalls</a:t>
            </a:r>
          </a:p>
        </p:txBody>
      </p:sp>
    </p:spTree>
    <p:extLst>
      <p:ext uri="{BB962C8B-B14F-4D97-AF65-F5344CB8AC3E}">
        <p14:creationId xmlns:p14="http://schemas.microsoft.com/office/powerpoint/2010/main" val="2609293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3 — Arithmetic for Computers — </a:t>
            </a:r>
            <a:fld id="{807811C0-56E0-3D4C-927A-AAE26EABC7E1}" type="slidenum">
              <a:rPr lang="en-AU" altLang="en-US"/>
              <a:pPr/>
              <a:t>17</a:t>
            </a:fld>
            <a:endParaRPr lang="en-AU" altLang="en-US"/>
          </a:p>
        </p:txBody>
      </p:sp>
      <p:sp>
        <p:nvSpPr>
          <p:cNvPr id="3076" name="Rectangle 2"/>
          <p:cNvSpPr>
            <a:spLocks noGrp="1" noChangeArrowheads="1"/>
          </p:cNvSpPr>
          <p:nvPr>
            <p:ph type="title"/>
          </p:nvPr>
        </p:nvSpPr>
        <p:spPr/>
        <p:txBody>
          <a:bodyPr/>
          <a:lstStyle/>
          <a:p>
            <a:pPr eaLnBrk="1" hangingPunct="1"/>
            <a:r>
              <a:rPr lang="en-AU" altLang="en-US"/>
              <a:t>Associativity</a:t>
            </a:r>
          </a:p>
        </p:txBody>
      </p:sp>
      <p:sp>
        <p:nvSpPr>
          <p:cNvPr id="3077" name="Rectangle 3"/>
          <p:cNvSpPr>
            <a:spLocks noGrp="1" noChangeArrowheads="1"/>
          </p:cNvSpPr>
          <p:nvPr>
            <p:ph type="body" idx="1"/>
          </p:nvPr>
        </p:nvSpPr>
        <p:spPr>
          <a:xfrm>
            <a:off x="684213" y="1125538"/>
            <a:ext cx="8270875" cy="1636712"/>
          </a:xfrm>
        </p:spPr>
        <p:txBody>
          <a:bodyPr/>
          <a:lstStyle/>
          <a:p>
            <a:pPr eaLnBrk="1" hangingPunct="1"/>
            <a:r>
              <a:rPr lang="en-AU" altLang="en-US"/>
              <a:t>Parallel programs may interleave operations in unexpected orders</a:t>
            </a:r>
          </a:p>
          <a:p>
            <a:pPr lvl="1" eaLnBrk="1" hangingPunct="1"/>
            <a:r>
              <a:rPr lang="en-AU" altLang="en-US"/>
              <a:t>Assumptions of associativity may fail</a:t>
            </a:r>
          </a:p>
        </p:txBody>
      </p:sp>
      <p:graphicFrame>
        <p:nvGraphicFramePr>
          <p:cNvPr id="3074" name="Object 5"/>
          <p:cNvGraphicFramePr>
            <a:graphicFrameLocks noChangeAspect="1"/>
          </p:cNvGraphicFramePr>
          <p:nvPr/>
        </p:nvGraphicFramePr>
        <p:xfrm>
          <a:off x="1771650" y="2876550"/>
          <a:ext cx="5238750" cy="1914525"/>
        </p:xfrm>
        <a:graphic>
          <a:graphicData uri="http://schemas.openxmlformats.org/presentationml/2006/ole">
            <mc:AlternateContent xmlns:mc="http://schemas.openxmlformats.org/markup-compatibility/2006">
              <mc:Choice xmlns:v="urn:schemas-microsoft-com:vml" Requires="v">
                <p:oleObj spid="_x0000_s8300" name="Worksheet" r:id="rId4" imgW="5305330" imgH="1914573" progId="Excel.Sheet.8">
                  <p:embed/>
                </p:oleObj>
              </mc:Choice>
              <mc:Fallback>
                <p:oleObj name="Worksheet" r:id="rId4" imgW="5305330" imgH="1914573" progId="Excel.Sheet.8">
                  <p:embed/>
                  <p:pic>
                    <p:nvPicPr>
                      <p:cNvPr id="307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1650" y="2876550"/>
                        <a:ext cx="5238750" cy="191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078" name="Rectangle 6"/>
          <p:cNvSpPr>
            <a:spLocks noChangeArrowheads="1"/>
          </p:cNvSpPr>
          <p:nvPr/>
        </p:nvSpPr>
        <p:spPr bwMode="auto">
          <a:xfrm>
            <a:off x="684213" y="4972050"/>
            <a:ext cx="82708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folHlink"/>
              </a:buClr>
              <a:buSzPct val="60000"/>
              <a:buFont typeface="Wingdings" charset="2"/>
              <a:buChar char="n"/>
            </a:pPr>
            <a:r>
              <a:rPr lang="en-AU" altLang="en-US" sz="3200"/>
              <a:t>Need to validate parallel programs under varying degrees of parallelism</a:t>
            </a:r>
          </a:p>
        </p:txBody>
      </p:sp>
    </p:spTree>
    <p:extLst>
      <p:ext uri="{BB962C8B-B14F-4D97-AF65-F5344CB8AC3E}">
        <p14:creationId xmlns:p14="http://schemas.microsoft.com/office/powerpoint/2010/main" val="1539237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a:extLst>
              <a:ext uri="{FF2B5EF4-FFF2-40B4-BE49-F238E27FC236}">
                <a16:creationId xmlns:a16="http://schemas.microsoft.com/office/drawing/2014/main" id="{791916E5-5977-C74E-8958-8955306CF57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C3F84E46-D78E-1141-B97E-AD4BDEE2F45E}" type="slidenum">
              <a:rPr lang="en-AU" altLang="en-US"/>
              <a:pPr/>
              <a:t>18</a:t>
            </a:fld>
            <a:endParaRPr lang="en-AU" altLang="en-US"/>
          </a:p>
        </p:txBody>
      </p:sp>
      <p:sp>
        <p:nvSpPr>
          <p:cNvPr id="54275" name="Rectangle 2">
            <a:extLst>
              <a:ext uri="{FF2B5EF4-FFF2-40B4-BE49-F238E27FC236}">
                <a16:creationId xmlns:a16="http://schemas.microsoft.com/office/drawing/2014/main" id="{9979C38C-F440-FF43-ACF8-4BB4D67A155F}"/>
              </a:ext>
            </a:extLst>
          </p:cNvPr>
          <p:cNvSpPr>
            <a:spLocks noGrp="1" noChangeArrowheads="1"/>
          </p:cNvSpPr>
          <p:nvPr>
            <p:ph type="title"/>
          </p:nvPr>
        </p:nvSpPr>
        <p:spPr/>
        <p:txBody>
          <a:bodyPr/>
          <a:lstStyle/>
          <a:p>
            <a:pPr eaLnBrk="1" hangingPunct="1"/>
            <a:r>
              <a:rPr lang="en-US" altLang="en-US" sz="4000"/>
              <a:t>Who Cares About FP Accuracy?</a:t>
            </a:r>
            <a:endParaRPr lang="en-AU" altLang="en-US" sz="4000"/>
          </a:p>
        </p:txBody>
      </p:sp>
      <p:sp>
        <p:nvSpPr>
          <p:cNvPr id="54276" name="Rectangle 3">
            <a:extLst>
              <a:ext uri="{FF2B5EF4-FFF2-40B4-BE49-F238E27FC236}">
                <a16:creationId xmlns:a16="http://schemas.microsoft.com/office/drawing/2014/main" id="{756BB5A4-FF19-514D-A02E-DD48C27A16C1}"/>
              </a:ext>
            </a:extLst>
          </p:cNvPr>
          <p:cNvSpPr>
            <a:spLocks noGrp="1" noChangeArrowheads="1"/>
          </p:cNvSpPr>
          <p:nvPr>
            <p:ph type="body" idx="1"/>
          </p:nvPr>
        </p:nvSpPr>
        <p:spPr/>
        <p:txBody>
          <a:bodyPr/>
          <a:lstStyle/>
          <a:p>
            <a:pPr eaLnBrk="1" hangingPunct="1"/>
            <a:r>
              <a:rPr lang="en-US" altLang="en-US" dirty="0"/>
              <a:t>Important for scientific code</a:t>
            </a:r>
          </a:p>
          <a:p>
            <a:pPr lvl="1" eaLnBrk="1" hangingPunct="1"/>
            <a:r>
              <a:rPr lang="en-US" altLang="en-US" dirty="0"/>
              <a:t>But for everyday consumer use?</a:t>
            </a:r>
          </a:p>
          <a:p>
            <a:pPr lvl="2" eaLnBrk="1" hangingPunct="1"/>
            <a:r>
              <a:rPr lang="en-US" altLang="en-US" dirty="0"/>
              <a:t>“My bank balance is out by 0.0002¢!” </a:t>
            </a:r>
            <a:r>
              <a:rPr lang="en-US" altLang="en-US" dirty="0">
                <a:sym typeface="Wingdings" pitchFamily="2" charset="2"/>
              </a:rPr>
              <a:t></a:t>
            </a:r>
          </a:p>
          <a:p>
            <a:pPr eaLnBrk="1" hangingPunct="1"/>
            <a:r>
              <a:rPr lang="en-US" altLang="en-US" dirty="0"/>
              <a:t>The Intel Pentium FDIV bug</a:t>
            </a:r>
          </a:p>
          <a:p>
            <a:pPr lvl="1" eaLnBrk="1" hangingPunct="1"/>
            <a:r>
              <a:rPr lang="en-US" altLang="en-US" dirty="0"/>
              <a:t>The market expects accuracy</a:t>
            </a:r>
          </a:p>
          <a:p>
            <a:pPr lvl="1" eaLnBrk="1" hangingPunct="1"/>
            <a:r>
              <a:rPr lang="en-US" altLang="en-US" dirty="0"/>
              <a:t>See Colwell, </a:t>
            </a:r>
            <a:r>
              <a:rPr lang="en-US" altLang="en-US" i="1" dirty="0"/>
              <a:t>The Pentium Chronicles</a:t>
            </a:r>
          </a:p>
          <a:p>
            <a:pPr eaLnBrk="1" hangingPunct="1"/>
            <a:r>
              <a:rPr lang="en-US" altLang="en-US" dirty="0"/>
              <a:t>Esoteric features, e.g. infinity, </a:t>
            </a:r>
            <a:r>
              <a:rPr lang="en-US" altLang="en-US" dirty="0" err="1"/>
              <a:t>NaN</a:t>
            </a:r>
            <a:endParaRPr lang="en-US" altLang="en-US" dirty="0"/>
          </a:p>
          <a:p>
            <a:pPr lvl="1" eaLnBrk="1" hangingPunct="1"/>
            <a:r>
              <a:rPr lang="en-US" altLang="en-US" dirty="0"/>
              <a:t>Provide </a:t>
            </a:r>
            <a:r>
              <a:rPr lang="en-US" altLang="en-US" i="1" dirty="0"/>
              <a:t>safe</a:t>
            </a:r>
            <a:r>
              <a:rPr lang="en-US" altLang="en-US" dirty="0"/>
              <a:t> defaults</a:t>
            </a:r>
          </a:p>
          <a:p>
            <a:pPr lvl="1" eaLnBrk="1" hangingPunct="1"/>
            <a:r>
              <a:rPr lang="en-US" altLang="en-US" dirty="0"/>
              <a:t>Otherwise programmers would have to deal with all FP complexity</a:t>
            </a:r>
          </a:p>
        </p:txBody>
      </p:sp>
    </p:spTree>
    <p:extLst>
      <p:ext uri="{BB962C8B-B14F-4D97-AF65-F5344CB8AC3E}">
        <p14:creationId xmlns:p14="http://schemas.microsoft.com/office/powerpoint/2010/main" val="2655475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a:extLst>
              <a:ext uri="{FF2B5EF4-FFF2-40B4-BE49-F238E27FC236}">
                <a16:creationId xmlns:a16="http://schemas.microsoft.com/office/drawing/2014/main" id="{EE3EB49D-D402-CF47-83E9-36ED0CBD251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BF7604AF-CC64-5341-ADC7-C2ED208AEAF8}" type="slidenum">
              <a:rPr lang="en-AU" altLang="en-US"/>
              <a:pPr/>
              <a:t>19</a:t>
            </a:fld>
            <a:endParaRPr lang="en-AU" altLang="en-US"/>
          </a:p>
        </p:txBody>
      </p:sp>
      <p:sp>
        <p:nvSpPr>
          <p:cNvPr id="55299" name="Rectangle 2">
            <a:extLst>
              <a:ext uri="{FF2B5EF4-FFF2-40B4-BE49-F238E27FC236}">
                <a16:creationId xmlns:a16="http://schemas.microsoft.com/office/drawing/2014/main" id="{1F73B53C-B6C5-CA4A-8CD7-8085D9F0F4EF}"/>
              </a:ext>
            </a:extLst>
          </p:cNvPr>
          <p:cNvSpPr>
            <a:spLocks noGrp="1" noChangeArrowheads="1"/>
          </p:cNvSpPr>
          <p:nvPr>
            <p:ph type="title"/>
          </p:nvPr>
        </p:nvSpPr>
        <p:spPr/>
        <p:txBody>
          <a:bodyPr/>
          <a:lstStyle/>
          <a:p>
            <a:pPr eaLnBrk="1" hangingPunct="1"/>
            <a:r>
              <a:rPr lang="en-US" altLang="en-US"/>
              <a:t>Concluding Remarks</a:t>
            </a:r>
            <a:endParaRPr lang="en-AU" altLang="en-US"/>
          </a:p>
        </p:txBody>
      </p:sp>
      <p:sp>
        <p:nvSpPr>
          <p:cNvPr id="55300" name="Rectangle 3">
            <a:extLst>
              <a:ext uri="{FF2B5EF4-FFF2-40B4-BE49-F238E27FC236}">
                <a16:creationId xmlns:a16="http://schemas.microsoft.com/office/drawing/2014/main" id="{25589C40-7420-FE4A-93BD-4BCF93443934}"/>
              </a:ext>
            </a:extLst>
          </p:cNvPr>
          <p:cNvSpPr>
            <a:spLocks noGrp="1" noChangeArrowheads="1"/>
          </p:cNvSpPr>
          <p:nvPr>
            <p:ph type="body" idx="1"/>
          </p:nvPr>
        </p:nvSpPr>
        <p:spPr/>
        <p:txBody>
          <a:bodyPr/>
          <a:lstStyle/>
          <a:p>
            <a:pPr eaLnBrk="1" hangingPunct="1"/>
            <a:r>
              <a:rPr lang="en-AU" altLang="en-US"/>
              <a:t>Bits have no inherent meaning</a:t>
            </a:r>
          </a:p>
          <a:p>
            <a:pPr lvl="1" eaLnBrk="1" hangingPunct="1"/>
            <a:r>
              <a:rPr lang="en-AU" altLang="en-US"/>
              <a:t>Interpretation depends on the instructions applied</a:t>
            </a:r>
          </a:p>
          <a:p>
            <a:pPr eaLnBrk="1" hangingPunct="1"/>
            <a:r>
              <a:rPr lang="en-AU" altLang="en-US"/>
              <a:t>Computer representations of numbers</a:t>
            </a:r>
          </a:p>
          <a:p>
            <a:pPr lvl="1" eaLnBrk="1" hangingPunct="1"/>
            <a:r>
              <a:rPr lang="en-AU" altLang="en-US"/>
              <a:t>Finite range and precision</a:t>
            </a:r>
          </a:p>
          <a:p>
            <a:pPr lvl="1" eaLnBrk="1" hangingPunct="1"/>
            <a:r>
              <a:rPr lang="en-AU" altLang="en-US"/>
              <a:t>Need to account for this in programs</a:t>
            </a:r>
          </a:p>
        </p:txBody>
      </p:sp>
      <p:sp>
        <p:nvSpPr>
          <p:cNvPr id="55301" name="Text Box 5">
            <a:extLst>
              <a:ext uri="{FF2B5EF4-FFF2-40B4-BE49-F238E27FC236}">
                <a16:creationId xmlns:a16="http://schemas.microsoft.com/office/drawing/2014/main" id="{032181BD-6977-7142-9BB9-CED041A58F0F}"/>
              </a:ext>
            </a:extLst>
          </p:cNvPr>
          <p:cNvSpPr txBox="1">
            <a:spLocks noChangeArrowheads="1"/>
          </p:cNvSpPr>
          <p:nvPr/>
        </p:nvSpPr>
        <p:spPr bwMode="auto">
          <a:xfrm rot="5400000">
            <a:off x="7554119" y="1223169"/>
            <a:ext cx="28130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§3.9 Concluding Remarks</a:t>
            </a:r>
          </a:p>
        </p:txBody>
      </p:sp>
    </p:spTree>
    <p:extLst>
      <p:ext uri="{BB962C8B-B14F-4D97-AF65-F5344CB8AC3E}">
        <p14:creationId xmlns:p14="http://schemas.microsoft.com/office/powerpoint/2010/main" val="3601442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ltLang="en-US"/>
              <a:t>Chapter 3 — Arithmetic for Computers — </a:t>
            </a:r>
            <a:fld id="{6BA73C00-4C4C-1049-94DC-40BAA95DA3B0}" type="slidenum">
              <a:rPr lang="en-AU" altLang="en-US"/>
              <a:pPr/>
              <a:t>2</a:t>
            </a:fld>
            <a:endParaRPr lang="en-AU" altLang="en-US"/>
          </a:p>
        </p:txBody>
      </p:sp>
      <p:sp>
        <p:nvSpPr>
          <p:cNvPr id="44035" name="Rectangle 2"/>
          <p:cNvSpPr>
            <a:spLocks noGrp="1" noChangeArrowheads="1"/>
          </p:cNvSpPr>
          <p:nvPr>
            <p:ph type="title"/>
          </p:nvPr>
        </p:nvSpPr>
        <p:spPr/>
        <p:txBody>
          <a:bodyPr/>
          <a:lstStyle/>
          <a:p>
            <a:pPr eaLnBrk="1" hangingPunct="1"/>
            <a:r>
              <a:rPr lang="en-US" altLang="en-US"/>
              <a:t>Accurate Arithmetic</a:t>
            </a:r>
            <a:endParaRPr lang="en-AU" altLang="en-US"/>
          </a:p>
        </p:txBody>
      </p:sp>
      <p:sp>
        <p:nvSpPr>
          <p:cNvPr id="44036" name="Rectangle 3"/>
          <p:cNvSpPr>
            <a:spLocks noGrp="1" noChangeArrowheads="1"/>
          </p:cNvSpPr>
          <p:nvPr>
            <p:ph type="body" idx="1"/>
          </p:nvPr>
        </p:nvSpPr>
        <p:spPr/>
        <p:txBody>
          <a:bodyPr/>
          <a:lstStyle/>
          <a:p>
            <a:pPr eaLnBrk="1" hangingPunct="1">
              <a:lnSpc>
                <a:spcPct val="90000"/>
              </a:lnSpc>
            </a:pPr>
            <a:r>
              <a:rPr lang="en-US" altLang="en-US" sz="2800" dirty="0"/>
              <a:t>IEEE </a:t>
            </a:r>
            <a:r>
              <a:rPr lang="en-US" altLang="en-US" sz="2800" dirty="0" err="1"/>
              <a:t>Std</a:t>
            </a:r>
            <a:r>
              <a:rPr lang="en-US" altLang="en-US" sz="2800" dirty="0"/>
              <a:t> 754 specifies additional rounding control</a:t>
            </a:r>
          </a:p>
          <a:p>
            <a:pPr lvl="1" eaLnBrk="1" hangingPunct="1">
              <a:lnSpc>
                <a:spcPct val="90000"/>
              </a:lnSpc>
            </a:pPr>
            <a:r>
              <a:rPr lang="en-US" altLang="en-US" sz="2400" dirty="0"/>
              <a:t>Extra bits of precision (guard, round, sticky)</a:t>
            </a:r>
          </a:p>
          <a:p>
            <a:pPr lvl="1" eaLnBrk="1" hangingPunct="1">
              <a:lnSpc>
                <a:spcPct val="90000"/>
              </a:lnSpc>
            </a:pPr>
            <a:r>
              <a:rPr lang="en-US" altLang="en-US" sz="2400" dirty="0"/>
              <a:t>Choice of rounding modes (round to nearest even)</a:t>
            </a:r>
          </a:p>
          <a:p>
            <a:pPr lvl="1" eaLnBrk="1" hangingPunct="1">
              <a:lnSpc>
                <a:spcPct val="90000"/>
              </a:lnSpc>
            </a:pPr>
            <a:r>
              <a:rPr lang="en-US" altLang="en-US" sz="2400" dirty="0"/>
              <a:t>Allows programmer to fine-tune numerical behavior of a computation</a:t>
            </a:r>
          </a:p>
          <a:p>
            <a:pPr eaLnBrk="1" hangingPunct="1">
              <a:lnSpc>
                <a:spcPct val="90000"/>
              </a:lnSpc>
            </a:pPr>
            <a:r>
              <a:rPr lang="en-US" altLang="en-US" sz="2800" dirty="0"/>
              <a:t>Not all FP units implement all options</a:t>
            </a:r>
          </a:p>
          <a:p>
            <a:pPr lvl="1" eaLnBrk="1" hangingPunct="1">
              <a:lnSpc>
                <a:spcPct val="90000"/>
              </a:lnSpc>
            </a:pPr>
            <a:r>
              <a:rPr lang="en-US" altLang="en-US" sz="2400" dirty="0"/>
              <a:t>Most programming languages and FP libraries just use defaults</a:t>
            </a:r>
          </a:p>
          <a:p>
            <a:pPr eaLnBrk="1" hangingPunct="1">
              <a:lnSpc>
                <a:spcPct val="90000"/>
              </a:lnSpc>
            </a:pPr>
            <a:r>
              <a:rPr lang="en-US" altLang="en-US" sz="2800" dirty="0"/>
              <a:t>Trade-off between hardware complexity, performance, and market requirements</a:t>
            </a:r>
            <a:endParaRPr lang="en-AU" altLang="en-US" sz="2800" dirty="0"/>
          </a:p>
        </p:txBody>
      </p:sp>
    </p:spTree>
    <p:extLst>
      <p:ext uri="{BB962C8B-B14F-4D97-AF65-F5344CB8AC3E}">
        <p14:creationId xmlns:p14="http://schemas.microsoft.com/office/powerpoint/2010/main" val="117112391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9266030E-849F-8E46-B59B-73C688CE2E1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3C255873-5242-E54B-B7A9-DCB887B43C43}" type="slidenum">
              <a:rPr lang="en-AU" altLang="en-US"/>
              <a:pPr/>
              <a:t>3</a:t>
            </a:fld>
            <a:endParaRPr lang="en-AU" altLang="en-US"/>
          </a:p>
        </p:txBody>
      </p:sp>
      <p:sp>
        <p:nvSpPr>
          <p:cNvPr id="40963" name="Rectangle 2">
            <a:extLst>
              <a:ext uri="{FF2B5EF4-FFF2-40B4-BE49-F238E27FC236}">
                <a16:creationId xmlns:a16="http://schemas.microsoft.com/office/drawing/2014/main" id="{1EC03D04-01D4-3343-B73F-B5022FF546BB}"/>
              </a:ext>
            </a:extLst>
          </p:cNvPr>
          <p:cNvSpPr>
            <a:spLocks noGrp="1" noChangeArrowheads="1"/>
          </p:cNvSpPr>
          <p:nvPr>
            <p:ph type="title"/>
          </p:nvPr>
        </p:nvSpPr>
        <p:spPr>
          <a:xfrm>
            <a:off x="684213" y="-415389"/>
            <a:ext cx="8259762" cy="1323439"/>
          </a:xfrm>
        </p:spPr>
        <p:txBody>
          <a:bodyPr/>
          <a:lstStyle/>
          <a:p>
            <a:pPr eaLnBrk="1" hangingPunct="1"/>
            <a:r>
              <a:rPr lang="en-US" altLang="en-US" sz="4000" dirty="0"/>
              <a:t>FP Example: Matrix Multiplication</a:t>
            </a:r>
          </a:p>
        </p:txBody>
      </p:sp>
      <p:sp>
        <p:nvSpPr>
          <p:cNvPr id="40964" name="Rectangle 3">
            <a:extLst>
              <a:ext uri="{FF2B5EF4-FFF2-40B4-BE49-F238E27FC236}">
                <a16:creationId xmlns:a16="http://schemas.microsoft.com/office/drawing/2014/main" id="{820E6792-114A-1048-BBD4-83C1C05C2174}"/>
              </a:ext>
            </a:extLst>
          </p:cNvPr>
          <p:cNvSpPr>
            <a:spLocks noGrp="1" noChangeArrowheads="1"/>
          </p:cNvSpPr>
          <p:nvPr>
            <p:ph type="body" idx="1"/>
          </p:nvPr>
        </p:nvSpPr>
        <p:spPr/>
        <p:txBody>
          <a:bodyPr/>
          <a:lstStyle/>
          <a:p>
            <a:pPr eaLnBrk="1" hangingPunct="1">
              <a:lnSpc>
                <a:spcPct val="90000"/>
              </a:lnSpc>
            </a:pPr>
            <a:r>
              <a:rPr lang="en-US" altLang="en-US" sz="2800" dirty="0"/>
              <a:t>X = X + Y </a:t>
            </a:r>
            <a:r>
              <a:rPr lang="en-US" altLang="en-US" sz="2800" dirty="0">
                <a:cs typeface="Arial" panose="020B0604020202020204" pitchFamily="34" charset="0"/>
              </a:rPr>
              <a:t>× Z</a:t>
            </a:r>
          </a:p>
          <a:p>
            <a:pPr lvl="1" eaLnBrk="1" hangingPunct="1">
              <a:lnSpc>
                <a:spcPct val="90000"/>
              </a:lnSpc>
            </a:pPr>
            <a:r>
              <a:rPr lang="en-US" altLang="en-US" sz="2400" dirty="0">
                <a:cs typeface="Arial" panose="020B0604020202020204" pitchFamily="34" charset="0"/>
              </a:rPr>
              <a:t>All 32 × 32 matrices, 64-bit double-precision elements</a:t>
            </a:r>
          </a:p>
          <a:p>
            <a:pPr eaLnBrk="1" hangingPunct="1">
              <a:lnSpc>
                <a:spcPct val="90000"/>
              </a:lnSpc>
            </a:pPr>
            <a:r>
              <a:rPr lang="en-US" altLang="en-US" sz="2800" dirty="0"/>
              <a:t>C code:</a:t>
            </a:r>
          </a:p>
          <a:p>
            <a:pPr eaLnBrk="1" hangingPunct="1">
              <a:lnSpc>
                <a:spcPct val="90000"/>
              </a:lnSpc>
              <a:buFont typeface="Wingdings" pitchFamily="2" charset="2"/>
              <a:buNone/>
            </a:pPr>
            <a:r>
              <a:rPr lang="en-US" altLang="en-US" sz="2400" dirty="0">
                <a:latin typeface="Lucida Console" panose="020B0609040504020204" pitchFamily="49" charset="0"/>
              </a:rPr>
              <a:t>	</a:t>
            </a:r>
            <a:r>
              <a:rPr lang="nb-NO" altLang="en-US" sz="2000" dirty="0" err="1">
                <a:latin typeface="Lucida Console" panose="020B0609040504020204" pitchFamily="49" charset="0"/>
              </a:rPr>
              <a:t>void</a:t>
            </a:r>
            <a:r>
              <a:rPr lang="nb-NO" altLang="en-US" sz="2000" dirty="0">
                <a:latin typeface="Lucida Console" panose="020B0609040504020204" pitchFamily="49" charset="0"/>
              </a:rPr>
              <a:t> mm (double x[32][32],</a:t>
            </a:r>
            <a:br>
              <a:rPr lang="nb-NO" altLang="en-US" sz="2000" dirty="0">
                <a:latin typeface="Lucida Console" panose="020B0609040504020204" pitchFamily="49" charset="0"/>
              </a:rPr>
            </a:br>
            <a:r>
              <a:rPr lang="nb-NO" altLang="en-US" sz="2000" dirty="0">
                <a:latin typeface="Lucida Console" panose="020B0609040504020204" pitchFamily="49" charset="0"/>
              </a:rPr>
              <a:t>         double y[32][32], double z[32][32]) {</a:t>
            </a:r>
            <a:br>
              <a:rPr lang="nb-NO" altLang="en-US" sz="2000" dirty="0">
                <a:latin typeface="Lucida Console" panose="020B0609040504020204" pitchFamily="49" charset="0"/>
              </a:rPr>
            </a:br>
            <a:r>
              <a:rPr lang="nb-NO" altLang="en-US" sz="2000" dirty="0">
                <a:latin typeface="Lucida Console" panose="020B0609040504020204" pitchFamily="49" charset="0"/>
              </a:rPr>
              <a:t>  for (</a:t>
            </a:r>
            <a:r>
              <a:rPr lang="nb-NO" altLang="en-US" sz="2000" dirty="0" err="1">
                <a:latin typeface="Lucida Console" panose="020B0609040504020204" pitchFamily="49" charset="0"/>
              </a:rPr>
              <a:t>int</a:t>
            </a:r>
            <a:r>
              <a:rPr lang="nb-NO" altLang="en-US" sz="2000" dirty="0">
                <a:latin typeface="Lucida Console" panose="020B0609040504020204" pitchFamily="49" charset="0"/>
              </a:rPr>
              <a:t> i = 0; i != 32; i++)</a:t>
            </a:r>
            <a:br>
              <a:rPr lang="nb-NO" altLang="en-US" sz="2000" dirty="0">
                <a:latin typeface="Lucida Console" panose="020B0609040504020204" pitchFamily="49" charset="0"/>
              </a:rPr>
            </a:br>
            <a:r>
              <a:rPr lang="nb-NO" altLang="en-US" sz="2000" dirty="0">
                <a:latin typeface="Lucida Console" panose="020B0609040504020204" pitchFamily="49" charset="0"/>
              </a:rPr>
              <a:t>    for (</a:t>
            </a:r>
            <a:r>
              <a:rPr lang="nb-NO" altLang="en-US" sz="2000" dirty="0" err="1">
                <a:latin typeface="Lucida Console" panose="020B0609040504020204" pitchFamily="49" charset="0"/>
              </a:rPr>
              <a:t>int</a:t>
            </a:r>
            <a:r>
              <a:rPr lang="nb-NO" altLang="en-US" sz="2000" dirty="0">
                <a:latin typeface="Lucida Console" panose="020B0609040504020204" pitchFamily="49" charset="0"/>
              </a:rPr>
              <a:t> j = 0; j != 32; </a:t>
            </a:r>
            <a:r>
              <a:rPr lang="nb-NO" altLang="en-US" sz="2000" dirty="0" err="1">
                <a:latin typeface="Lucida Console" panose="020B0609040504020204" pitchFamily="49" charset="0"/>
              </a:rPr>
              <a:t>j++</a:t>
            </a:r>
            <a:r>
              <a:rPr lang="nb-NO" altLang="en-US" sz="2000" dirty="0">
                <a:latin typeface="Lucida Console" panose="020B0609040504020204" pitchFamily="49" charset="0"/>
              </a:rPr>
              <a:t>)</a:t>
            </a:r>
            <a:br>
              <a:rPr lang="nb-NO" altLang="en-US" sz="2000" dirty="0">
                <a:latin typeface="Lucida Console" panose="020B0609040504020204" pitchFamily="49" charset="0"/>
              </a:rPr>
            </a:br>
            <a:r>
              <a:rPr lang="nb-NO" altLang="en-US" sz="2000" dirty="0">
                <a:latin typeface="Lucida Console" panose="020B0609040504020204" pitchFamily="49" charset="0"/>
              </a:rPr>
              <a:t>      for (</a:t>
            </a:r>
            <a:r>
              <a:rPr lang="nb-NO" altLang="en-US" sz="2000" dirty="0" err="1">
                <a:latin typeface="Lucida Console" panose="020B0609040504020204" pitchFamily="49" charset="0"/>
              </a:rPr>
              <a:t>int</a:t>
            </a:r>
            <a:r>
              <a:rPr lang="nb-NO" altLang="en-US" sz="2000" dirty="0">
                <a:latin typeface="Lucida Console" panose="020B0609040504020204" pitchFamily="49" charset="0"/>
              </a:rPr>
              <a:t> k = 0; k != 32; k++)</a:t>
            </a:r>
            <a:br>
              <a:rPr lang="nb-NO" altLang="en-US" sz="2000" dirty="0">
                <a:latin typeface="Lucida Console" panose="020B0609040504020204" pitchFamily="49" charset="0"/>
              </a:rPr>
            </a:br>
            <a:r>
              <a:rPr lang="nb-NO" altLang="en-US" sz="2000" dirty="0">
                <a:latin typeface="Lucida Console" panose="020B0609040504020204" pitchFamily="49" charset="0"/>
              </a:rPr>
              <a:t>        x[i][j] = x[i][j]</a:t>
            </a:r>
            <a:br>
              <a:rPr lang="nb-NO" altLang="en-US" sz="2000" dirty="0">
                <a:latin typeface="Lucida Console" panose="020B0609040504020204" pitchFamily="49" charset="0"/>
              </a:rPr>
            </a:br>
            <a:r>
              <a:rPr lang="nb-NO" altLang="en-US" sz="2000" dirty="0">
                <a:latin typeface="Lucida Console" panose="020B0609040504020204" pitchFamily="49" charset="0"/>
              </a:rPr>
              <a:t>                  + y[i][k] * z[k][j];</a:t>
            </a:r>
            <a:br>
              <a:rPr lang="nb-NO" altLang="en-US" sz="2000" dirty="0">
                <a:latin typeface="Lucida Console" panose="020B0609040504020204" pitchFamily="49" charset="0"/>
              </a:rPr>
            </a:br>
            <a:r>
              <a:rPr lang="nb-NO" altLang="en-US" sz="2000" dirty="0">
                <a:latin typeface="Lucida Console" panose="020B0609040504020204" pitchFamily="49" charset="0"/>
              </a:rPr>
              <a:t>}</a:t>
            </a:r>
            <a:endParaRPr lang="en-US" altLang="en-US" sz="2000" dirty="0">
              <a:latin typeface="Lucida Console" panose="020B0609040504020204" pitchFamily="49" charset="0"/>
            </a:endParaRPr>
          </a:p>
          <a:p>
            <a:pPr lvl="1" eaLnBrk="1" hangingPunct="1">
              <a:lnSpc>
                <a:spcPct val="90000"/>
              </a:lnSpc>
            </a:pPr>
            <a:r>
              <a:rPr lang="en-US" altLang="en-US" sz="2400" dirty="0"/>
              <a:t>Addresses of </a:t>
            </a:r>
            <a:r>
              <a:rPr lang="en-US" altLang="en-US" sz="2400" dirty="0">
                <a:latin typeface="Lucida Console" panose="020B0609040504020204" pitchFamily="49" charset="0"/>
              </a:rPr>
              <a:t>x</a:t>
            </a:r>
            <a:r>
              <a:rPr lang="en-US" altLang="en-US" sz="2400" dirty="0"/>
              <a:t>, </a:t>
            </a:r>
            <a:r>
              <a:rPr lang="en-US" altLang="en-US" sz="2400" dirty="0">
                <a:latin typeface="Lucida Console" panose="020B0609040504020204" pitchFamily="49" charset="0"/>
              </a:rPr>
              <a:t>y</a:t>
            </a:r>
            <a:r>
              <a:rPr lang="en-US" altLang="en-US" sz="2400" dirty="0"/>
              <a:t>, </a:t>
            </a:r>
            <a:r>
              <a:rPr lang="en-US" altLang="en-US" sz="2400" dirty="0">
                <a:latin typeface="Lucida Console" panose="020B0609040504020204" pitchFamily="49" charset="0"/>
              </a:rPr>
              <a:t>z</a:t>
            </a:r>
            <a:r>
              <a:rPr lang="en-US" altLang="en-US" sz="2400" dirty="0"/>
              <a:t> in $a0, $a1, $a2, and</a:t>
            </a:r>
            <a:br>
              <a:rPr lang="en-US" altLang="en-US" sz="2400" dirty="0"/>
            </a:br>
            <a:r>
              <a:rPr lang="en-US" altLang="en-US" sz="2400" dirty="0" err="1">
                <a:latin typeface="Lucida Console" panose="020B0609040504020204" pitchFamily="49" charset="0"/>
              </a:rPr>
              <a:t>i</a:t>
            </a:r>
            <a:r>
              <a:rPr lang="en-US" altLang="en-US" sz="2400" dirty="0"/>
              <a:t>, </a:t>
            </a:r>
            <a:r>
              <a:rPr lang="en-US" altLang="en-US" sz="2400" dirty="0">
                <a:latin typeface="Lucida Console" panose="020B0609040504020204" pitchFamily="49" charset="0"/>
              </a:rPr>
              <a:t>j</a:t>
            </a:r>
            <a:r>
              <a:rPr lang="en-US" altLang="en-US" sz="2400" dirty="0"/>
              <a:t>, </a:t>
            </a:r>
            <a:r>
              <a:rPr lang="en-US" altLang="en-US" sz="2400" dirty="0">
                <a:latin typeface="Lucida Console" panose="020B0609040504020204" pitchFamily="49" charset="0"/>
              </a:rPr>
              <a:t>k</a:t>
            </a:r>
            <a:r>
              <a:rPr lang="en-US" altLang="en-US" sz="2400" dirty="0"/>
              <a:t> in $s0, $s1, $s2</a:t>
            </a:r>
          </a:p>
        </p:txBody>
      </p:sp>
    </p:spTree>
    <p:extLst>
      <p:ext uri="{BB962C8B-B14F-4D97-AF65-F5344CB8AC3E}">
        <p14:creationId xmlns:p14="http://schemas.microsoft.com/office/powerpoint/2010/main" val="314360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2">
            <a:extLst>
              <a:ext uri="{FF2B5EF4-FFF2-40B4-BE49-F238E27FC236}">
                <a16:creationId xmlns:a16="http://schemas.microsoft.com/office/drawing/2014/main" id="{E43A4783-B6B5-FF48-ACF4-B0944D9DC4F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C96ADCF5-5966-124A-B152-A7A231EC5469}" type="slidenum">
              <a:rPr lang="en-AU" altLang="en-US"/>
              <a:pPr/>
              <a:t>4</a:t>
            </a:fld>
            <a:endParaRPr lang="en-AU" altLang="en-US"/>
          </a:p>
        </p:txBody>
      </p:sp>
      <p:sp>
        <p:nvSpPr>
          <p:cNvPr id="41987" name="Rectangle 7">
            <a:extLst>
              <a:ext uri="{FF2B5EF4-FFF2-40B4-BE49-F238E27FC236}">
                <a16:creationId xmlns:a16="http://schemas.microsoft.com/office/drawing/2014/main" id="{B55F5577-AFC3-504F-8ED7-22148BAF60C8}"/>
              </a:ext>
            </a:extLst>
          </p:cNvPr>
          <p:cNvSpPr>
            <a:spLocks noChangeArrowheads="1"/>
          </p:cNvSpPr>
          <p:nvPr/>
        </p:nvSpPr>
        <p:spPr bwMode="auto">
          <a:xfrm>
            <a:off x="684213" y="1628775"/>
            <a:ext cx="8135937" cy="123825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1988" name="Rectangle 8">
            <a:extLst>
              <a:ext uri="{FF2B5EF4-FFF2-40B4-BE49-F238E27FC236}">
                <a16:creationId xmlns:a16="http://schemas.microsoft.com/office/drawing/2014/main" id="{3A26BF22-4A95-CB4D-ABF1-FA839A659146}"/>
              </a:ext>
            </a:extLst>
          </p:cNvPr>
          <p:cNvSpPr>
            <a:spLocks noChangeArrowheads="1"/>
          </p:cNvSpPr>
          <p:nvPr/>
        </p:nvSpPr>
        <p:spPr bwMode="auto">
          <a:xfrm>
            <a:off x="684213" y="2867025"/>
            <a:ext cx="8135937" cy="150495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1989" name="Rectangle 9">
            <a:extLst>
              <a:ext uri="{FF2B5EF4-FFF2-40B4-BE49-F238E27FC236}">
                <a16:creationId xmlns:a16="http://schemas.microsoft.com/office/drawing/2014/main" id="{65340013-C4E3-A042-8EC9-4CBD0B7A3485}"/>
              </a:ext>
            </a:extLst>
          </p:cNvPr>
          <p:cNvSpPr>
            <a:spLocks noChangeArrowheads="1"/>
          </p:cNvSpPr>
          <p:nvPr/>
        </p:nvSpPr>
        <p:spPr bwMode="auto">
          <a:xfrm>
            <a:off x="684213" y="4371975"/>
            <a:ext cx="8135937" cy="150495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1990" name="Rectangle 4">
            <a:extLst>
              <a:ext uri="{FF2B5EF4-FFF2-40B4-BE49-F238E27FC236}">
                <a16:creationId xmlns:a16="http://schemas.microsoft.com/office/drawing/2014/main" id="{64D9DD95-196D-534A-B3BA-27FFA19CE723}"/>
              </a:ext>
            </a:extLst>
          </p:cNvPr>
          <p:cNvSpPr>
            <a:spLocks noGrp="1" noChangeArrowheads="1"/>
          </p:cNvSpPr>
          <p:nvPr>
            <p:ph type="title"/>
          </p:nvPr>
        </p:nvSpPr>
        <p:spPr>
          <a:xfrm>
            <a:off x="684213" y="200164"/>
            <a:ext cx="8259762" cy="707886"/>
          </a:xfrm>
        </p:spPr>
        <p:txBody>
          <a:bodyPr/>
          <a:lstStyle/>
          <a:p>
            <a:pPr eaLnBrk="1" hangingPunct="1"/>
            <a:r>
              <a:rPr lang="en-US" altLang="en-US" sz="4000" dirty="0"/>
              <a:t>Example: Matrix Multiplication</a:t>
            </a:r>
            <a:endParaRPr lang="en-AU" altLang="en-US" sz="4000" dirty="0"/>
          </a:p>
        </p:txBody>
      </p:sp>
      <p:sp>
        <p:nvSpPr>
          <p:cNvPr id="41991" name="Rectangle 5">
            <a:extLst>
              <a:ext uri="{FF2B5EF4-FFF2-40B4-BE49-F238E27FC236}">
                <a16:creationId xmlns:a16="http://schemas.microsoft.com/office/drawing/2014/main" id="{E12D3013-F50A-AA4A-A04F-035B3638B86D}"/>
              </a:ext>
            </a:extLst>
          </p:cNvPr>
          <p:cNvSpPr>
            <a:spLocks noChangeArrowheads="1"/>
          </p:cNvSpPr>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folHlink"/>
              </a:buClr>
              <a:buSzPct val="60000"/>
              <a:buFont typeface="Wingdings" pitchFamily="2" charset="2"/>
              <a:buChar char="n"/>
            </a:pPr>
            <a:r>
              <a:rPr lang="en-US" altLang="en-US" sz="2800"/>
              <a:t>  MIPS code:</a:t>
            </a:r>
          </a:p>
          <a:p>
            <a:pPr eaLnBrk="1" hangingPunct="1">
              <a:lnSpc>
                <a:spcPct val="110000"/>
              </a:lnSpc>
              <a:spcBef>
                <a:spcPct val="20000"/>
              </a:spcBef>
              <a:buClr>
                <a:schemeClr val="folHlink"/>
              </a:buClr>
              <a:buSzPct val="60000"/>
              <a:buFont typeface="Wingdings" pitchFamily="2" charset="2"/>
              <a:buNone/>
            </a:pPr>
            <a:r>
              <a:rPr lang="en-US" altLang="en-US">
                <a:latin typeface="Lucida Console" panose="020B0609040504020204" pitchFamily="49" charset="0"/>
              </a:rPr>
              <a:t>    </a:t>
            </a:r>
            <a:r>
              <a:rPr lang="en-AU" altLang="en-US">
                <a:latin typeface="Lucida Console" panose="020B0609040504020204" pitchFamily="49" charset="0"/>
              </a:rPr>
              <a:t>li   $t1, 32       # $t1 = 32 (row size/loop end)</a:t>
            </a:r>
            <a:br>
              <a:rPr lang="en-AU" altLang="en-US">
                <a:latin typeface="Lucida Console" panose="020B0609040504020204" pitchFamily="49" charset="0"/>
              </a:rPr>
            </a:br>
            <a:r>
              <a:rPr lang="en-AU" altLang="en-US">
                <a:latin typeface="Lucida Console" panose="020B0609040504020204" pitchFamily="49" charset="0"/>
              </a:rPr>
              <a:t>    li   $s0, 0        # i = 0; initialize 1st for loop</a:t>
            </a:r>
            <a:br>
              <a:rPr lang="en-AU" altLang="en-US">
                <a:latin typeface="Lucida Console" panose="020B0609040504020204" pitchFamily="49" charset="0"/>
              </a:rPr>
            </a:br>
            <a:r>
              <a:rPr lang="en-AU" altLang="en-US">
                <a:latin typeface="Lucida Console" panose="020B0609040504020204" pitchFamily="49" charset="0"/>
              </a:rPr>
              <a:t>L1: li   $s1, 0        # j = 0; restart 2nd for loop</a:t>
            </a:r>
            <a:br>
              <a:rPr lang="en-AU" altLang="en-US">
                <a:latin typeface="Lucida Console" panose="020B0609040504020204" pitchFamily="49" charset="0"/>
              </a:rPr>
            </a:br>
            <a:r>
              <a:rPr lang="en-AU" altLang="en-US">
                <a:latin typeface="Lucida Console" panose="020B0609040504020204" pitchFamily="49" charset="0"/>
              </a:rPr>
              <a:t>L2: li   $s2, 0        # k = 0; restart 3rd for loop</a:t>
            </a:r>
            <a:br>
              <a:rPr lang="en-AU" altLang="en-US">
                <a:latin typeface="Lucida Console" panose="020B0609040504020204" pitchFamily="49" charset="0"/>
              </a:rPr>
            </a:br>
            <a:r>
              <a:rPr lang="en-AU" altLang="en-US">
                <a:latin typeface="Lucida Console" panose="020B0609040504020204" pitchFamily="49" charset="0"/>
              </a:rPr>
              <a:t>    sll  $t2, $s0, 5   # $t2 = i * 32 (size of row of x)</a:t>
            </a:r>
            <a:br>
              <a:rPr lang="en-AU" altLang="en-US">
                <a:latin typeface="Lucida Console" panose="020B0609040504020204" pitchFamily="49" charset="0"/>
              </a:rPr>
            </a:br>
            <a:r>
              <a:rPr lang="en-AU" altLang="en-US">
                <a:latin typeface="Lucida Console" panose="020B0609040504020204" pitchFamily="49" charset="0"/>
              </a:rPr>
              <a:t>    </a:t>
            </a:r>
            <a:r>
              <a:rPr lang="fr-FR" altLang="en-US">
                <a:latin typeface="Lucida Console" panose="020B0609040504020204" pitchFamily="49" charset="0"/>
              </a:rPr>
              <a:t>addu $t2, $t2, $s1 # $t2 = i * size(row) + j</a:t>
            </a:r>
            <a:br>
              <a:rPr lang="fr-FR" altLang="en-US">
                <a:latin typeface="Lucida Console" panose="020B0609040504020204" pitchFamily="49" charset="0"/>
              </a:rPr>
            </a:br>
            <a:r>
              <a:rPr lang="fr-FR" altLang="en-US">
                <a:latin typeface="Lucida Console" panose="020B0609040504020204" pitchFamily="49" charset="0"/>
              </a:rPr>
              <a:t>    </a:t>
            </a:r>
            <a:r>
              <a:rPr lang="en-AU" altLang="en-US">
                <a:latin typeface="Lucida Console" panose="020B0609040504020204" pitchFamily="49" charset="0"/>
              </a:rPr>
              <a:t>sll  $t2, $t2, 3   # $t2 = byte offset of [i][j]</a:t>
            </a:r>
            <a:br>
              <a:rPr lang="en-AU" altLang="en-US">
                <a:latin typeface="Lucida Console" panose="020B0609040504020204" pitchFamily="49" charset="0"/>
              </a:rPr>
            </a:br>
            <a:r>
              <a:rPr lang="en-AU" altLang="en-US">
                <a:latin typeface="Lucida Console" panose="020B0609040504020204" pitchFamily="49" charset="0"/>
              </a:rPr>
              <a:t>    addu $t2, $a0, $t2 # $t2 = byte address of x[i][j]</a:t>
            </a:r>
            <a:br>
              <a:rPr lang="en-AU" altLang="en-US">
                <a:latin typeface="Lucida Console" panose="020B0609040504020204" pitchFamily="49" charset="0"/>
              </a:rPr>
            </a:br>
            <a:r>
              <a:rPr lang="en-AU" altLang="en-US">
                <a:latin typeface="Lucida Console" panose="020B0609040504020204" pitchFamily="49" charset="0"/>
              </a:rPr>
              <a:t>    l.d  $f4, 0($t2)   # $f4 = 8 bytes of x[i][j]</a:t>
            </a:r>
            <a:br>
              <a:rPr lang="en-AU" altLang="en-US">
                <a:latin typeface="Lucida Console" panose="020B0609040504020204" pitchFamily="49" charset="0"/>
              </a:rPr>
            </a:br>
            <a:r>
              <a:rPr lang="en-US" altLang="en-US">
                <a:latin typeface="Lucida Console" panose="020B0609040504020204" pitchFamily="49" charset="0"/>
              </a:rPr>
              <a:t>L3: sll  $t0, $s2, 5   # $t0 = k * 32 (size of row of z)</a:t>
            </a:r>
            <a:br>
              <a:rPr lang="en-US" altLang="en-US">
                <a:latin typeface="Lucida Console" panose="020B0609040504020204" pitchFamily="49" charset="0"/>
              </a:rPr>
            </a:br>
            <a:r>
              <a:rPr lang="en-US" altLang="en-US">
                <a:latin typeface="Lucida Console" panose="020B0609040504020204" pitchFamily="49" charset="0"/>
              </a:rPr>
              <a:t>    addu $t0, $t0, $s1 # $t0 = k * size(row) + j</a:t>
            </a:r>
            <a:br>
              <a:rPr lang="en-US" altLang="en-US">
                <a:latin typeface="Lucida Console" panose="020B0609040504020204" pitchFamily="49" charset="0"/>
              </a:rPr>
            </a:br>
            <a:r>
              <a:rPr lang="en-US" altLang="en-US">
                <a:latin typeface="Lucida Console" panose="020B0609040504020204" pitchFamily="49" charset="0"/>
              </a:rPr>
              <a:t>    sll  $t0, $t0, 3   # $t0 = byte offset of [k][j]</a:t>
            </a:r>
            <a:br>
              <a:rPr lang="en-US" altLang="en-US">
                <a:latin typeface="Lucida Console" panose="020B0609040504020204" pitchFamily="49" charset="0"/>
              </a:rPr>
            </a:br>
            <a:r>
              <a:rPr lang="en-US" altLang="en-US">
                <a:latin typeface="Lucida Console" panose="020B0609040504020204" pitchFamily="49" charset="0"/>
              </a:rPr>
              <a:t>    addu $t0, $a2, $t0 # $t0 = byte address of z[k][j]</a:t>
            </a:r>
            <a:br>
              <a:rPr lang="en-US" altLang="en-US">
                <a:latin typeface="Lucida Console" panose="020B0609040504020204" pitchFamily="49" charset="0"/>
              </a:rPr>
            </a:br>
            <a:r>
              <a:rPr lang="en-US" altLang="en-US">
                <a:latin typeface="Lucida Console" panose="020B0609040504020204" pitchFamily="49" charset="0"/>
              </a:rPr>
              <a:t>    l.d  $f16, 0($t0)  # $f16 = 8 bytes of z[k][j]</a:t>
            </a:r>
            <a:br>
              <a:rPr lang="en-US" altLang="en-US">
                <a:latin typeface="Lucida Console" panose="020B0609040504020204" pitchFamily="49" charset="0"/>
              </a:rPr>
            </a:br>
            <a:r>
              <a:rPr lang="en-US" altLang="en-US">
                <a:latin typeface="Lucida Console" panose="020B0609040504020204" pitchFamily="49" charset="0"/>
              </a:rPr>
              <a:t>    …</a:t>
            </a:r>
          </a:p>
        </p:txBody>
      </p:sp>
    </p:spTree>
    <p:extLst>
      <p:ext uri="{BB962C8B-B14F-4D97-AF65-F5344CB8AC3E}">
        <p14:creationId xmlns:p14="http://schemas.microsoft.com/office/powerpoint/2010/main" val="299402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2">
            <a:extLst>
              <a:ext uri="{FF2B5EF4-FFF2-40B4-BE49-F238E27FC236}">
                <a16:creationId xmlns:a16="http://schemas.microsoft.com/office/drawing/2014/main" id="{643E1AFC-597C-2744-AAEA-76DE8E97EF8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4A83C97F-3199-1942-AE05-4BCE575BFBBB}" type="slidenum">
              <a:rPr lang="en-AU" altLang="en-US"/>
              <a:pPr/>
              <a:t>5</a:t>
            </a:fld>
            <a:endParaRPr lang="en-AU" altLang="en-US"/>
          </a:p>
        </p:txBody>
      </p:sp>
      <p:sp>
        <p:nvSpPr>
          <p:cNvPr id="43011" name="Rectangle 5">
            <a:extLst>
              <a:ext uri="{FF2B5EF4-FFF2-40B4-BE49-F238E27FC236}">
                <a16:creationId xmlns:a16="http://schemas.microsoft.com/office/drawing/2014/main" id="{A2349AC7-FC2D-814F-85FF-5BE93E0F46CF}"/>
              </a:ext>
            </a:extLst>
          </p:cNvPr>
          <p:cNvSpPr>
            <a:spLocks noChangeArrowheads="1"/>
          </p:cNvSpPr>
          <p:nvPr/>
        </p:nvSpPr>
        <p:spPr bwMode="auto">
          <a:xfrm>
            <a:off x="684213" y="1484313"/>
            <a:ext cx="8135937" cy="149860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3012" name="Rectangle 6">
            <a:extLst>
              <a:ext uri="{FF2B5EF4-FFF2-40B4-BE49-F238E27FC236}">
                <a16:creationId xmlns:a16="http://schemas.microsoft.com/office/drawing/2014/main" id="{CB9E1567-8AE9-8343-B577-9FB7834D6540}"/>
              </a:ext>
            </a:extLst>
          </p:cNvPr>
          <p:cNvSpPr>
            <a:spLocks noChangeArrowheads="1"/>
          </p:cNvSpPr>
          <p:nvPr/>
        </p:nvSpPr>
        <p:spPr bwMode="auto">
          <a:xfrm>
            <a:off x="684213" y="2982913"/>
            <a:ext cx="8135937" cy="598487"/>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3013" name="Rectangle 7">
            <a:extLst>
              <a:ext uri="{FF2B5EF4-FFF2-40B4-BE49-F238E27FC236}">
                <a16:creationId xmlns:a16="http://schemas.microsoft.com/office/drawing/2014/main" id="{01FD5C7D-9567-7F46-AA9B-EBB0E7AB975B}"/>
              </a:ext>
            </a:extLst>
          </p:cNvPr>
          <p:cNvSpPr>
            <a:spLocks noChangeArrowheads="1"/>
          </p:cNvSpPr>
          <p:nvPr/>
        </p:nvSpPr>
        <p:spPr bwMode="auto">
          <a:xfrm>
            <a:off x="684213" y="3581400"/>
            <a:ext cx="8135937" cy="91440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3014" name="Rectangle 8">
            <a:extLst>
              <a:ext uri="{FF2B5EF4-FFF2-40B4-BE49-F238E27FC236}">
                <a16:creationId xmlns:a16="http://schemas.microsoft.com/office/drawing/2014/main" id="{13C32062-50EF-1E46-B0F2-5755A4BBD221}"/>
              </a:ext>
            </a:extLst>
          </p:cNvPr>
          <p:cNvSpPr>
            <a:spLocks noChangeArrowheads="1"/>
          </p:cNvSpPr>
          <p:nvPr/>
        </p:nvSpPr>
        <p:spPr bwMode="auto">
          <a:xfrm>
            <a:off x="684213" y="4495800"/>
            <a:ext cx="8135937" cy="60960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3015" name="Rectangle 9">
            <a:extLst>
              <a:ext uri="{FF2B5EF4-FFF2-40B4-BE49-F238E27FC236}">
                <a16:creationId xmlns:a16="http://schemas.microsoft.com/office/drawing/2014/main" id="{715D8F87-9CE3-A047-880F-383823C8BA9A}"/>
              </a:ext>
            </a:extLst>
          </p:cNvPr>
          <p:cNvSpPr>
            <a:spLocks noChangeArrowheads="1"/>
          </p:cNvSpPr>
          <p:nvPr/>
        </p:nvSpPr>
        <p:spPr bwMode="auto">
          <a:xfrm>
            <a:off x="684213" y="5105400"/>
            <a:ext cx="8135937" cy="609600"/>
          </a:xfrm>
          <a:prstGeom prst="rect">
            <a:avLst/>
          </a:prstGeom>
          <a:solidFill>
            <a:schemeClr val="folHlink"/>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43016" name="Rectangle 2">
            <a:extLst>
              <a:ext uri="{FF2B5EF4-FFF2-40B4-BE49-F238E27FC236}">
                <a16:creationId xmlns:a16="http://schemas.microsoft.com/office/drawing/2014/main" id="{5E05B608-095A-024A-AFE5-B1D4F157A9D0}"/>
              </a:ext>
            </a:extLst>
          </p:cNvPr>
          <p:cNvSpPr>
            <a:spLocks noGrp="1" noChangeArrowheads="1"/>
          </p:cNvSpPr>
          <p:nvPr>
            <p:ph type="title"/>
          </p:nvPr>
        </p:nvSpPr>
        <p:spPr>
          <a:xfrm>
            <a:off x="684213" y="206375"/>
            <a:ext cx="8259762" cy="701675"/>
          </a:xfrm>
        </p:spPr>
        <p:txBody>
          <a:bodyPr/>
          <a:lstStyle/>
          <a:p>
            <a:pPr eaLnBrk="1" hangingPunct="1"/>
            <a:r>
              <a:rPr lang="en-US" altLang="en-US" sz="4000" dirty="0"/>
              <a:t>Example: Matrix Multiplication</a:t>
            </a:r>
            <a:endParaRPr lang="en-AU" altLang="en-US" sz="4000" dirty="0"/>
          </a:p>
        </p:txBody>
      </p:sp>
      <p:sp>
        <p:nvSpPr>
          <p:cNvPr id="43017" name="Rectangle 3">
            <a:extLst>
              <a:ext uri="{FF2B5EF4-FFF2-40B4-BE49-F238E27FC236}">
                <a16:creationId xmlns:a16="http://schemas.microsoft.com/office/drawing/2014/main" id="{205FFA4B-9298-FE4A-B2E3-572F0BDE81D0}"/>
              </a:ext>
            </a:extLst>
          </p:cNvPr>
          <p:cNvSpPr>
            <a:spLocks noChangeArrowheads="1"/>
          </p:cNvSpPr>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ct val="20000"/>
              </a:spcBef>
              <a:buClr>
                <a:schemeClr val="folHlink"/>
              </a:buClr>
              <a:buSzPct val="60000"/>
              <a:buFont typeface="Wingdings" pitchFamily="2" charset="2"/>
              <a:buNone/>
            </a:pPr>
            <a:r>
              <a:rPr lang="en-US" altLang="en-US">
                <a:latin typeface="Lucida Console" panose="020B0609040504020204" pitchFamily="49" charset="0"/>
              </a:rPr>
              <a:t>    …</a:t>
            </a:r>
            <a:br>
              <a:rPr lang="en-US" altLang="en-US">
                <a:latin typeface="Lucida Console" panose="020B0609040504020204" pitchFamily="49" charset="0"/>
              </a:rPr>
            </a:br>
            <a:r>
              <a:rPr lang="en-US" altLang="en-US">
                <a:latin typeface="Lucida Console" panose="020B0609040504020204" pitchFamily="49" charset="0"/>
              </a:rPr>
              <a:t>    </a:t>
            </a:r>
            <a:r>
              <a:rPr lang="en-AU" altLang="en-US">
                <a:latin typeface="Lucida Console" panose="020B0609040504020204" pitchFamily="49" charset="0"/>
              </a:rPr>
              <a:t>sll  $t0, $s0, 5       # $t0 = i*32 (size of row of y)</a:t>
            </a:r>
            <a:br>
              <a:rPr lang="en-AU" altLang="en-US">
                <a:latin typeface="Lucida Console" panose="020B0609040504020204" pitchFamily="49" charset="0"/>
              </a:rPr>
            </a:br>
            <a:r>
              <a:rPr lang="en-AU" altLang="en-US">
                <a:latin typeface="Lucida Console" panose="020B0609040504020204" pitchFamily="49" charset="0"/>
              </a:rPr>
              <a:t>    addu  $t0, $t0, $s2    # $t0 = i*size(row) + k</a:t>
            </a:r>
            <a:br>
              <a:rPr lang="en-AU" altLang="en-US">
                <a:latin typeface="Lucida Console" panose="020B0609040504020204" pitchFamily="49" charset="0"/>
              </a:rPr>
            </a:br>
            <a:r>
              <a:rPr lang="en-AU" altLang="en-US">
                <a:latin typeface="Lucida Console" panose="020B0609040504020204" pitchFamily="49" charset="0"/>
              </a:rPr>
              <a:t>    sll   $t0, $t0, 3      # $t0 = byte offset of [i][k]</a:t>
            </a:r>
            <a:br>
              <a:rPr lang="en-AU" altLang="en-US">
                <a:latin typeface="Lucida Console" panose="020B0609040504020204" pitchFamily="49" charset="0"/>
              </a:rPr>
            </a:br>
            <a:r>
              <a:rPr lang="en-AU" altLang="en-US">
                <a:latin typeface="Lucida Console" panose="020B0609040504020204" pitchFamily="49" charset="0"/>
              </a:rPr>
              <a:t>    addu  $t0, $a1, $t0    # $t0 = byte address of y[i][k]</a:t>
            </a:r>
            <a:br>
              <a:rPr lang="en-AU" altLang="en-US">
                <a:latin typeface="Lucida Console" panose="020B0609040504020204" pitchFamily="49" charset="0"/>
              </a:rPr>
            </a:br>
            <a:r>
              <a:rPr lang="en-AU" altLang="en-US">
                <a:latin typeface="Lucida Console" panose="020B0609040504020204" pitchFamily="49" charset="0"/>
              </a:rPr>
              <a:t>    l.d   $f18, 0($t0)     # $f18 = 8 bytes of y[i][k]</a:t>
            </a:r>
            <a:br>
              <a:rPr lang="en-AU" altLang="en-US">
                <a:latin typeface="Lucida Console" panose="020B0609040504020204" pitchFamily="49" charset="0"/>
              </a:rPr>
            </a:br>
            <a:r>
              <a:rPr lang="en-AU" altLang="en-US">
                <a:latin typeface="Lucida Console" panose="020B0609040504020204" pitchFamily="49" charset="0"/>
              </a:rPr>
              <a:t>    </a:t>
            </a:r>
            <a:r>
              <a:rPr lang="en-US" altLang="en-US">
                <a:latin typeface="Lucida Console" panose="020B0609040504020204" pitchFamily="49" charset="0"/>
              </a:rPr>
              <a:t>mul.d $f16, $f18, $f16 # $f16 = y[i][k] * z[k][j]</a:t>
            </a:r>
            <a:br>
              <a:rPr lang="en-US" altLang="en-US">
                <a:latin typeface="Lucida Console" panose="020B0609040504020204" pitchFamily="49" charset="0"/>
              </a:rPr>
            </a:br>
            <a:r>
              <a:rPr lang="en-US" altLang="en-US">
                <a:latin typeface="Lucida Console" panose="020B0609040504020204" pitchFamily="49" charset="0"/>
              </a:rPr>
              <a:t>    add.d $f4, $f4, $f16   # f4=x[i][j] + y[i][k]*z[k][j]</a:t>
            </a:r>
            <a:br>
              <a:rPr lang="en-US" altLang="en-US">
                <a:latin typeface="Lucida Console" panose="020B0609040504020204" pitchFamily="49" charset="0"/>
              </a:rPr>
            </a:br>
            <a:r>
              <a:rPr lang="en-US" altLang="en-US">
                <a:latin typeface="Lucida Console" panose="020B0609040504020204" pitchFamily="49" charset="0"/>
              </a:rPr>
              <a:t>    addiu $s2, $s2, 1      # $k k + 1</a:t>
            </a:r>
            <a:br>
              <a:rPr lang="en-US" altLang="en-US">
                <a:latin typeface="Lucida Console" panose="020B0609040504020204" pitchFamily="49" charset="0"/>
              </a:rPr>
            </a:br>
            <a:r>
              <a:rPr lang="en-US" altLang="en-US">
                <a:latin typeface="Lucida Console" panose="020B0609040504020204" pitchFamily="49" charset="0"/>
              </a:rPr>
              <a:t>    bne   $s2, $t1, L3     # if (k != 32) go to L3</a:t>
            </a:r>
            <a:br>
              <a:rPr lang="en-US" altLang="en-US">
                <a:latin typeface="Lucida Console" panose="020B0609040504020204" pitchFamily="49" charset="0"/>
              </a:rPr>
            </a:br>
            <a:r>
              <a:rPr lang="en-US" altLang="en-US">
                <a:latin typeface="Lucida Console" panose="020B0609040504020204" pitchFamily="49" charset="0"/>
              </a:rPr>
              <a:t>    s.d   $f4, 0($t2)      # x[i][j] = $f4</a:t>
            </a:r>
            <a:br>
              <a:rPr lang="en-US" altLang="en-US">
                <a:latin typeface="Lucida Console" panose="020B0609040504020204" pitchFamily="49" charset="0"/>
              </a:rPr>
            </a:br>
            <a:r>
              <a:rPr lang="en-US" altLang="en-US">
                <a:latin typeface="Lucida Console" panose="020B0609040504020204" pitchFamily="49" charset="0"/>
              </a:rPr>
              <a:t>    addiu $s1, $s1, 1      # $j = j + 1</a:t>
            </a:r>
            <a:br>
              <a:rPr lang="en-US" altLang="en-US">
                <a:latin typeface="Lucida Console" panose="020B0609040504020204" pitchFamily="49" charset="0"/>
              </a:rPr>
            </a:br>
            <a:r>
              <a:rPr lang="en-US" altLang="en-US">
                <a:latin typeface="Lucida Console" panose="020B0609040504020204" pitchFamily="49" charset="0"/>
              </a:rPr>
              <a:t>    bne   $s1, $t1, L2     # if (j != 32) go to L2</a:t>
            </a:r>
            <a:br>
              <a:rPr lang="en-US" altLang="en-US">
                <a:latin typeface="Lucida Console" panose="020B0609040504020204" pitchFamily="49" charset="0"/>
              </a:rPr>
            </a:br>
            <a:r>
              <a:rPr lang="en-US" altLang="en-US">
                <a:latin typeface="Lucida Console" panose="020B0609040504020204" pitchFamily="49" charset="0"/>
              </a:rPr>
              <a:t>    addiu $s0, $s0, 1      # $i = i + 1</a:t>
            </a:r>
            <a:br>
              <a:rPr lang="en-US" altLang="en-US">
                <a:latin typeface="Lucida Console" panose="020B0609040504020204" pitchFamily="49" charset="0"/>
              </a:rPr>
            </a:br>
            <a:r>
              <a:rPr lang="en-US" altLang="en-US">
                <a:latin typeface="Lucida Console" panose="020B0609040504020204" pitchFamily="49" charset="0"/>
              </a:rPr>
              <a:t>    bne   $s0, $t1, L1     # if (i != 32) go to L1</a:t>
            </a:r>
          </a:p>
        </p:txBody>
      </p:sp>
    </p:spTree>
    <p:extLst>
      <p:ext uri="{BB962C8B-B14F-4D97-AF65-F5344CB8AC3E}">
        <p14:creationId xmlns:p14="http://schemas.microsoft.com/office/powerpoint/2010/main" val="1347460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E8DAF40-51D4-FC41-A412-E7CEB3BE5D4D}"/>
              </a:ext>
            </a:extLst>
          </p:cNvPr>
          <p:cNvSpPr>
            <a:spLocks noGrp="1"/>
          </p:cNvSpPr>
          <p:nvPr>
            <p:ph type="title"/>
          </p:nvPr>
        </p:nvSpPr>
        <p:spPr/>
        <p:txBody>
          <a:bodyPr/>
          <a:lstStyle/>
          <a:p>
            <a:r>
              <a:rPr lang="en-US" altLang="en-US"/>
              <a:t>Subword Parallellism</a:t>
            </a:r>
          </a:p>
        </p:txBody>
      </p:sp>
      <p:sp>
        <p:nvSpPr>
          <p:cNvPr id="45059" name="Content Placeholder 2">
            <a:extLst>
              <a:ext uri="{FF2B5EF4-FFF2-40B4-BE49-F238E27FC236}">
                <a16:creationId xmlns:a16="http://schemas.microsoft.com/office/drawing/2014/main" id="{7A303196-4C33-8941-A774-11372A6E3594}"/>
              </a:ext>
            </a:extLst>
          </p:cNvPr>
          <p:cNvSpPr>
            <a:spLocks noGrp="1"/>
          </p:cNvSpPr>
          <p:nvPr>
            <p:ph idx="1"/>
          </p:nvPr>
        </p:nvSpPr>
        <p:spPr/>
        <p:txBody>
          <a:bodyPr/>
          <a:lstStyle/>
          <a:p>
            <a:r>
              <a:rPr lang="en-US" altLang="en-US"/>
              <a:t>Graphics and audio applications can take advantage of performing simultaneous operations on short vectors</a:t>
            </a:r>
          </a:p>
          <a:p>
            <a:pPr lvl="1"/>
            <a:r>
              <a:rPr lang="en-US" altLang="en-US"/>
              <a:t>Example:  128-bit adder:</a:t>
            </a:r>
          </a:p>
          <a:p>
            <a:pPr lvl="2"/>
            <a:r>
              <a:rPr lang="en-US" altLang="en-US"/>
              <a:t>Sixteen 8-bit adds</a:t>
            </a:r>
          </a:p>
          <a:p>
            <a:pPr lvl="2"/>
            <a:r>
              <a:rPr lang="en-US" altLang="en-US"/>
              <a:t>Eight 16-bit adds</a:t>
            </a:r>
          </a:p>
          <a:p>
            <a:pPr lvl="2"/>
            <a:r>
              <a:rPr lang="en-US" altLang="en-US"/>
              <a:t>Four 32-bit adds</a:t>
            </a:r>
          </a:p>
          <a:p>
            <a:r>
              <a:rPr lang="en-US" altLang="en-US"/>
              <a:t>Also called data-level parallelism, vector parallelism, or Single Instruction, Multiple Data (SIMD)</a:t>
            </a:r>
          </a:p>
        </p:txBody>
      </p:sp>
      <p:sp>
        <p:nvSpPr>
          <p:cNvPr id="45060" name="Footer Placeholder 3">
            <a:extLst>
              <a:ext uri="{FF2B5EF4-FFF2-40B4-BE49-F238E27FC236}">
                <a16:creationId xmlns:a16="http://schemas.microsoft.com/office/drawing/2014/main" id="{EB4D0F2A-DBE6-3749-AC27-F61E2A4836D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DB0003F2-50B7-4A40-8C10-3347B7745248}" type="slidenum">
              <a:rPr lang="en-AU" altLang="en-US"/>
              <a:pPr/>
              <a:t>6</a:t>
            </a:fld>
            <a:endParaRPr lang="en-AU" altLang="en-US"/>
          </a:p>
        </p:txBody>
      </p:sp>
      <p:sp>
        <p:nvSpPr>
          <p:cNvPr id="45061" name="Text Box 4">
            <a:extLst>
              <a:ext uri="{FF2B5EF4-FFF2-40B4-BE49-F238E27FC236}">
                <a16:creationId xmlns:a16="http://schemas.microsoft.com/office/drawing/2014/main" id="{A941C917-0F8C-DF4C-9F49-1AFEB378A488}"/>
              </a:ext>
            </a:extLst>
          </p:cNvPr>
          <p:cNvSpPr txBox="1">
            <a:spLocks noChangeArrowheads="1"/>
          </p:cNvSpPr>
          <p:nvPr/>
        </p:nvSpPr>
        <p:spPr bwMode="auto">
          <a:xfrm rot="5400000">
            <a:off x="5630069" y="3145631"/>
            <a:ext cx="6661150"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§3.6 Parallelism and Computer Arithmetic: Subword Parallelism</a:t>
            </a:r>
          </a:p>
        </p:txBody>
      </p:sp>
    </p:spTree>
    <p:extLst>
      <p:ext uri="{BB962C8B-B14F-4D97-AF65-F5344CB8AC3E}">
        <p14:creationId xmlns:p14="http://schemas.microsoft.com/office/powerpoint/2010/main" val="233879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81187C1B-AA4D-8F44-B14B-8F029B621C1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F3055E31-7C83-9942-A6D3-9A078AC175AD}" type="slidenum">
              <a:rPr lang="en-AU" altLang="en-US"/>
              <a:pPr/>
              <a:t>7</a:t>
            </a:fld>
            <a:endParaRPr lang="en-AU" altLang="en-US"/>
          </a:p>
        </p:txBody>
      </p:sp>
      <p:sp>
        <p:nvSpPr>
          <p:cNvPr id="46083" name="Rectangle 2">
            <a:extLst>
              <a:ext uri="{FF2B5EF4-FFF2-40B4-BE49-F238E27FC236}">
                <a16:creationId xmlns:a16="http://schemas.microsoft.com/office/drawing/2014/main" id="{E313B181-AA09-E348-B41F-F96C67401A3E}"/>
              </a:ext>
            </a:extLst>
          </p:cNvPr>
          <p:cNvSpPr>
            <a:spLocks noGrp="1" noChangeArrowheads="1"/>
          </p:cNvSpPr>
          <p:nvPr>
            <p:ph type="title"/>
          </p:nvPr>
        </p:nvSpPr>
        <p:spPr/>
        <p:txBody>
          <a:bodyPr/>
          <a:lstStyle/>
          <a:p>
            <a:pPr eaLnBrk="1" hangingPunct="1"/>
            <a:r>
              <a:rPr lang="en-US" altLang="en-US"/>
              <a:t>x86 FP Architecture</a:t>
            </a:r>
            <a:endParaRPr lang="en-AU" altLang="en-US"/>
          </a:p>
        </p:txBody>
      </p:sp>
      <p:sp>
        <p:nvSpPr>
          <p:cNvPr id="46084" name="Rectangle 3">
            <a:extLst>
              <a:ext uri="{FF2B5EF4-FFF2-40B4-BE49-F238E27FC236}">
                <a16:creationId xmlns:a16="http://schemas.microsoft.com/office/drawing/2014/main" id="{4DE9CC06-22B2-434E-9398-4EA745330192}"/>
              </a:ext>
            </a:extLst>
          </p:cNvPr>
          <p:cNvSpPr>
            <a:spLocks noGrp="1" noChangeArrowheads="1"/>
          </p:cNvSpPr>
          <p:nvPr>
            <p:ph type="body" idx="1"/>
          </p:nvPr>
        </p:nvSpPr>
        <p:spPr/>
        <p:txBody>
          <a:bodyPr/>
          <a:lstStyle/>
          <a:p>
            <a:pPr eaLnBrk="1" hangingPunct="1"/>
            <a:r>
              <a:rPr lang="en-US" altLang="en-US" sz="2800"/>
              <a:t>Originally based on 8087 FP coprocessor</a:t>
            </a:r>
          </a:p>
          <a:p>
            <a:pPr lvl="1" eaLnBrk="1" hangingPunct="1"/>
            <a:r>
              <a:rPr lang="en-US" altLang="en-US" sz="2400"/>
              <a:t>8 × 80-bit extended-precision registers</a:t>
            </a:r>
          </a:p>
          <a:p>
            <a:pPr lvl="1" eaLnBrk="1" hangingPunct="1"/>
            <a:r>
              <a:rPr lang="en-US" altLang="en-US" sz="2400"/>
              <a:t>Used as a push-down stack</a:t>
            </a:r>
          </a:p>
          <a:p>
            <a:pPr lvl="1" eaLnBrk="1" hangingPunct="1"/>
            <a:r>
              <a:rPr lang="en-US" altLang="en-US" sz="2400"/>
              <a:t>Registers indexed from TOS: ST(0), ST(1), …</a:t>
            </a:r>
          </a:p>
          <a:p>
            <a:pPr eaLnBrk="1" hangingPunct="1"/>
            <a:r>
              <a:rPr lang="en-US" altLang="en-US" sz="2800"/>
              <a:t>FP values are 32-bit or 64 in memory</a:t>
            </a:r>
          </a:p>
          <a:p>
            <a:pPr lvl="1" eaLnBrk="1" hangingPunct="1"/>
            <a:r>
              <a:rPr lang="en-US" altLang="en-US" sz="2400"/>
              <a:t>Converted on load/store of memory operand</a:t>
            </a:r>
          </a:p>
          <a:p>
            <a:pPr lvl="1" eaLnBrk="1" hangingPunct="1"/>
            <a:r>
              <a:rPr lang="en-US" altLang="en-US" sz="2400"/>
              <a:t>Integer operands can also be converted</a:t>
            </a:r>
            <a:br>
              <a:rPr lang="en-US" altLang="en-US" sz="2400"/>
            </a:br>
            <a:r>
              <a:rPr lang="en-US" altLang="en-US" sz="2400"/>
              <a:t>on load/store</a:t>
            </a:r>
          </a:p>
          <a:p>
            <a:pPr eaLnBrk="1" hangingPunct="1"/>
            <a:r>
              <a:rPr lang="en-US" altLang="en-US" sz="2800"/>
              <a:t>Very difficult to generate and optimize code</a:t>
            </a:r>
          </a:p>
          <a:p>
            <a:pPr lvl="1" eaLnBrk="1" hangingPunct="1"/>
            <a:r>
              <a:rPr lang="en-US" altLang="en-US" sz="2400"/>
              <a:t>Result: poor FP performance</a:t>
            </a:r>
          </a:p>
        </p:txBody>
      </p:sp>
      <p:sp>
        <p:nvSpPr>
          <p:cNvPr id="46085" name="Text Box 5">
            <a:extLst>
              <a:ext uri="{FF2B5EF4-FFF2-40B4-BE49-F238E27FC236}">
                <a16:creationId xmlns:a16="http://schemas.microsoft.com/office/drawing/2014/main" id="{557C88FD-9444-2B44-A833-4BA820B41944}"/>
              </a:ext>
            </a:extLst>
          </p:cNvPr>
          <p:cNvSpPr txBox="1">
            <a:spLocks noChangeArrowheads="1"/>
          </p:cNvSpPr>
          <p:nvPr/>
        </p:nvSpPr>
        <p:spPr bwMode="auto">
          <a:xfrm rot="5400000">
            <a:off x="5788025" y="2984500"/>
            <a:ext cx="6345238"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chemeClr val="folHlink"/>
                </a:solidFill>
              </a:rPr>
              <a:t>§3.7 Real Stuff: Streaming SIMD Extensions and AVX in x86</a:t>
            </a:r>
          </a:p>
        </p:txBody>
      </p:sp>
    </p:spTree>
    <p:extLst>
      <p:ext uri="{BB962C8B-B14F-4D97-AF65-F5344CB8AC3E}">
        <p14:creationId xmlns:p14="http://schemas.microsoft.com/office/powerpoint/2010/main" val="136676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FBAF13CE-E650-9F44-B93D-53DE3AFBBA7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CA0A42BD-E370-4C43-A8A0-2A017F721223}" type="slidenum">
              <a:rPr lang="en-AU" altLang="en-US"/>
              <a:pPr/>
              <a:t>8</a:t>
            </a:fld>
            <a:endParaRPr lang="en-AU" altLang="en-US"/>
          </a:p>
        </p:txBody>
      </p:sp>
      <p:sp>
        <p:nvSpPr>
          <p:cNvPr id="47107" name="Rectangle 2">
            <a:extLst>
              <a:ext uri="{FF2B5EF4-FFF2-40B4-BE49-F238E27FC236}">
                <a16:creationId xmlns:a16="http://schemas.microsoft.com/office/drawing/2014/main" id="{FA1F1920-D327-874D-92E3-752E06A5E185}"/>
              </a:ext>
            </a:extLst>
          </p:cNvPr>
          <p:cNvSpPr>
            <a:spLocks noGrp="1" noChangeArrowheads="1"/>
          </p:cNvSpPr>
          <p:nvPr>
            <p:ph type="title"/>
          </p:nvPr>
        </p:nvSpPr>
        <p:spPr/>
        <p:txBody>
          <a:bodyPr/>
          <a:lstStyle/>
          <a:p>
            <a:pPr eaLnBrk="1" hangingPunct="1"/>
            <a:r>
              <a:rPr lang="en-AU" altLang="en-US"/>
              <a:t>x86 FP Instructions</a:t>
            </a:r>
          </a:p>
        </p:txBody>
      </p:sp>
      <p:sp>
        <p:nvSpPr>
          <p:cNvPr id="47108" name="Rectangle 4">
            <a:extLst>
              <a:ext uri="{FF2B5EF4-FFF2-40B4-BE49-F238E27FC236}">
                <a16:creationId xmlns:a16="http://schemas.microsoft.com/office/drawing/2014/main" id="{76716BAD-53CC-6649-8AE6-FCBAFD632AF2}"/>
              </a:ext>
            </a:extLst>
          </p:cNvPr>
          <p:cNvSpPr>
            <a:spLocks noGrp="1" noChangeArrowheads="1"/>
          </p:cNvSpPr>
          <p:nvPr>
            <p:ph type="body" idx="1"/>
          </p:nvPr>
        </p:nvSpPr>
        <p:spPr>
          <a:xfrm>
            <a:off x="684213" y="4171950"/>
            <a:ext cx="8270875" cy="2065338"/>
          </a:xfrm>
        </p:spPr>
        <p:txBody>
          <a:bodyPr/>
          <a:lstStyle/>
          <a:p>
            <a:pPr eaLnBrk="1" hangingPunct="1">
              <a:lnSpc>
                <a:spcPct val="80000"/>
              </a:lnSpc>
            </a:pPr>
            <a:r>
              <a:rPr lang="en-AU" altLang="en-US" sz="2800"/>
              <a:t>Optional variations</a:t>
            </a:r>
          </a:p>
          <a:p>
            <a:pPr lvl="1" eaLnBrk="1" hangingPunct="1">
              <a:lnSpc>
                <a:spcPct val="80000"/>
              </a:lnSpc>
            </a:pPr>
            <a:r>
              <a:rPr lang="en-AU" altLang="en-US" sz="2400">
                <a:solidFill>
                  <a:schemeClr val="accent1"/>
                </a:solidFill>
                <a:latin typeface="Lucida Console" panose="020B0609040504020204" pitchFamily="49" charset="0"/>
              </a:rPr>
              <a:t>I</a:t>
            </a:r>
            <a:r>
              <a:rPr lang="en-AU" altLang="en-US" sz="2400"/>
              <a:t>: integer operand</a:t>
            </a:r>
          </a:p>
          <a:p>
            <a:pPr lvl="1" eaLnBrk="1" hangingPunct="1">
              <a:lnSpc>
                <a:spcPct val="80000"/>
              </a:lnSpc>
            </a:pPr>
            <a:r>
              <a:rPr lang="en-AU" altLang="en-US" sz="2400">
                <a:solidFill>
                  <a:schemeClr val="accent1"/>
                </a:solidFill>
                <a:latin typeface="Lucida Console" panose="020B0609040504020204" pitchFamily="49" charset="0"/>
              </a:rPr>
              <a:t>P</a:t>
            </a:r>
            <a:r>
              <a:rPr lang="en-AU" altLang="en-US" sz="2400"/>
              <a:t>: pop operand from stack</a:t>
            </a:r>
          </a:p>
          <a:p>
            <a:pPr lvl="1" eaLnBrk="1" hangingPunct="1">
              <a:lnSpc>
                <a:spcPct val="80000"/>
              </a:lnSpc>
            </a:pPr>
            <a:r>
              <a:rPr lang="en-AU" altLang="en-US" sz="2400">
                <a:solidFill>
                  <a:schemeClr val="accent1"/>
                </a:solidFill>
                <a:latin typeface="Lucida Console" panose="020B0609040504020204" pitchFamily="49" charset="0"/>
              </a:rPr>
              <a:t>R</a:t>
            </a:r>
            <a:r>
              <a:rPr lang="en-AU" altLang="en-US" sz="2400"/>
              <a:t>: reverse operand order</a:t>
            </a:r>
          </a:p>
          <a:p>
            <a:pPr lvl="1" eaLnBrk="1" hangingPunct="1">
              <a:lnSpc>
                <a:spcPct val="80000"/>
              </a:lnSpc>
            </a:pPr>
            <a:r>
              <a:rPr lang="en-AU" altLang="en-US" sz="2400"/>
              <a:t>But not all combinations allowed</a:t>
            </a:r>
          </a:p>
        </p:txBody>
      </p:sp>
      <p:graphicFrame>
        <p:nvGraphicFramePr>
          <p:cNvPr id="356398" name="Group 46">
            <a:extLst>
              <a:ext uri="{FF2B5EF4-FFF2-40B4-BE49-F238E27FC236}">
                <a16:creationId xmlns:a16="http://schemas.microsoft.com/office/drawing/2014/main" id="{53205AAC-8065-9C49-B466-6BB399592349}"/>
              </a:ext>
            </a:extLst>
          </p:cNvPr>
          <p:cNvGraphicFramePr>
            <a:graphicFrameLocks noGrp="1"/>
          </p:cNvGraphicFramePr>
          <p:nvPr/>
        </p:nvGraphicFramePr>
        <p:xfrm>
          <a:off x="684213" y="1397000"/>
          <a:ext cx="8255000" cy="2513089"/>
        </p:xfrm>
        <a:graphic>
          <a:graphicData uri="http://schemas.openxmlformats.org/drawingml/2006/table">
            <a:tbl>
              <a:tblPr/>
              <a:tblGrid>
                <a:gridCol w="2087562">
                  <a:extLst>
                    <a:ext uri="{9D8B030D-6E8A-4147-A177-3AD203B41FA5}">
                      <a16:colId xmlns:a16="http://schemas.microsoft.com/office/drawing/2014/main" val="20000"/>
                    </a:ext>
                  </a:extLst>
                </a:gridCol>
                <a:gridCol w="2376488">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gridCol w="1990725">
                  <a:extLst>
                    <a:ext uri="{9D8B030D-6E8A-4147-A177-3AD203B41FA5}">
                      <a16:colId xmlns:a16="http://schemas.microsoft.com/office/drawing/2014/main" val="20003"/>
                    </a:ext>
                  </a:extLst>
                </a:gridCol>
              </a:tblGrid>
              <a:tr h="42218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Data transfer</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Arithmetic</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Compare</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a:ln>
                            <a:noFill/>
                          </a:ln>
                          <a:solidFill>
                            <a:schemeClr val="tx1"/>
                          </a:solidFill>
                          <a:effectLst/>
                          <a:latin typeface="Arial" charset="0"/>
                        </a:rPr>
                        <a:t>Transcendental</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9083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a:t>
                      </a:r>
                      <a:r>
                        <a:rPr kumimoji="0" lang="en-AU" sz="1600" b="0" i="0" u="none" strike="noStrike" cap="none" normalizeH="0" baseline="0">
                          <a:ln>
                            <a:noFill/>
                          </a:ln>
                          <a:solidFill>
                            <a:schemeClr val="accent1"/>
                          </a:solidFill>
                          <a:effectLst/>
                          <a:latin typeface="Lucida Console" pitchFamily="49" charset="0"/>
                        </a:rPr>
                        <a:t>I</a:t>
                      </a:r>
                      <a:r>
                        <a:rPr kumimoji="0" lang="en-AU" sz="1600" b="0" i="0" u="none" strike="noStrike" cap="none" normalizeH="0" baseline="0">
                          <a:ln>
                            <a:noFill/>
                          </a:ln>
                          <a:solidFill>
                            <a:schemeClr val="tx1"/>
                          </a:solidFill>
                          <a:effectLst/>
                          <a:latin typeface="Lucida Console" pitchFamily="49" charset="0"/>
                        </a:rPr>
                        <a:t>LD  mem/ST(i)</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a:t>
                      </a:r>
                      <a:r>
                        <a:rPr kumimoji="0" lang="en-AU" sz="1600" b="0" i="0" u="none" strike="noStrike" cap="none" normalizeH="0" baseline="0">
                          <a:ln>
                            <a:noFill/>
                          </a:ln>
                          <a:solidFill>
                            <a:schemeClr val="accent1"/>
                          </a:solidFill>
                          <a:effectLst/>
                          <a:latin typeface="Lucida Console" pitchFamily="49" charset="0"/>
                        </a:rPr>
                        <a:t>I</a:t>
                      </a:r>
                      <a:r>
                        <a:rPr kumimoji="0" lang="en-AU" sz="1600" b="0" i="0" u="none" strike="noStrike" cap="none" normalizeH="0" baseline="0">
                          <a:ln>
                            <a:noFill/>
                          </a:ln>
                          <a:solidFill>
                            <a:schemeClr val="tx1"/>
                          </a:solidFill>
                          <a:effectLst/>
                          <a:latin typeface="Lucida Console" pitchFamily="49" charset="0"/>
                        </a:rPr>
                        <a:t>ST</a:t>
                      </a:r>
                      <a:r>
                        <a:rPr kumimoji="0" lang="en-AU" sz="1600" b="0" i="0" u="none" strike="noStrike" cap="none" normalizeH="0" baseline="0">
                          <a:ln>
                            <a:noFill/>
                          </a:ln>
                          <a:solidFill>
                            <a:schemeClr val="accent1"/>
                          </a:solidFill>
                          <a:effectLst/>
                          <a:latin typeface="Lucida Console" pitchFamily="49" charset="0"/>
                        </a:rPr>
                        <a:t>P</a:t>
                      </a:r>
                      <a:r>
                        <a:rPr kumimoji="0" lang="en-AU" sz="1600" b="0" i="0" u="none" strike="noStrike" cap="none" normalizeH="0" baseline="0">
                          <a:ln>
                            <a:noFill/>
                          </a:ln>
                          <a:solidFill>
                            <a:schemeClr val="tx1"/>
                          </a:solidFill>
                          <a:effectLst/>
                          <a:latin typeface="Lucida Console" pitchFamily="49" charset="0"/>
                        </a:rPr>
                        <a:t> mem/ST(i)</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FLDPI</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FLD1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FLDZ</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a:t>
                      </a:r>
                      <a:r>
                        <a:rPr kumimoji="0" lang="en-AU" sz="1600" b="0" i="0" u="none" strike="noStrike" cap="none" normalizeH="0" baseline="0">
                          <a:ln>
                            <a:noFill/>
                          </a:ln>
                          <a:solidFill>
                            <a:schemeClr val="accent1"/>
                          </a:solidFill>
                          <a:effectLst/>
                          <a:latin typeface="Lucida Console" pitchFamily="49" charset="0"/>
                        </a:rPr>
                        <a:t>I</a:t>
                      </a:r>
                      <a:r>
                        <a:rPr kumimoji="0" lang="en-AU" sz="1600" b="0" i="0" u="none" strike="noStrike" cap="none" normalizeH="0" baseline="0">
                          <a:ln>
                            <a:noFill/>
                          </a:ln>
                          <a:solidFill>
                            <a:schemeClr val="tx1"/>
                          </a:solidFill>
                          <a:effectLst/>
                          <a:latin typeface="Lucida Console" pitchFamily="49" charset="0"/>
                        </a:rPr>
                        <a:t>ADD</a:t>
                      </a:r>
                      <a:r>
                        <a:rPr kumimoji="0" lang="en-AU" sz="1600" b="0" i="0" u="none" strike="noStrike" cap="none" normalizeH="0" baseline="0">
                          <a:ln>
                            <a:noFill/>
                          </a:ln>
                          <a:solidFill>
                            <a:schemeClr val="accent1"/>
                          </a:solidFill>
                          <a:effectLst/>
                          <a:latin typeface="Lucida Console" pitchFamily="49" charset="0"/>
                        </a:rPr>
                        <a:t>P</a:t>
                      </a:r>
                      <a:r>
                        <a:rPr kumimoji="0" lang="en-AU" sz="1600" b="0" i="0" u="none" strike="noStrike" cap="none" normalizeH="0" baseline="0">
                          <a:ln>
                            <a:noFill/>
                          </a:ln>
                          <a:solidFill>
                            <a:schemeClr val="tx1"/>
                          </a:solidFill>
                          <a:effectLst/>
                          <a:latin typeface="Lucida Console" pitchFamily="49" charset="0"/>
                        </a:rPr>
                        <a:t>  mem/ST(i)</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a:t>
                      </a:r>
                      <a:r>
                        <a:rPr kumimoji="0" lang="en-AU" sz="1600" b="0" i="0" u="none" strike="noStrike" cap="none" normalizeH="0" baseline="0">
                          <a:ln>
                            <a:noFill/>
                          </a:ln>
                          <a:solidFill>
                            <a:schemeClr val="accent1"/>
                          </a:solidFill>
                          <a:effectLst/>
                          <a:latin typeface="Lucida Console" pitchFamily="49" charset="0"/>
                        </a:rPr>
                        <a:t>I</a:t>
                      </a:r>
                      <a:r>
                        <a:rPr kumimoji="0" lang="en-AU" sz="1600" b="0" i="0" u="none" strike="noStrike" cap="none" normalizeH="0" baseline="0">
                          <a:ln>
                            <a:noFill/>
                          </a:ln>
                          <a:solidFill>
                            <a:schemeClr val="tx1"/>
                          </a:solidFill>
                          <a:effectLst/>
                          <a:latin typeface="Lucida Console" pitchFamily="49" charset="0"/>
                        </a:rPr>
                        <a:t>SUB</a:t>
                      </a:r>
                      <a:r>
                        <a:rPr kumimoji="0" lang="en-AU" sz="1600" b="0" i="0" u="none" strike="noStrike" cap="none" normalizeH="0" baseline="0">
                          <a:ln>
                            <a:noFill/>
                          </a:ln>
                          <a:solidFill>
                            <a:schemeClr val="accent1"/>
                          </a:solidFill>
                          <a:effectLst/>
                          <a:latin typeface="Lucida Console" pitchFamily="49" charset="0"/>
                        </a:rPr>
                        <a:t>RP</a:t>
                      </a:r>
                      <a:r>
                        <a:rPr kumimoji="0" lang="en-AU" sz="1600" b="0" i="0" u="none" strike="noStrike" cap="none" normalizeH="0" baseline="0">
                          <a:ln>
                            <a:noFill/>
                          </a:ln>
                          <a:solidFill>
                            <a:schemeClr val="tx1"/>
                          </a:solidFill>
                          <a:effectLst/>
                          <a:latin typeface="Lucida Console" pitchFamily="49" charset="0"/>
                        </a:rPr>
                        <a:t> mem/ST(i) F</a:t>
                      </a:r>
                      <a:r>
                        <a:rPr kumimoji="0" lang="en-AU" sz="1600" b="0" i="0" u="none" strike="noStrike" cap="none" normalizeH="0" baseline="0">
                          <a:ln>
                            <a:noFill/>
                          </a:ln>
                          <a:solidFill>
                            <a:schemeClr val="accent1"/>
                          </a:solidFill>
                          <a:effectLst/>
                          <a:latin typeface="Lucida Console" pitchFamily="49" charset="0"/>
                        </a:rPr>
                        <a:t>I</a:t>
                      </a:r>
                      <a:r>
                        <a:rPr kumimoji="0" lang="en-AU" sz="1600" b="0" i="0" u="none" strike="noStrike" cap="none" normalizeH="0" baseline="0">
                          <a:ln>
                            <a:noFill/>
                          </a:ln>
                          <a:solidFill>
                            <a:schemeClr val="tx1"/>
                          </a:solidFill>
                          <a:effectLst/>
                          <a:latin typeface="Lucida Console" pitchFamily="49" charset="0"/>
                        </a:rPr>
                        <a:t>MUL</a:t>
                      </a:r>
                      <a:r>
                        <a:rPr kumimoji="0" lang="en-AU" sz="1600" b="0" i="0" u="none" strike="noStrike" cap="none" normalizeH="0" baseline="0">
                          <a:ln>
                            <a:noFill/>
                          </a:ln>
                          <a:solidFill>
                            <a:schemeClr val="accent1"/>
                          </a:solidFill>
                          <a:effectLst/>
                          <a:latin typeface="Lucida Console" pitchFamily="49" charset="0"/>
                        </a:rPr>
                        <a:t>P</a:t>
                      </a:r>
                      <a:r>
                        <a:rPr kumimoji="0" lang="en-AU" sz="1600" b="0" i="0" u="none" strike="noStrike" cap="none" normalizeH="0" baseline="0">
                          <a:ln>
                            <a:noFill/>
                          </a:ln>
                          <a:solidFill>
                            <a:schemeClr val="tx1"/>
                          </a:solidFill>
                          <a:effectLst/>
                          <a:latin typeface="Lucida Console" pitchFamily="49" charset="0"/>
                        </a:rPr>
                        <a:t>  mem/ST(i) F</a:t>
                      </a:r>
                      <a:r>
                        <a:rPr kumimoji="0" lang="en-AU" sz="1600" b="0" i="0" u="none" strike="noStrike" cap="none" normalizeH="0" baseline="0">
                          <a:ln>
                            <a:noFill/>
                          </a:ln>
                          <a:solidFill>
                            <a:schemeClr val="accent1"/>
                          </a:solidFill>
                          <a:effectLst/>
                          <a:latin typeface="Lucida Console" pitchFamily="49" charset="0"/>
                        </a:rPr>
                        <a:t>I</a:t>
                      </a:r>
                      <a:r>
                        <a:rPr kumimoji="0" lang="en-AU" sz="1600" b="0" i="0" u="none" strike="noStrike" cap="none" normalizeH="0" baseline="0">
                          <a:ln>
                            <a:noFill/>
                          </a:ln>
                          <a:solidFill>
                            <a:schemeClr val="tx1"/>
                          </a:solidFill>
                          <a:effectLst/>
                          <a:latin typeface="Lucida Console" pitchFamily="49" charset="0"/>
                        </a:rPr>
                        <a:t>DIV</a:t>
                      </a:r>
                      <a:r>
                        <a:rPr kumimoji="0" lang="en-AU" sz="1600" b="0" i="0" u="none" strike="noStrike" cap="none" normalizeH="0" baseline="0">
                          <a:ln>
                            <a:noFill/>
                          </a:ln>
                          <a:solidFill>
                            <a:schemeClr val="accent1"/>
                          </a:solidFill>
                          <a:effectLst/>
                          <a:latin typeface="Lucida Console" pitchFamily="49" charset="0"/>
                        </a:rPr>
                        <a:t>RP</a:t>
                      </a:r>
                      <a:r>
                        <a:rPr kumimoji="0" lang="en-AU" sz="1600" b="0" i="0" u="none" strike="noStrike" cap="none" normalizeH="0" baseline="0">
                          <a:ln>
                            <a:noFill/>
                          </a:ln>
                          <a:solidFill>
                            <a:schemeClr val="tx1"/>
                          </a:solidFill>
                          <a:effectLst/>
                          <a:latin typeface="Lucida Console" pitchFamily="49" charset="0"/>
                        </a:rPr>
                        <a:t> mem/ST(i)</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FSQRT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FABS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FRNDINT</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a:t>
                      </a:r>
                      <a:r>
                        <a:rPr kumimoji="0" lang="en-AU" sz="1600" b="0" i="0" u="none" strike="noStrike" cap="none" normalizeH="0" baseline="0">
                          <a:ln>
                            <a:noFill/>
                          </a:ln>
                          <a:solidFill>
                            <a:schemeClr val="accent1"/>
                          </a:solidFill>
                          <a:effectLst/>
                          <a:latin typeface="Lucida Console" pitchFamily="49" charset="0"/>
                        </a:rPr>
                        <a:t>I</a:t>
                      </a:r>
                      <a:r>
                        <a:rPr kumimoji="0" lang="en-AU" sz="1600" b="0" i="0" u="none" strike="noStrike" cap="none" normalizeH="0" baseline="0">
                          <a:ln>
                            <a:noFill/>
                          </a:ln>
                          <a:solidFill>
                            <a:schemeClr val="tx1"/>
                          </a:solidFill>
                          <a:effectLst/>
                          <a:latin typeface="Lucida Console" pitchFamily="49" charset="0"/>
                        </a:rPr>
                        <a:t>COM</a:t>
                      </a:r>
                      <a:r>
                        <a:rPr kumimoji="0" lang="en-AU" sz="1600" b="0" i="0" u="none" strike="noStrike" cap="none" normalizeH="0" baseline="0">
                          <a:ln>
                            <a:noFill/>
                          </a:ln>
                          <a:solidFill>
                            <a:schemeClr val="accent1"/>
                          </a:solidFill>
                          <a:effectLst/>
                          <a:latin typeface="Lucida Console" pitchFamily="49" charset="0"/>
                        </a:rPr>
                        <a:t>P</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a:t>
                      </a:r>
                      <a:r>
                        <a:rPr kumimoji="0" lang="en-AU" sz="1600" b="0" i="0" u="none" strike="noStrike" cap="none" normalizeH="0" baseline="0">
                          <a:ln>
                            <a:noFill/>
                          </a:ln>
                          <a:solidFill>
                            <a:schemeClr val="accent1"/>
                          </a:solidFill>
                          <a:effectLst/>
                          <a:latin typeface="Lucida Console" pitchFamily="49" charset="0"/>
                        </a:rPr>
                        <a:t>I</a:t>
                      </a:r>
                      <a:r>
                        <a:rPr kumimoji="0" lang="en-AU" sz="1600" b="0" i="0" u="none" strike="noStrike" cap="none" normalizeH="0" baseline="0">
                          <a:ln>
                            <a:noFill/>
                          </a:ln>
                          <a:solidFill>
                            <a:schemeClr val="tx1"/>
                          </a:solidFill>
                          <a:effectLst/>
                          <a:latin typeface="Lucida Console" pitchFamily="49" charset="0"/>
                        </a:rPr>
                        <a:t>UCOM</a:t>
                      </a:r>
                      <a:r>
                        <a:rPr kumimoji="0" lang="en-AU" sz="1600" b="0" i="0" u="none" strike="noStrike" cap="none" normalizeH="0" baseline="0">
                          <a:ln>
                            <a:noFill/>
                          </a:ln>
                          <a:solidFill>
                            <a:schemeClr val="accent1"/>
                          </a:solidFill>
                          <a:effectLst/>
                          <a:latin typeface="Lucida Console" pitchFamily="49" charset="0"/>
                        </a:rPr>
                        <a:t>P</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FSTSW AX/mem</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FPATAN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F2XMI</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FCOS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FPTAN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FPREM</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FPSIN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a:ln>
                            <a:noFill/>
                          </a:ln>
                          <a:solidFill>
                            <a:schemeClr val="tx1"/>
                          </a:solidFill>
                          <a:effectLst/>
                          <a:latin typeface="Lucida Console" pitchFamily="49" charset="0"/>
                        </a:rPr>
                        <a:t>FYL2X</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31561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3CE00FE7-5D42-4647-AE40-19006BE7F55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3 — Arithmetic for Computers — </a:t>
            </a:r>
            <a:fld id="{7F2961D7-D36E-EF4E-886E-8216BAE8396C}" type="slidenum">
              <a:rPr lang="en-AU" altLang="en-US"/>
              <a:pPr/>
              <a:t>9</a:t>
            </a:fld>
            <a:endParaRPr lang="en-AU" altLang="en-US"/>
          </a:p>
        </p:txBody>
      </p:sp>
      <p:sp>
        <p:nvSpPr>
          <p:cNvPr id="48131" name="Rectangle 2">
            <a:extLst>
              <a:ext uri="{FF2B5EF4-FFF2-40B4-BE49-F238E27FC236}">
                <a16:creationId xmlns:a16="http://schemas.microsoft.com/office/drawing/2014/main" id="{6B15CCC3-F578-F04A-BBDA-B84D64392EBD}"/>
              </a:ext>
            </a:extLst>
          </p:cNvPr>
          <p:cNvSpPr>
            <a:spLocks noGrp="1" noChangeArrowheads="1"/>
          </p:cNvSpPr>
          <p:nvPr>
            <p:ph type="title"/>
          </p:nvPr>
        </p:nvSpPr>
        <p:spPr>
          <a:xfrm>
            <a:off x="684213" y="266700"/>
            <a:ext cx="8259762" cy="641350"/>
          </a:xfrm>
        </p:spPr>
        <p:txBody>
          <a:bodyPr/>
          <a:lstStyle/>
          <a:p>
            <a:pPr eaLnBrk="1" hangingPunct="1"/>
            <a:r>
              <a:rPr lang="en-AU" altLang="en-US" sz="3600"/>
              <a:t>Streaming SIMD Extension 2 (SSE2)</a:t>
            </a:r>
          </a:p>
        </p:txBody>
      </p:sp>
      <p:sp>
        <p:nvSpPr>
          <p:cNvPr id="48132" name="Rectangle 3">
            <a:extLst>
              <a:ext uri="{FF2B5EF4-FFF2-40B4-BE49-F238E27FC236}">
                <a16:creationId xmlns:a16="http://schemas.microsoft.com/office/drawing/2014/main" id="{639C74AB-0AC1-D245-A468-2B5163DAF70F}"/>
              </a:ext>
            </a:extLst>
          </p:cNvPr>
          <p:cNvSpPr>
            <a:spLocks noGrp="1" noChangeArrowheads="1"/>
          </p:cNvSpPr>
          <p:nvPr>
            <p:ph type="body" idx="1"/>
          </p:nvPr>
        </p:nvSpPr>
        <p:spPr/>
        <p:txBody>
          <a:bodyPr/>
          <a:lstStyle/>
          <a:p>
            <a:pPr eaLnBrk="1" hangingPunct="1"/>
            <a:r>
              <a:rPr lang="en-AU" altLang="en-US"/>
              <a:t>Adds 4 </a:t>
            </a:r>
            <a:r>
              <a:rPr lang="en-US" altLang="en-US">
                <a:cs typeface="Arial" panose="020B0604020202020204" pitchFamily="34" charset="0"/>
              </a:rPr>
              <a:t>× 128-bit registers</a:t>
            </a:r>
          </a:p>
          <a:p>
            <a:pPr lvl="1" eaLnBrk="1" hangingPunct="1"/>
            <a:r>
              <a:rPr lang="en-US" altLang="en-US">
                <a:cs typeface="Arial" panose="020B0604020202020204" pitchFamily="34" charset="0"/>
              </a:rPr>
              <a:t>Extended to 8 registers in AMD64/EM64T</a:t>
            </a:r>
          </a:p>
          <a:p>
            <a:pPr eaLnBrk="1" hangingPunct="1"/>
            <a:r>
              <a:rPr lang="en-US" altLang="en-US">
                <a:cs typeface="Arial" panose="020B0604020202020204" pitchFamily="34" charset="0"/>
              </a:rPr>
              <a:t>Can be used for multiple FP operands</a:t>
            </a:r>
          </a:p>
          <a:p>
            <a:pPr lvl="1" eaLnBrk="1" hangingPunct="1"/>
            <a:r>
              <a:rPr lang="en-US" altLang="en-US">
                <a:cs typeface="Arial" panose="020B0604020202020204" pitchFamily="34" charset="0"/>
              </a:rPr>
              <a:t>2</a:t>
            </a:r>
            <a:r>
              <a:rPr lang="en-AU" altLang="en-US"/>
              <a:t> </a:t>
            </a:r>
            <a:r>
              <a:rPr lang="en-US" altLang="en-US">
                <a:cs typeface="Arial" panose="020B0604020202020204" pitchFamily="34" charset="0"/>
              </a:rPr>
              <a:t>× 64-bit double precision</a:t>
            </a:r>
          </a:p>
          <a:p>
            <a:pPr lvl="1" eaLnBrk="1" hangingPunct="1"/>
            <a:r>
              <a:rPr lang="en-US" altLang="en-US">
                <a:cs typeface="Arial" panose="020B0604020202020204" pitchFamily="34" charset="0"/>
              </a:rPr>
              <a:t>4</a:t>
            </a:r>
            <a:r>
              <a:rPr lang="en-AU" altLang="en-US"/>
              <a:t> </a:t>
            </a:r>
            <a:r>
              <a:rPr lang="en-US" altLang="en-US">
                <a:cs typeface="Arial" panose="020B0604020202020204" pitchFamily="34" charset="0"/>
              </a:rPr>
              <a:t>× 32-bit double precision</a:t>
            </a:r>
          </a:p>
          <a:p>
            <a:pPr lvl="1" eaLnBrk="1" hangingPunct="1"/>
            <a:r>
              <a:rPr lang="en-US" altLang="en-US">
                <a:cs typeface="Arial" panose="020B0604020202020204" pitchFamily="34" charset="0"/>
              </a:rPr>
              <a:t>Instructions operate on them simultaneously</a:t>
            </a:r>
          </a:p>
          <a:p>
            <a:pPr lvl="2" eaLnBrk="1" hangingPunct="1"/>
            <a:r>
              <a:rPr lang="en-US" altLang="en-US" u="sng">
                <a:cs typeface="Arial" panose="020B0604020202020204" pitchFamily="34" charset="0"/>
              </a:rPr>
              <a:t>S</a:t>
            </a:r>
            <a:r>
              <a:rPr lang="en-US" altLang="en-US">
                <a:cs typeface="Arial" panose="020B0604020202020204" pitchFamily="34" charset="0"/>
              </a:rPr>
              <a:t>ingle-</a:t>
            </a:r>
            <a:r>
              <a:rPr lang="en-US" altLang="en-US" u="sng">
                <a:cs typeface="Arial" panose="020B0604020202020204" pitchFamily="34" charset="0"/>
              </a:rPr>
              <a:t>I</a:t>
            </a:r>
            <a:r>
              <a:rPr lang="en-US" altLang="en-US">
                <a:cs typeface="Arial" panose="020B0604020202020204" pitchFamily="34" charset="0"/>
              </a:rPr>
              <a:t>nstruction </a:t>
            </a:r>
            <a:r>
              <a:rPr lang="en-US" altLang="en-US" u="sng">
                <a:cs typeface="Arial" panose="020B0604020202020204" pitchFamily="34" charset="0"/>
              </a:rPr>
              <a:t>M</a:t>
            </a:r>
            <a:r>
              <a:rPr lang="en-US" altLang="en-US">
                <a:cs typeface="Arial" panose="020B0604020202020204" pitchFamily="34" charset="0"/>
              </a:rPr>
              <a:t>ultiple-</a:t>
            </a:r>
            <a:r>
              <a:rPr lang="en-US" altLang="en-US" u="sng">
                <a:cs typeface="Arial" panose="020B0604020202020204" pitchFamily="34" charset="0"/>
              </a:rPr>
              <a:t>D</a:t>
            </a:r>
            <a:r>
              <a:rPr lang="en-US" altLang="en-US">
                <a:cs typeface="Arial" panose="020B0604020202020204" pitchFamily="34" charset="0"/>
              </a:rPr>
              <a:t>ata</a:t>
            </a:r>
          </a:p>
        </p:txBody>
      </p:sp>
    </p:spTree>
    <p:extLst>
      <p:ext uri="{BB962C8B-B14F-4D97-AF65-F5344CB8AC3E}">
        <p14:creationId xmlns:p14="http://schemas.microsoft.com/office/powerpoint/2010/main" val="2204847805"/>
      </p:ext>
    </p:extLst>
  </p:cSld>
  <p:clrMapOvr>
    <a:masterClrMapping/>
  </p:clrMapOvr>
</p:sld>
</file>

<file path=ppt/theme/theme1.xml><?xml version="1.0" encoding="utf-8"?>
<a:theme xmlns:a="http://schemas.openxmlformats.org/drawingml/2006/main" name="2_Blends">
  <a:themeElements>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2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21076</TotalTime>
  <Words>2921</Words>
  <Application>Microsoft Macintosh PowerPoint</Application>
  <PresentationFormat>On-screen Show (4:3)</PresentationFormat>
  <Paragraphs>341</Paragraphs>
  <Slides>19</Slides>
  <Notes>19</Notes>
  <HiddenSlides>4</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Arial</vt:lpstr>
      <vt:lpstr>Arial Black</vt:lpstr>
      <vt:lpstr>Corbel</vt:lpstr>
      <vt:lpstr>Courier New</vt:lpstr>
      <vt:lpstr>Lucida Console</vt:lpstr>
      <vt:lpstr>Times New Roman</vt:lpstr>
      <vt:lpstr>Wingdings</vt:lpstr>
      <vt:lpstr>2_Blends</vt:lpstr>
      <vt:lpstr>Worksheet</vt:lpstr>
      <vt:lpstr>SubWord Parallelism for matrix multiply</vt:lpstr>
      <vt:lpstr>Accurate Arithmetic</vt:lpstr>
      <vt:lpstr>FP Example: Matrix Multiplication</vt:lpstr>
      <vt:lpstr>Example: Matrix Multiplication</vt:lpstr>
      <vt:lpstr>Example: Matrix Multiplication</vt:lpstr>
      <vt:lpstr>Subword Parallellism</vt:lpstr>
      <vt:lpstr>x86 FP Architecture</vt:lpstr>
      <vt:lpstr>x86 FP Instructions</vt:lpstr>
      <vt:lpstr>Streaming SIMD Extension 2 (SSE2)</vt:lpstr>
      <vt:lpstr>Matrix Multiply</vt:lpstr>
      <vt:lpstr>Matrix Multiply</vt:lpstr>
      <vt:lpstr>Matrix Multiply</vt:lpstr>
      <vt:lpstr>Matrix Multiply</vt:lpstr>
      <vt:lpstr>Matrix Multiply</vt:lpstr>
      <vt:lpstr>Matrix Multiply</vt:lpstr>
      <vt:lpstr>Right Shift and Division</vt:lpstr>
      <vt:lpstr>Associativity</vt:lpstr>
      <vt:lpstr>Who Cares About FP Accuracy?</vt:lpstr>
      <vt:lpstr>Concluding Remarks</vt:lpstr>
    </vt:vector>
  </TitlesOfParts>
  <Company>Ashenden Designs Pty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Rosetta Demostrator Project MASC, Adelaide University and Ashenden Designs</dc:title>
  <dc:creator>Peter J. Ashenden</dc:creator>
  <cp:lastModifiedBy>Utterback, Robert</cp:lastModifiedBy>
  <cp:revision>812</cp:revision>
  <dcterms:created xsi:type="dcterms:W3CDTF">2001-07-25T06:45:25Z</dcterms:created>
  <dcterms:modified xsi:type="dcterms:W3CDTF">2018-10-17T16:44:06Z</dcterms:modified>
</cp:coreProperties>
</file>