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22"/>
  </p:notesMasterIdLst>
  <p:handoutMasterIdLst>
    <p:handoutMasterId r:id="rId23"/>
  </p:handoutMasterIdLst>
  <p:sldIdLst>
    <p:sldId id="330" r:id="rId2"/>
    <p:sldId id="342" r:id="rId3"/>
    <p:sldId id="331" r:id="rId4"/>
    <p:sldId id="333" r:id="rId5"/>
    <p:sldId id="301" r:id="rId6"/>
    <p:sldId id="334" r:id="rId7"/>
    <p:sldId id="374" r:id="rId8"/>
    <p:sldId id="376" r:id="rId9"/>
    <p:sldId id="302" r:id="rId10"/>
    <p:sldId id="375" r:id="rId11"/>
    <p:sldId id="335" r:id="rId12"/>
    <p:sldId id="303" r:id="rId13"/>
    <p:sldId id="336" r:id="rId14"/>
    <p:sldId id="337" r:id="rId15"/>
    <p:sldId id="305" r:id="rId16"/>
    <p:sldId id="338" r:id="rId17"/>
    <p:sldId id="306" r:id="rId18"/>
    <p:sldId id="307" r:id="rId19"/>
    <p:sldId id="339" r:id="rId20"/>
    <p:sldId id="377" r:id="rId2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3" autoAdjust="0"/>
    <p:restoredTop sz="80357" autoAdjust="0"/>
  </p:normalViewPr>
  <p:slideViewPr>
    <p:cSldViewPr>
      <p:cViewPr varScale="1">
        <p:scale>
          <a:sx n="100" d="100"/>
          <a:sy n="100" d="100"/>
        </p:scale>
        <p:origin x="22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D2009F6-FA81-4049-9559-E6A436CAE83A}" type="datetime4">
              <a:rPr lang="en-US" smtClean="0"/>
              <a:t>August 24,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AF226D4-3F50-2542-A967-7AF82AA20FD5}" type="datetime4">
              <a:rPr lang="en-US" smtClean="0"/>
              <a:t>August 24,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11961B2-F8A8-D54F-A4B8-7BB855471288}" type="datetime4">
              <a:rPr lang="en-US" smtClean="0"/>
              <a:t>August 24,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talk about elapsed time</a:t>
            </a:r>
            <a:r>
              <a:rPr lang="en-US" baseline="0" dirty="0"/>
              <a:t> for a single program, we typically mean total response time on an </a:t>
            </a:r>
            <a:r>
              <a:rPr lang="en-US" i="1" baseline="0" dirty="0"/>
              <a:t>unloaded</a:t>
            </a:r>
            <a:r>
              <a:rPr lang="en-US" i="0" baseline="0" dirty="0"/>
              <a:t> machine.</a:t>
            </a:r>
          </a:p>
          <a:p>
            <a:r>
              <a:rPr lang="en-US" i="0" baseline="0" dirty="0"/>
              <a:t>We’ll really just talk about user CPU time.</a:t>
            </a:r>
          </a:p>
          <a:p>
            <a:endParaRPr lang="en-US" i="0" baseline="0" dirty="0"/>
          </a:p>
          <a:p>
            <a:r>
              <a:rPr lang="en-US" i="0" baseline="0" dirty="0"/>
              <a:t>Now let’s dig a little deeper into what things make up CPU time.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19B46619-1F34-C341-8D2D-3EF3AA322990}" type="datetime4">
              <a:rPr lang="en-US" smtClean="0"/>
              <a:t>August 24,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542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4844375-F48F-7441-9A4A-D651BB235CA1}" type="datetime4">
              <a:rPr lang="en-US" altLang="en-US" smtClean="0">
                <a:latin typeface="Times New Roman" charset="0"/>
              </a:rPr>
              <a:t>August 24,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BBB438-79C1-6B4A-85A9-3D2CBE0186D1}" type="slidenum">
              <a:rPr lang="en-US" altLang="en-US">
                <a:latin typeface="Times New Roman" charset="0"/>
              </a:rPr>
              <a:pPr/>
              <a:t>15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B47275-D73B-8749-85BB-4CA29E608CBE}" type="datetime4">
              <a:rPr lang="en-US" altLang="en-US" smtClean="0">
                <a:latin typeface="Times New Roman" charset="0"/>
              </a:rPr>
              <a:t>August 24,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BE43C0-E986-AA44-9B40-738330CA227C}" type="slidenum">
              <a:rPr lang="en-US" altLang="en-US">
                <a:latin typeface="Times New Roman" charset="0"/>
              </a:rPr>
              <a:pPr/>
              <a:t>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Increasing clock</a:t>
            </a:r>
            <a:r>
              <a:rPr lang="en-AU" altLang="en-US" baseline="0" dirty="0">
                <a:latin typeface="Times New Roman" charset="0"/>
              </a:rPr>
              <a:t> rate</a:t>
            </a:r>
          </a:p>
          <a:p>
            <a:r>
              <a:rPr lang="en-AU" altLang="en-US" baseline="0" dirty="0">
                <a:latin typeface="Times New Roman" charset="0"/>
              </a:rPr>
              <a:t>	=&gt; shorter clock period</a:t>
            </a:r>
          </a:p>
          <a:p>
            <a:r>
              <a:rPr lang="en-AU" altLang="en-US" baseline="0" dirty="0">
                <a:latin typeface="Times New Roman" charset="0"/>
              </a:rPr>
              <a:t>	=&gt; Shorter instructions, but more of them</a:t>
            </a:r>
          </a:p>
          <a:p>
            <a:r>
              <a:rPr lang="en-AU" altLang="en-US" baseline="0" dirty="0">
                <a:latin typeface="Times New Roman" charset="0"/>
              </a:rPr>
              <a:t>	=&gt; More total clock cycles</a:t>
            </a:r>
            <a:endParaRPr lang="en-AU" altLang="en-US" dirty="0">
              <a:latin typeface="Times New Roman" charset="0"/>
            </a:endParaRPr>
          </a:p>
          <a:p>
            <a:r>
              <a:rPr lang="en-AU" altLang="en-US" dirty="0">
                <a:latin typeface="Times New Roman" charset="0"/>
              </a:rPr>
              <a:t>Reduce number of clock cycles</a:t>
            </a:r>
          </a:p>
          <a:p>
            <a:r>
              <a:rPr lang="en-AU" altLang="en-US" dirty="0">
                <a:latin typeface="Times New Roman" charset="0"/>
              </a:rPr>
              <a:t>	=&gt;</a:t>
            </a:r>
            <a:r>
              <a:rPr lang="en-AU" altLang="en-US" baseline="0" dirty="0">
                <a:latin typeface="Times New Roman" charset="0"/>
              </a:rPr>
              <a:t> Fewer instructions, </a:t>
            </a:r>
          </a:p>
          <a:p>
            <a:r>
              <a:rPr lang="en-AU" altLang="en-US" baseline="0" dirty="0">
                <a:latin typeface="Times New Roman" charset="0"/>
              </a:rPr>
              <a:t>	     but they become longer since they must be more complicated</a:t>
            </a:r>
          </a:p>
          <a:p>
            <a:r>
              <a:rPr lang="en-AU" altLang="en-US" baseline="0" dirty="0">
                <a:latin typeface="Times New Roman" charset="0"/>
              </a:rPr>
              <a:t>	=&gt; longer clock period</a:t>
            </a:r>
          </a:p>
          <a:p>
            <a:r>
              <a:rPr lang="en-AU" altLang="en-US" baseline="0" dirty="0">
                <a:latin typeface="Times New Roman" charset="0"/>
              </a:rPr>
              <a:t>	=&gt; reduced clock rate</a:t>
            </a:r>
            <a:endParaRPr lang="en-AU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967D77-1F88-9441-AD7C-21183B99ED0B}" type="datetime4">
              <a:rPr lang="en-US" altLang="en-US" smtClean="0">
                <a:latin typeface="Times New Roman" charset="0"/>
              </a:rPr>
              <a:t>August 24,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110D6C-BABE-E841-B58F-E811DA3D1202}" type="slidenum">
              <a:rPr lang="en-US" altLang="en-US">
                <a:latin typeface="Times New Roman" charset="0"/>
              </a:rPr>
              <a:pPr/>
              <a:t>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1 GHz = 10^9 cycles/sec</a:t>
            </a:r>
          </a:p>
          <a:p>
            <a:endParaRPr lang="en-AU" altLang="en-US" dirty="0">
              <a:latin typeface="Times New Roman" charset="0"/>
            </a:endParaRPr>
          </a:p>
          <a:p>
            <a:r>
              <a:rPr lang="en-AU" altLang="en-US" dirty="0">
                <a:latin typeface="Times New Roman" charset="0"/>
              </a:rPr>
              <a:t>CPU Time = Clock cycles / Clock</a:t>
            </a:r>
            <a:r>
              <a:rPr lang="en-AU" altLang="en-US" baseline="0" dirty="0">
                <a:latin typeface="Times New Roman" charset="0"/>
              </a:rPr>
              <a:t> Rate</a:t>
            </a:r>
          </a:p>
          <a:p>
            <a:endParaRPr lang="en-AU" altLang="en-US" baseline="0" dirty="0">
              <a:latin typeface="Times New Roman" charset="0"/>
            </a:endParaRPr>
          </a:p>
          <a:p>
            <a:r>
              <a:rPr lang="en-AU" altLang="en-US" baseline="0" dirty="0">
                <a:latin typeface="Times New Roman" charset="0"/>
              </a:rPr>
              <a:t>6s = exec time = clock cycles * clock period = clock cycles/clock rate = 1.2*old clock cycles / x</a:t>
            </a:r>
          </a:p>
          <a:p>
            <a:r>
              <a:rPr lang="en-AU" altLang="en-US" baseline="0" dirty="0">
                <a:latin typeface="Times New Roman" charset="0"/>
              </a:rPr>
              <a:t>10s = old clock cycles / 2 GHz =&gt; old clock cycles = 10 * 2 * 10^9</a:t>
            </a:r>
            <a:endParaRPr lang="en-AU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go deeper we need details about the ISA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E7D5979F-BC92-5947-8A9A-F063E413B481}" type="datetime4">
              <a:rPr lang="en-US" smtClean="0"/>
              <a:t>August 24,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00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 to assembly -&gt; Assemble to machine code -&gt; (link)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E91D3AC9-B2AE-6449-ADD3-9446B3E531BD}" type="datetime4">
              <a:rPr lang="en-US" smtClean="0"/>
              <a:t>August 24,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068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666B1D-A919-9446-993A-5ABC902EAB11}" type="datetime4">
              <a:rPr lang="en-US" altLang="en-US" smtClean="0">
                <a:latin typeface="Times New Roman" charset="0"/>
              </a:rPr>
              <a:t>August 24,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72A69B-39AC-C44B-82DA-0B1F3F640678}" type="slidenum">
              <a:rPr lang="en-US" altLang="en-US">
                <a:latin typeface="Times New Roman" charset="0"/>
              </a:rPr>
              <a:pPr/>
              <a:t>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>
                <a:latin typeface="Times New Roman" charset="0"/>
              </a:rPr>
              <a:t>Section 1.6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2DC5E7C-7AC3-154E-AE74-A9A8841C3D63}" type="datetime4">
              <a:rPr lang="en-US" smtClean="0"/>
              <a:t>August 24,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29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  <a:p>
            <a:endParaRPr lang="en-US" dirty="0"/>
          </a:p>
          <a:p>
            <a:r>
              <a:rPr lang="en-US" dirty="0"/>
              <a:t>Car example: they want something flashy, parents want something safe with room for trips.</a:t>
            </a:r>
          </a:p>
          <a:p>
            <a:endParaRPr lang="en-US" dirty="0"/>
          </a:p>
          <a:p>
            <a:r>
              <a:rPr lang="en-US" dirty="0"/>
              <a:t>Slide comes from Leo Porter’s materials.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26EA53D-93F6-414E-A0BE-522B0C40A319}" type="datetime4">
              <a:rPr lang="en-US" smtClean="0"/>
              <a:t>August 24,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0496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E5C8EE-7E9F-E24A-A414-EF76A3F50069}" type="datetime4">
              <a:rPr lang="en-US" altLang="en-US" smtClean="0">
                <a:latin typeface="Times New Roman" charset="0"/>
              </a:rPr>
              <a:t>August 24,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49E2C3-72D5-FF4A-9E5D-F6C9D50B3DA6}" type="slidenum">
              <a:rPr lang="en-US" altLang="en-US">
                <a:latin typeface="Times New Roman" charset="0"/>
              </a:rPr>
              <a:pPr/>
              <a:t>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 dirty="0">
                <a:latin typeface="Times New Roman" charset="0"/>
              </a:rPr>
              <a:t>Assume no change to the program.</a:t>
            </a:r>
          </a:p>
          <a:p>
            <a:endParaRPr lang="en-AU" altLang="en-US" dirty="0">
              <a:latin typeface="Times New Roman" charset="0"/>
            </a:endParaRPr>
          </a:p>
          <a:p>
            <a:r>
              <a:rPr lang="en-AU" altLang="en-US" dirty="0">
                <a:latin typeface="Times New Roman" charset="0"/>
              </a:rPr>
              <a:t>Faster</a:t>
            </a:r>
            <a:r>
              <a:rPr lang="en-AU" altLang="en-US" baseline="0" dirty="0">
                <a:latin typeface="Times New Roman" charset="0"/>
              </a:rPr>
              <a:t> processor: reduces response time AND increases throughput = B</a:t>
            </a:r>
          </a:p>
          <a:p>
            <a:r>
              <a:rPr lang="en-AU" altLang="en-US" baseline="0" dirty="0">
                <a:latin typeface="Times New Roman" charset="0"/>
              </a:rPr>
              <a:t>More processors: Increase throughput, same response time (probably, unless there is a backlog of tasks) = E</a:t>
            </a:r>
          </a:p>
          <a:p>
            <a:endParaRPr lang="en-AU" altLang="en-US" dirty="0">
              <a:latin typeface="Times New Roman" charset="0"/>
            </a:endParaRPr>
          </a:p>
          <a:p>
            <a:r>
              <a:rPr lang="en-US" dirty="0"/>
              <a:t>If you change your program to take advantage of the processors, however (or if your program automatically adapts…), the response time might decrease, so B again.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C47E685-FF33-9A4C-BA45-7A30BADEE3A1}" type="datetime4">
              <a:rPr lang="en-US" smtClean="0"/>
              <a:t>August 24,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773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713181-BA11-264C-9BD6-D44DB77811E5}" type="datetime4">
              <a:rPr lang="en-US" altLang="en-US" smtClean="0">
                <a:latin typeface="Times New Roman" charset="0"/>
              </a:rPr>
              <a:t>August 24,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B086A0-C1C2-BB40-A0AB-CBBB255B275E}" type="slidenum">
              <a:rPr lang="en-US" altLang="en-US">
                <a:latin typeface="Times New Roman" charset="0"/>
              </a:rPr>
              <a:pPr/>
              <a:t>12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SQ: How much faster is A than B?</a:t>
            </a:r>
          </a:p>
          <a:p>
            <a:endParaRPr lang="en-AU" altLang="en-US" dirty="0">
              <a:latin typeface="Times New Roman" charset="0"/>
            </a:endParaRPr>
          </a:p>
          <a:p>
            <a:r>
              <a:rPr lang="en-AU" altLang="en-US" dirty="0">
                <a:latin typeface="Times New Roman" charset="0"/>
              </a:rPr>
              <a:t>Now let’s flip that on its head…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Perf_A</a:t>
            </a:r>
            <a:r>
              <a:rPr lang="en-US" dirty="0"/>
              <a:t> / </a:t>
            </a:r>
            <a:r>
              <a:rPr lang="en-US" dirty="0" err="1"/>
              <a:t>Perf_B</a:t>
            </a:r>
            <a:r>
              <a:rPr lang="en-US" dirty="0"/>
              <a:t> = 1.2 = </a:t>
            </a:r>
            <a:r>
              <a:rPr lang="en-US" dirty="0" err="1"/>
              <a:t>Time_B</a:t>
            </a:r>
            <a:r>
              <a:rPr lang="en-US" dirty="0"/>
              <a:t> / </a:t>
            </a:r>
            <a:r>
              <a:rPr lang="en-US" dirty="0" err="1"/>
              <a:t>Time_A</a:t>
            </a:r>
            <a:endParaRPr lang="en-US" dirty="0"/>
          </a:p>
          <a:p>
            <a:endParaRPr lang="en-US" dirty="0"/>
          </a:p>
          <a:p>
            <a:r>
              <a:rPr lang="en-US" dirty="0"/>
              <a:t>=&gt;</a:t>
            </a:r>
            <a:r>
              <a:rPr lang="en-US" baseline="0" dirty="0"/>
              <a:t> </a:t>
            </a:r>
            <a:r>
              <a:rPr lang="en-US" baseline="0" dirty="0" err="1"/>
              <a:t>Time_A</a:t>
            </a:r>
            <a:r>
              <a:rPr lang="en-US" baseline="0" dirty="0"/>
              <a:t> = </a:t>
            </a:r>
            <a:r>
              <a:rPr lang="en-US" baseline="0" dirty="0" err="1"/>
              <a:t>Time_B</a:t>
            </a:r>
            <a:r>
              <a:rPr lang="en-US" baseline="0" dirty="0"/>
              <a:t> / 1.2 = 24 * 5/6 = 20 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9A4EE04-35F3-224E-95A1-AF48C596442C}" type="datetime4">
              <a:rPr lang="en-US" smtClean="0"/>
              <a:t>August 24,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36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4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1582738"/>
            <a:ext cx="7772400" cy="1323439"/>
          </a:xfrm>
        </p:spPr>
        <p:txBody>
          <a:bodyPr/>
          <a:lstStyle/>
          <a:p>
            <a:pPr>
              <a:defRPr/>
            </a:pPr>
            <a:r>
              <a:rPr lang="en-US" dirty="0"/>
              <a:t>Measuring and discussing Performance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dirty="0"/>
              <a:t>Instructor: Robert Utterback</a:t>
            </a:r>
          </a:p>
          <a:p>
            <a:r>
              <a:rPr lang="en-US" altLang="en-US" sz="3600" dirty="0"/>
              <a:t>Lecture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CA70-8CED-1345-A708-6E544F9E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200164"/>
            <a:ext cx="8259762" cy="707886"/>
          </a:xfrm>
        </p:spPr>
        <p:txBody>
          <a:bodyPr/>
          <a:lstStyle/>
          <a:p>
            <a:r>
              <a:rPr lang="en-US" altLang="en-US" sz="4000" dirty="0"/>
              <a:t>Response Time and Throughput</a:t>
            </a:r>
            <a:endParaRPr lang="en-US" sz="40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E4076AD-82D3-3143-B2D4-E802B671A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165300"/>
              </p:ext>
            </p:extLst>
          </p:nvPr>
        </p:nvGraphicFramePr>
        <p:xfrm>
          <a:off x="2339752" y="3389778"/>
          <a:ext cx="3964940" cy="2485169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3087357911"/>
                    </a:ext>
                  </a:extLst>
                </a:gridCol>
                <a:gridCol w="1450340">
                  <a:extLst>
                    <a:ext uri="{9D8B030D-6E8A-4147-A177-3AD203B41FA5}">
                      <a16:colId xmlns:a16="http://schemas.microsoft.com/office/drawing/2014/main" val="395483822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536630334"/>
                    </a:ext>
                  </a:extLst>
                </a:gridCol>
              </a:tblGrid>
              <a:tr h="5791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</a:rPr>
                        <a:t>Selection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</a:rPr>
                        <a:t>Response Time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</a:rPr>
                        <a:t>Throughput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88424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Increase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Increase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767345"/>
                  </a:ext>
                </a:extLst>
              </a:tr>
              <a:tr h="3715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Decrease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Increase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361851"/>
                  </a:ext>
                </a:extLst>
              </a:tr>
              <a:tr h="3849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Increase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Decrease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85767"/>
                  </a:ext>
                </a:extLst>
              </a:tr>
              <a:tr h="3905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Decrease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Decrease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9454"/>
                  </a:ext>
                </a:extLst>
              </a:tr>
              <a:tr h="3905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Same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95555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F0788-1812-B843-A270-0C42A0A05F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10</a:t>
            </a:fld>
            <a:endParaRPr lang="en-A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E01983-D023-7D4B-834A-ABC829F91F6B}"/>
              </a:ext>
            </a:extLst>
          </p:cNvPr>
          <p:cNvSpPr/>
          <p:nvPr/>
        </p:nvSpPr>
        <p:spPr>
          <a:xfrm>
            <a:off x="677168" y="1190204"/>
            <a:ext cx="799928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800" dirty="0"/>
              <a:t>How are response time and throughput affected by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Replacing the processor with a faster version?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Adding more processors?</a:t>
            </a:r>
          </a:p>
        </p:txBody>
      </p:sp>
    </p:spTree>
    <p:extLst>
      <p:ext uri="{BB962C8B-B14F-4D97-AF65-F5344CB8AC3E}">
        <p14:creationId xmlns:p14="http://schemas.microsoft.com/office/powerpoint/2010/main" val="349059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00164"/>
            <a:ext cx="8259762" cy="707886"/>
          </a:xfrm>
        </p:spPr>
        <p:txBody>
          <a:bodyPr/>
          <a:lstStyle/>
          <a:p>
            <a:r>
              <a:rPr lang="en-US" sz="4000" dirty="0"/>
              <a:t>Performance and Execution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11</a:t>
            </a:fld>
            <a:endParaRPr lang="en-AU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89063" y="2060575"/>
          <a:ext cx="50117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64" name="Equation" r:id="rId3" imgW="2273300" imgH="215900" progId="Equation.3">
                  <p:embed/>
                </p:oleObj>
              </mc:Choice>
              <mc:Fallback>
                <p:oleObj name="Equation" r:id="rId3" imgW="2273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2060575"/>
                        <a:ext cx="5011737" cy="4762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363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F33668D3-7663-6F4B-BF8A-13312463FDC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en-US" sz="140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Relative Performance</a:t>
            </a:r>
            <a:endParaRPr lang="en-AU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3962"/>
          </a:xfrm>
        </p:spPr>
        <p:txBody>
          <a:bodyPr/>
          <a:lstStyle/>
          <a:p>
            <a:pPr eaLnBrk="1" hangingPunct="1"/>
            <a:r>
              <a:rPr lang="en-US" altLang="en-US" dirty="0"/>
              <a:t>Define Performance = 1/Execution Time</a:t>
            </a:r>
          </a:p>
          <a:p>
            <a:pPr eaLnBrk="1" hangingPunct="1"/>
            <a:r>
              <a:rPr lang="en-US" altLang="en-US" dirty="0"/>
              <a:t>“X is </a:t>
            </a:r>
            <a:r>
              <a:rPr lang="en-US" altLang="en-US" i="1" dirty="0">
                <a:latin typeface="Times New Roman" charset="0"/>
              </a:rPr>
              <a:t>n</a:t>
            </a:r>
            <a:r>
              <a:rPr lang="en-US" altLang="en-US" dirty="0"/>
              <a:t> time faster than Y”</a:t>
            </a:r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1547813" y="2420938"/>
          <a:ext cx="57658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5" name="Equation" r:id="rId4" imgW="2616200" imgH="457200" progId="Equation.3">
                  <p:embed/>
                </p:oleObj>
              </mc:Choice>
              <mc:Fallback>
                <p:oleObj name="Equation" r:id="rId4" imgW="2616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20938"/>
                        <a:ext cx="5765800" cy="10080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684213" y="3573463"/>
            <a:ext cx="8270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Example: time taken to run a program</a:t>
            </a:r>
          </a:p>
          <a:p>
            <a:pPr lvl="1" eaLnBrk="1" hangingPunct="1"/>
            <a:r>
              <a:rPr lang="en-US" altLang="en-US" dirty="0"/>
              <a:t>10s on A, 15s on B</a:t>
            </a:r>
          </a:p>
          <a:p>
            <a:pPr lvl="1" eaLnBrk="1" hangingPunct="1"/>
            <a:r>
              <a:rPr lang="en-US" altLang="en-US" dirty="0"/>
              <a:t>Execution </a:t>
            </a:r>
            <a:r>
              <a:rPr lang="en-US" altLang="en-US" dirty="0" err="1"/>
              <a:t>Time</a:t>
            </a:r>
            <a:r>
              <a:rPr lang="en-US" altLang="en-US" baseline="-25000" dirty="0" err="1"/>
              <a:t>B</a:t>
            </a:r>
            <a:r>
              <a:rPr lang="en-US" altLang="en-US" dirty="0"/>
              <a:t> / Execution </a:t>
            </a:r>
            <a:r>
              <a:rPr lang="en-US" altLang="en-US" dirty="0" err="1"/>
              <a:t>Time</a:t>
            </a:r>
            <a:r>
              <a:rPr lang="en-US" altLang="en-US" baseline="-25000" dirty="0" err="1"/>
              <a:t>A</a:t>
            </a:r>
            <a:br>
              <a:rPr lang="en-US" altLang="en-US" dirty="0"/>
            </a:br>
            <a:r>
              <a:rPr lang="en-US" altLang="en-US" dirty="0"/>
              <a:t>= 15s / 10s = 1.5</a:t>
            </a:r>
          </a:p>
          <a:p>
            <a:pPr lvl="1" eaLnBrk="1" hangingPunct="1"/>
            <a:r>
              <a:rPr lang="en-US" altLang="en-US" dirty="0"/>
              <a:t>So A is 1.5 times faster than B</a:t>
            </a:r>
            <a:endParaRPr lang="en-AU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B runs a program in 24 seconds.</a:t>
            </a:r>
          </a:p>
          <a:p>
            <a:r>
              <a:rPr lang="en-US" dirty="0"/>
              <a:t>Computer A runs the program 1.2 times faster.</a:t>
            </a:r>
          </a:p>
          <a:p>
            <a:r>
              <a:rPr lang="en-US" dirty="0"/>
              <a:t>How long does the program take on computer A?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13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67914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Execution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14</a:t>
            </a:fld>
            <a:endParaRPr lang="en-AU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800" kern="0" dirty="0"/>
              <a:t>Elapsed (</a:t>
            </a:r>
            <a:r>
              <a:rPr lang="en-US" altLang="en-US" sz="2800" kern="0" dirty="0" err="1"/>
              <a:t>Wallclock</a:t>
            </a:r>
            <a:r>
              <a:rPr lang="en-US" altLang="en-US" sz="2800" kern="0" dirty="0"/>
              <a:t>)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kern="0" dirty="0"/>
              <a:t>Total response time, including all aspects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kern="0" dirty="0"/>
              <a:t>Processing, I/O, OS overhead, idle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kern="0" dirty="0"/>
              <a:t>Determines system performance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kern="0" dirty="0"/>
              <a:t>CPU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kern="0" dirty="0"/>
              <a:t>Time spent processing a given job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kern="0" dirty="0"/>
              <a:t>Discounts I/O time, other jobs’ shares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kern="0" dirty="0"/>
              <a:t>Comprises </a:t>
            </a:r>
            <a:r>
              <a:rPr lang="en-US" altLang="en-US" sz="2400" b="1" kern="0" dirty="0"/>
              <a:t>user</a:t>
            </a:r>
            <a:r>
              <a:rPr lang="en-US" altLang="en-US" sz="2400" kern="0" dirty="0"/>
              <a:t> CPU time and </a:t>
            </a:r>
            <a:r>
              <a:rPr lang="en-US" altLang="en-US" sz="2400" b="1" kern="0" dirty="0"/>
              <a:t>system</a:t>
            </a:r>
            <a:r>
              <a:rPr lang="en-US" altLang="en-US" sz="2400" kern="0" dirty="0"/>
              <a:t> CPU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kern="0" dirty="0"/>
              <a:t>User CPU time: CPU time spent in a program itself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kern="0" dirty="0"/>
              <a:t>System CPU time: CPU time spent in the OS performing task on behalf of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kern="0" dirty="0"/>
              <a:t>Different programs are affected differently by CPU and system performance</a:t>
            </a:r>
          </a:p>
        </p:txBody>
      </p:sp>
    </p:spTree>
    <p:extLst>
      <p:ext uri="{BB962C8B-B14F-4D97-AF65-F5344CB8AC3E}">
        <p14:creationId xmlns:p14="http://schemas.microsoft.com/office/powerpoint/2010/main" val="1892697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61F9C212-EDAA-194B-B495-F837438B9D5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en-US" sz="1400"/>
          </a:p>
        </p:txBody>
      </p:sp>
      <p:sp>
        <p:nvSpPr>
          <p:cNvPr id="73730" name="Line 2"/>
          <p:cNvSpPr>
            <a:spLocks noChangeShapeType="1"/>
          </p:cNvSpPr>
          <p:nvPr/>
        </p:nvSpPr>
        <p:spPr bwMode="auto">
          <a:xfrm>
            <a:off x="2627313" y="249396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2627313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4356100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>
            <a:off x="6083300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7812088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CPU Clocking</a:t>
            </a:r>
            <a:endParaRPr lang="en-AU" altLang="en-US"/>
          </a:p>
        </p:txBody>
      </p:sp>
      <p:sp>
        <p:nvSpPr>
          <p:cNvPr id="7373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 sz="2800"/>
              <a:t>Operation of digital hardware governed by a constant-rate clock</a:t>
            </a:r>
            <a:endParaRPr lang="en-AU" altLang="en-US" sz="2800"/>
          </a:p>
        </p:txBody>
      </p:sp>
      <p:sp>
        <p:nvSpPr>
          <p:cNvPr id="73737" name="Line 10"/>
          <p:cNvSpPr>
            <a:spLocks noChangeShapeType="1"/>
          </p:cNvSpPr>
          <p:nvPr/>
        </p:nvSpPr>
        <p:spPr bwMode="auto">
          <a:xfrm>
            <a:off x="2627313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Line 11"/>
          <p:cNvSpPr>
            <a:spLocks noChangeShapeType="1"/>
          </p:cNvSpPr>
          <p:nvPr/>
        </p:nvSpPr>
        <p:spPr bwMode="auto">
          <a:xfrm>
            <a:off x="2627313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9" name="Line 12"/>
          <p:cNvSpPr>
            <a:spLocks noChangeShapeType="1"/>
          </p:cNvSpPr>
          <p:nvPr/>
        </p:nvSpPr>
        <p:spPr bwMode="auto">
          <a:xfrm>
            <a:off x="3490913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Line 13"/>
          <p:cNvSpPr>
            <a:spLocks noChangeShapeType="1"/>
          </p:cNvSpPr>
          <p:nvPr/>
        </p:nvSpPr>
        <p:spPr bwMode="auto">
          <a:xfrm>
            <a:off x="3490913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1" name="Line 14"/>
          <p:cNvSpPr>
            <a:spLocks noChangeShapeType="1"/>
          </p:cNvSpPr>
          <p:nvPr/>
        </p:nvSpPr>
        <p:spPr bwMode="auto">
          <a:xfrm>
            <a:off x="2339975" y="2997200"/>
            <a:ext cx="287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Line 15"/>
          <p:cNvSpPr>
            <a:spLocks noChangeShapeType="1"/>
          </p:cNvSpPr>
          <p:nvPr/>
        </p:nvSpPr>
        <p:spPr bwMode="auto">
          <a:xfrm>
            <a:off x="4356100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3" name="Line 16"/>
          <p:cNvSpPr>
            <a:spLocks noChangeShapeType="1"/>
          </p:cNvSpPr>
          <p:nvPr/>
        </p:nvSpPr>
        <p:spPr bwMode="auto">
          <a:xfrm>
            <a:off x="4356100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4" name="Line 17"/>
          <p:cNvSpPr>
            <a:spLocks noChangeShapeType="1"/>
          </p:cNvSpPr>
          <p:nvPr/>
        </p:nvSpPr>
        <p:spPr bwMode="auto">
          <a:xfrm>
            <a:off x="5219700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5" name="Line 18"/>
          <p:cNvSpPr>
            <a:spLocks noChangeShapeType="1"/>
          </p:cNvSpPr>
          <p:nvPr/>
        </p:nvSpPr>
        <p:spPr bwMode="auto">
          <a:xfrm>
            <a:off x="5219700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6" name="Line 19"/>
          <p:cNvSpPr>
            <a:spLocks noChangeShapeType="1"/>
          </p:cNvSpPr>
          <p:nvPr/>
        </p:nvSpPr>
        <p:spPr bwMode="auto">
          <a:xfrm>
            <a:off x="6083300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7" name="Line 20"/>
          <p:cNvSpPr>
            <a:spLocks noChangeShapeType="1"/>
          </p:cNvSpPr>
          <p:nvPr/>
        </p:nvSpPr>
        <p:spPr bwMode="auto">
          <a:xfrm>
            <a:off x="6083300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8" name="Line 21"/>
          <p:cNvSpPr>
            <a:spLocks noChangeShapeType="1"/>
          </p:cNvSpPr>
          <p:nvPr/>
        </p:nvSpPr>
        <p:spPr bwMode="auto">
          <a:xfrm>
            <a:off x="6946900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9" name="Line 22"/>
          <p:cNvSpPr>
            <a:spLocks noChangeShapeType="1"/>
          </p:cNvSpPr>
          <p:nvPr/>
        </p:nvSpPr>
        <p:spPr bwMode="auto">
          <a:xfrm>
            <a:off x="6946900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0" name="Line 23"/>
          <p:cNvSpPr>
            <a:spLocks noChangeShapeType="1"/>
          </p:cNvSpPr>
          <p:nvPr/>
        </p:nvSpPr>
        <p:spPr bwMode="auto">
          <a:xfrm>
            <a:off x="7812088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1" name="Line 24"/>
          <p:cNvSpPr>
            <a:spLocks noChangeShapeType="1"/>
          </p:cNvSpPr>
          <p:nvPr/>
        </p:nvSpPr>
        <p:spPr bwMode="auto">
          <a:xfrm>
            <a:off x="7812088" y="2709863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2" name="Freeform 25"/>
          <p:cNvSpPr>
            <a:spLocks/>
          </p:cNvSpPr>
          <p:nvPr/>
        </p:nvSpPr>
        <p:spPr bwMode="auto">
          <a:xfrm>
            <a:off x="4211638" y="3789363"/>
            <a:ext cx="288925" cy="287337"/>
          </a:xfrm>
          <a:custGeom>
            <a:avLst/>
            <a:gdLst>
              <a:gd name="T0" fmla="*/ 0 w 182"/>
              <a:gd name="T1" fmla="*/ 2147483646 h 181"/>
              <a:gd name="T2" fmla="*/ 2147483646 w 182"/>
              <a:gd name="T3" fmla="*/ 0 h 181"/>
              <a:gd name="T4" fmla="*/ 2147483646 w 182"/>
              <a:gd name="T5" fmla="*/ 0 h 181"/>
              <a:gd name="T6" fmla="*/ 2147483646 w 182"/>
              <a:gd name="T7" fmla="*/ 2147483646 h 181"/>
              <a:gd name="T8" fmla="*/ 2147483646 w 182"/>
              <a:gd name="T9" fmla="*/ 2147483646 h 181"/>
              <a:gd name="T10" fmla="*/ 2147483646 w 182"/>
              <a:gd name="T11" fmla="*/ 2147483646 h 181"/>
              <a:gd name="T12" fmla="*/ 0 w 182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3" name="Freeform 26"/>
          <p:cNvSpPr>
            <a:spLocks/>
          </p:cNvSpPr>
          <p:nvPr/>
        </p:nvSpPr>
        <p:spPr bwMode="auto">
          <a:xfrm>
            <a:off x="5940425" y="3789363"/>
            <a:ext cx="288925" cy="287337"/>
          </a:xfrm>
          <a:custGeom>
            <a:avLst/>
            <a:gdLst>
              <a:gd name="T0" fmla="*/ 0 w 182"/>
              <a:gd name="T1" fmla="*/ 2147483646 h 181"/>
              <a:gd name="T2" fmla="*/ 2147483646 w 182"/>
              <a:gd name="T3" fmla="*/ 0 h 181"/>
              <a:gd name="T4" fmla="*/ 2147483646 w 182"/>
              <a:gd name="T5" fmla="*/ 0 h 181"/>
              <a:gd name="T6" fmla="*/ 2147483646 w 182"/>
              <a:gd name="T7" fmla="*/ 2147483646 h 181"/>
              <a:gd name="T8" fmla="*/ 2147483646 w 182"/>
              <a:gd name="T9" fmla="*/ 2147483646 h 181"/>
              <a:gd name="T10" fmla="*/ 2147483646 w 182"/>
              <a:gd name="T11" fmla="*/ 2147483646 h 181"/>
              <a:gd name="T12" fmla="*/ 0 w 182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4" name="Freeform 27"/>
          <p:cNvSpPr>
            <a:spLocks/>
          </p:cNvSpPr>
          <p:nvPr/>
        </p:nvSpPr>
        <p:spPr bwMode="auto">
          <a:xfrm>
            <a:off x="7667625" y="3789363"/>
            <a:ext cx="288925" cy="287337"/>
          </a:xfrm>
          <a:custGeom>
            <a:avLst/>
            <a:gdLst>
              <a:gd name="T0" fmla="*/ 0 w 182"/>
              <a:gd name="T1" fmla="*/ 2147483646 h 181"/>
              <a:gd name="T2" fmla="*/ 2147483646 w 182"/>
              <a:gd name="T3" fmla="*/ 0 h 181"/>
              <a:gd name="T4" fmla="*/ 2147483646 w 182"/>
              <a:gd name="T5" fmla="*/ 0 h 181"/>
              <a:gd name="T6" fmla="*/ 2147483646 w 182"/>
              <a:gd name="T7" fmla="*/ 2147483646 h 181"/>
              <a:gd name="T8" fmla="*/ 2147483646 w 182"/>
              <a:gd name="T9" fmla="*/ 2147483646 h 181"/>
              <a:gd name="T10" fmla="*/ 2147483646 w 182"/>
              <a:gd name="T11" fmla="*/ 2147483646 h 181"/>
              <a:gd name="T12" fmla="*/ 0 w 182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5" name="Line 28"/>
          <p:cNvSpPr>
            <a:spLocks noChangeShapeType="1"/>
          </p:cNvSpPr>
          <p:nvPr/>
        </p:nvSpPr>
        <p:spPr bwMode="auto">
          <a:xfrm>
            <a:off x="2339975" y="4221163"/>
            <a:ext cx="590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6" name="Line 29"/>
          <p:cNvSpPr>
            <a:spLocks noChangeShapeType="1"/>
          </p:cNvSpPr>
          <p:nvPr/>
        </p:nvSpPr>
        <p:spPr bwMode="auto">
          <a:xfrm flipV="1">
            <a:off x="2339975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7" name="Text Box 30"/>
          <p:cNvSpPr txBox="1">
            <a:spLocks noChangeArrowheads="1"/>
          </p:cNvSpPr>
          <p:nvPr/>
        </p:nvSpPr>
        <p:spPr bwMode="auto">
          <a:xfrm>
            <a:off x="684213" y="2714625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Clock (cycles)</a:t>
            </a:r>
            <a:endParaRPr lang="en-AU" altLang="en-US" sz="1600"/>
          </a:p>
        </p:txBody>
      </p:sp>
      <p:sp>
        <p:nvSpPr>
          <p:cNvPr id="73758" name="Text Box 31"/>
          <p:cNvSpPr txBox="1">
            <a:spLocks noChangeArrowheads="1"/>
          </p:cNvSpPr>
          <p:nvPr/>
        </p:nvSpPr>
        <p:spPr bwMode="auto">
          <a:xfrm>
            <a:off x="684213" y="3146425"/>
            <a:ext cx="16859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Data transfer</a:t>
            </a:r>
            <a:br>
              <a:rPr lang="en-US" altLang="en-US" sz="1600"/>
            </a:br>
            <a:r>
              <a:rPr lang="en-US" altLang="en-US" sz="1600"/>
              <a:t>and computation</a:t>
            </a:r>
            <a:endParaRPr lang="en-AU" altLang="en-US" sz="1600"/>
          </a:p>
        </p:txBody>
      </p:sp>
      <p:sp>
        <p:nvSpPr>
          <p:cNvPr id="73759" name="Text Box 32"/>
          <p:cNvSpPr txBox="1">
            <a:spLocks noChangeArrowheads="1"/>
          </p:cNvSpPr>
          <p:nvPr/>
        </p:nvSpPr>
        <p:spPr bwMode="auto">
          <a:xfrm>
            <a:off x="684213" y="3794125"/>
            <a:ext cx="1336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Update state</a:t>
            </a:r>
            <a:endParaRPr lang="en-AU" altLang="en-US" sz="1600"/>
          </a:p>
        </p:txBody>
      </p:sp>
      <p:sp>
        <p:nvSpPr>
          <p:cNvPr id="73760" name="Rectangle 33"/>
          <p:cNvSpPr>
            <a:spLocks noChangeArrowheads="1"/>
          </p:cNvSpPr>
          <p:nvPr/>
        </p:nvSpPr>
        <p:spPr bwMode="auto">
          <a:xfrm>
            <a:off x="2916238" y="2420938"/>
            <a:ext cx="1150937" cy="144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3761" name="Text Box 34"/>
          <p:cNvSpPr txBox="1">
            <a:spLocks noChangeArrowheads="1"/>
          </p:cNvSpPr>
          <p:nvPr/>
        </p:nvSpPr>
        <p:spPr bwMode="auto">
          <a:xfrm>
            <a:off x="2843213" y="2281238"/>
            <a:ext cx="1311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Clock period</a:t>
            </a:r>
            <a:endParaRPr lang="en-AU" altLang="en-US" sz="1600"/>
          </a:p>
        </p:txBody>
      </p:sp>
      <p:sp>
        <p:nvSpPr>
          <p:cNvPr id="73762" name="Rectangle 35"/>
          <p:cNvSpPr>
            <a:spLocks noChangeArrowheads="1"/>
          </p:cNvSpPr>
          <p:nvPr/>
        </p:nvSpPr>
        <p:spPr bwMode="auto">
          <a:xfrm>
            <a:off x="1182688" y="4437063"/>
            <a:ext cx="777240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/>
              <a:t>Clock period: duration of a clock cycle</a:t>
            </a:r>
          </a:p>
          <a:p>
            <a:pPr lvl="1" eaLnBrk="1" hangingPunct="1"/>
            <a:r>
              <a:rPr lang="en-US" altLang="en-US" sz="2400"/>
              <a:t>e.g., 250ps = 0.25ns = 250×10</a:t>
            </a:r>
            <a:r>
              <a:rPr lang="en-US" altLang="en-US" sz="2400" baseline="30000"/>
              <a:t>–12</a:t>
            </a:r>
            <a:r>
              <a:rPr lang="en-US" altLang="en-US" sz="2400"/>
              <a:t>s</a:t>
            </a:r>
          </a:p>
          <a:p>
            <a:pPr eaLnBrk="1" hangingPunct="1"/>
            <a:r>
              <a:rPr lang="en-US" altLang="en-US" sz="2800"/>
              <a:t>Clock frequency (rate): cycles per second</a:t>
            </a:r>
          </a:p>
          <a:p>
            <a:pPr lvl="1" eaLnBrk="1" hangingPunct="1"/>
            <a:r>
              <a:rPr lang="en-US" altLang="en-US" sz="2400"/>
              <a:t>e.g., 4.0GHz = 4000MHz = 4.0×10</a:t>
            </a:r>
            <a:r>
              <a:rPr lang="en-US" altLang="en-US" sz="2400" baseline="30000"/>
              <a:t>9</a:t>
            </a:r>
            <a:r>
              <a:rPr lang="en-US" altLang="en-US" sz="2400"/>
              <a:t>Hz</a:t>
            </a:r>
            <a:endParaRPr lang="en-AU" altLang="en-US" sz="2400"/>
          </a:p>
        </p:txBody>
      </p:sp>
      <p:sp>
        <p:nvSpPr>
          <p:cNvPr id="73763" name="Freeform 36"/>
          <p:cNvSpPr>
            <a:spLocks/>
          </p:cNvSpPr>
          <p:nvPr/>
        </p:nvSpPr>
        <p:spPr bwMode="auto">
          <a:xfrm>
            <a:off x="4356100" y="3284538"/>
            <a:ext cx="1727200" cy="287337"/>
          </a:xfrm>
          <a:custGeom>
            <a:avLst/>
            <a:gdLst>
              <a:gd name="T0" fmla="*/ 0 w 1088"/>
              <a:gd name="T1" fmla="*/ 2147483646 h 181"/>
              <a:gd name="T2" fmla="*/ 2147483646 w 1088"/>
              <a:gd name="T3" fmla="*/ 0 h 181"/>
              <a:gd name="T4" fmla="*/ 2147483646 w 1088"/>
              <a:gd name="T5" fmla="*/ 0 h 181"/>
              <a:gd name="T6" fmla="*/ 2147483646 w 1088"/>
              <a:gd name="T7" fmla="*/ 2147483646 h 181"/>
              <a:gd name="T8" fmla="*/ 2147483646 w 1088"/>
              <a:gd name="T9" fmla="*/ 2147483646 h 181"/>
              <a:gd name="T10" fmla="*/ 2147483646 w 1088"/>
              <a:gd name="T11" fmla="*/ 2147483646 h 181"/>
              <a:gd name="T12" fmla="*/ 0 w 1088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64" name="Freeform 37"/>
          <p:cNvSpPr>
            <a:spLocks/>
          </p:cNvSpPr>
          <p:nvPr/>
        </p:nvSpPr>
        <p:spPr bwMode="auto">
          <a:xfrm>
            <a:off x="2627313" y="3284538"/>
            <a:ext cx="1727200" cy="287337"/>
          </a:xfrm>
          <a:custGeom>
            <a:avLst/>
            <a:gdLst>
              <a:gd name="T0" fmla="*/ 0 w 1088"/>
              <a:gd name="T1" fmla="*/ 2147483646 h 181"/>
              <a:gd name="T2" fmla="*/ 2147483646 w 1088"/>
              <a:gd name="T3" fmla="*/ 0 h 181"/>
              <a:gd name="T4" fmla="*/ 2147483646 w 1088"/>
              <a:gd name="T5" fmla="*/ 0 h 181"/>
              <a:gd name="T6" fmla="*/ 2147483646 w 1088"/>
              <a:gd name="T7" fmla="*/ 2147483646 h 181"/>
              <a:gd name="T8" fmla="*/ 2147483646 w 1088"/>
              <a:gd name="T9" fmla="*/ 2147483646 h 181"/>
              <a:gd name="T10" fmla="*/ 2147483646 w 1088"/>
              <a:gd name="T11" fmla="*/ 2147483646 h 181"/>
              <a:gd name="T12" fmla="*/ 0 w 1088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65" name="Freeform 38"/>
          <p:cNvSpPr>
            <a:spLocks/>
          </p:cNvSpPr>
          <p:nvPr/>
        </p:nvSpPr>
        <p:spPr bwMode="auto">
          <a:xfrm>
            <a:off x="6083300" y="3284538"/>
            <a:ext cx="1727200" cy="287337"/>
          </a:xfrm>
          <a:custGeom>
            <a:avLst/>
            <a:gdLst>
              <a:gd name="T0" fmla="*/ 0 w 1088"/>
              <a:gd name="T1" fmla="*/ 2147483646 h 181"/>
              <a:gd name="T2" fmla="*/ 2147483646 w 1088"/>
              <a:gd name="T3" fmla="*/ 0 h 181"/>
              <a:gd name="T4" fmla="*/ 2147483646 w 1088"/>
              <a:gd name="T5" fmla="*/ 0 h 181"/>
              <a:gd name="T6" fmla="*/ 2147483646 w 1088"/>
              <a:gd name="T7" fmla="*/ 2147483646 h 181"/>
              <a:gd name="T8" fmla="*/ 2147483646 w 1088"/>
              <a:gd name="T9" fmla="*/ 2147483646 h 181"/>
              <a:gd name="T10" fmla="*/ 2147483646 w 1088"/>
              <a:gd name="T11" fmla="*/ 2147483646 h 181"/>
              <a:gd name="T12" fmla="*/ 0 w 1088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16</a:t>
            </a:fld>
            <a:endParaRPr lang="en-AU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94013" y="1722438"/>
          <a:ext cx="37433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2" name="Equation" r:id="rId3" imgW="1701720" imgH="393480" progId="Equation.3">
                  <p:embed/>
                </p:oleObj>
              </mc:Choice>
              <mc:Fallback>
                <p:oleObj name="Equation" r:id="rId3" imgW="1701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1722438"/>
                        <a:ext cx="3743325" cy="86518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669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8C1F27D5-8D82-6F45-BD38-62BF83ACCE15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AU" altLang="en-US" sz="140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CPU Time</a:t>
            </a:r>
            <a:endParaRPr lang="en-AU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968625"/>
            <a:ext cx="8270875" cy="3268663"/>
          </a:xfrm>
        </p:spPr>
        <p:txBody>
          <a:bodyPr/>
          <a:lstStyle/>
          <a:p>
            <a:pPr eaLnBrk="1" hangingPunct="1"/>
            <a:r>
              <a:rPr lang="en-US" altLang="en-US" dirty="0"/>
              <a:t>Performance improved by</a:t>
            </a:r>
          </a:p>
          <a:p>
            <a:pPr lvl="1" eaLnBrk="1" hangingPunct="1"/>
            <a:r>
              <a:rPr lang="en-US" altLang="en-US" dirty="0"/>
              <a:t>Reducing number of clock cycles</a:t>
            </a:r>
          </a:p>
          <a:p>
            <a:pPr lvl="1" eaLnBrk="1" hangingPunct="1"/>
            <a:r>
              <a:rPr lang="en-US" altLang="en-US" dirty="0"/>
              <a:t>Increasing clock rate</a:t>
            </a:r>
          </a:p>
          <a:p>
            <a:pPr eaLnBrk="1" hangingPunct="1"/>
            <a:r>
              <a:rPr lang="en-US" altLang="en-US" dirty="0"/>
              <a:t>Hardware designer must often trade off clock rate against cycle count</a:t>
            </a:r>
            <a:endParaRPr lang="en-AU" altLang="en-US" dirty="0"/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036638" y="1428750"/>
          <a:ext cx="7459662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8" name="Equation" r:id="rId4" imgW="3390900" imgH="660400" progId="Equation.3">
                  <p:embed/>
                </p:oleObj>
              </mc:Choice>
              <mc:Fallback>
                <p:oleObj name="Equation" r:id="rId4" imgW="33909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1428750"/>
                        <a:ext cx="7459662" cy="14525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7FB419A7-A386-BA43-B549-3DE987160BD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AU" altLang="en-US" sz="140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CPU Time Example</a:t>
            </a:r>
            <a:endParaRPr lang="en-AU" alt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917825"/>
          </a:xfrm>
        </p:spPr>
        <p:txBody>
          <a:bodyPr/>
          <a:lstStyle/>
          <a:p>
            <a:pPr eaLnBrk="1" hangingPunct="1"/>
            <a:r>
              <a:rPr lang="en-US" altLang="en-US" sz="2400"/>
              <a:t>Computer A: 2GHz clock, 10s CPU time</a:t>
            </a:r>
          </a:p>
          <a:p>
            <a:pPr eaLnBrk="1" hangingPunct="1"/>
            <a:r>
              <a:rPr lang="en-US" altLang="en-US" sz="2400"/>
              <a:t>Designing Computer B</a:t>
            </a:r>
          </a:p>
          <a:p>
            <a:pPr lvl="1" eaLnBrk="1" hangingPunct="1"/>
            <a:r>
              <a:rPr lang="en-US" altLang="en-US" sz="2000"/>
              <a:t>Aim for 6s CPU time</a:t>
            </a:r>
          </a:p>
          <a:p>
            <a:pPr lvl="1" eaLnBrk="1" hangingPunct="1"/>
            <a:r>
              <a:rPr lang="en-US" altLang="en-US" sz="2000"/>
              <a:t>Can do faster clock, but causes 1.2 × clock cycles</a:t>
            </a:r>
          </a:p>
          <a:p>
            <a:pPr eaLnBrk="1" hangingPunct="1"/>
            <a:r>
              <a:rPr lang="en-US" altLang="en-US" sz="2400"/>
              <a:t>How fast must Computer B clock be?</a:t>
            </a:r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892175" y="3284538"/>
          <a:ext cx="7135813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6" name="Equation" r:id="rId4" imgW="3568700" imgH="1473200" progId="Equation.3">
                  <p:embed/>
                </p:oleObj>
              </mc:Choice>
              <mc:Fallback>
                <p:oleObj name="Equation" r:id="rId4" imgW="3568700" imgH="147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284538"/>
                        <a:ext cx="7135813" cy="29464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19</a:t>
            </a:fld>
            <a:endParaRPr lang="en-AU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7848227" cy="5111750"/>
          </a:xfrm>
        </p:spPr>
        <p:txBody>
          <a:bodyPr/>
          <a:lstStyle/>
          <a:p>
            <a:r>
              <a:rPr lang="en-US" altLang="en-US" dirty="0"/>
              <a:t>Instruction Set Architecture (ISA)</a:t>
            </a:r>
          </a:p>
          <a:p>
            <a:pPr lvl="1"/>
            <a:r>
              <a:rPr lang="en-US" altLang="en-US" dirty="0"/>
              <a:t>Abstract interface between HW and SW</a:t>
            </a:r>
          </a:p>
          <a:p>
            <a:pPr lvl="1"/>
            <a:r>
              <a:rPr lang="en-US" altLang="en-US" dirty="0"/>
              <a:t>Encompasses all info needed to write a machine language program that will run correctly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instructions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Registers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Memory access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79190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steps to transform a program written in C into a representation that is directly executed by a computer processor?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53293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DE4C-1985-424F-BC9F-CE38AF46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2925C-71CC-5640-90B9-2DF8CC756D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20</a:t>
            </a:fld>
            <a:endParaRPr lang="en-AU" alt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4EE9521-25A3-B040-BEF4-51134BAE993C}"/>
              </a:ext>
            </a:extLst>
          </p:cNvPr>
          <p:cNvGrpSpPr/>
          <p:nvPr/>
        </p:nvGrpSpPr>
        <p:grpSpPr>
          <a:xfrm>
            <a:off x="1682750" y="2298700"/>
            <a:ext cx="5549900" cy="2755900"/>
            <a:chOff x="1682750" y="2298700"/>
            <a:chExt cx="5549900" cy="27559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32C296-0146-C64F-902A-5DD3C8E458A8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797300" y="3746500"/>
              <a:ext cx="1174750" cy="33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102000"/>
                </a:lnSpc>
              </a:pPr>
              <a:r>
                <a:rPr lang="en-US" altLang="en-US" sz="1800" b="1"/>
                <a:t>I/O system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75F7D7-511D-A940-BE39-612C6E67FB3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298700" y="4775200"/>
              <a:ext cx="25400" cy="279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57E920-F452-944E-8E44-D449ED70B93E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81200" y="3746500"/>
              <a:ext cx="1600200" cy="33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102000"/>
                </a:lnSpc>
              </a:pPr>
              <a:r>
                <a:rPr lang="en-US" altLang="en-US" sz="1800" b="1"/>
                <a:t>Instr. Set Proc.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92E3AA-9977-B84B-B062-F0275A0EAF89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949450" y="3727450"/>
              <a:ext cx="31115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C8618DA5-4A01-D040-AD17-9AE15C196A0D}"/>
                </a:ext>
              </a:extLst>
            </p:cNvPr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771900" y="3721100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435E4A-1A8F-8D4E-80E9-293640B669CA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387600" y="3187700"/>
              <a:ext cx="1054100" cy="33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102000"/>
                </a:lnSpc>
              </a:pPr>
              <a:r>
                <a:rPr lang="en-US" altLang="en-US" sz="1800" b="1"/>
                <a:t>Compiler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533099-C200-A54F-8AD0-D6609B15497A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343150" y="3206750"/>
              <a:ext cx="1130300" cy="330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68A4B2-4E24-F54E-9CED-EA54E81F3F5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492500" y="2882900"/>
              <a:ext cx="1130300" cy="33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102000"/>
                </a:lnSpc>
              </a:pPr>
              <a:r>
                <a:rPr lang="en-US" altLang="en-US" sz="1800" b="1"/>
                <a:t>Operating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437736-A7F8-0346-8BEF-09346F040B86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771900" y="3136900"/>
              <a:ext cx="825500" cy="33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102000"/>
                </a:lnSpc>
              </a:pPr>
              <a:r>
                <a:rPr lang="en-US" altLang="en-US" sz="1800" b="1"/>
                <a:t>System</a:t>
              </a: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971A6CC3-B876-954A-BA73-E18CA6EC69BA}"/>
                </a:ext>
              </a:extLst>
            </p:cNvPr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2997200" y="27940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4327861C-C038-264E-862C-EDF942EBEE13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2997200" y="2794000"/>
              <a:ext cx="187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F499378C-E910-F540-99AA-AE36837D2562}"/>
                </a:ext>
              </a:extLst>
            </p:cNvPr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4889500" y="2794000"/>
              <a:ext cx="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08B0175-785D-F046-A34C-D2BDE2EB66D2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133600" y="2387600"/>
              <a:ext cx="1270000" cy="33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102000"/>
                </a:lnSpc>
              </a:pPr>
              <a:r>
                <a:rPr lang="en-US" altLang="en-US" sz="1800" b="1"/>
                <a:t>Application</a:t>
              </a: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E922E6F7-5916-2545-9BB3-6C6B42466EAE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892300" y="2298700"/>
              <a:ext cx="0" cy="1244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D05DF224-D266-444A-8942-846568E10E67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917700" y="2298700"/>
              <a:ext cx="2755900" cy="12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9FE18AFA-7DBF-254D-A182-83D2BFD086AD}"/>
                </a:ext>
              </a:extLst>
            </p:cNvPr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635500" y="2298700"/>
              <a:ext cx="0" cy="520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6F06CF-0AC4-204F-B1A9-381107640432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578100" y="4178300"/>
              <a:ext cx="1504950" cy="33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102000"/>
                </a:lnSpc>
              </a:pPr>
              <a:r>
                <a:rPr lang="en-US" altLang="en-US" sz="1800" b="1"/>
                <a:t>Digital Design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43358C5-6DA8-2344-8951-E831C64B2CA8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114550" y="4146550"/>
              <a:ext cx="2654300" cy="342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D6794AB-358B-E14B-B93D-E4A3E5200482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362200" y="4546600"/>
              <a:ext cx="1543050" cy="33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102000"/>
                </a:lnSpc>
              </a:pPr>
              <a:r>
                <a:rPr lang="en-US" altLang="en-US" sz="1800" b="1"/>
                <a:t>Circuit Design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AE74B1-6ED0-D142-80BE-C2F53E7D86DA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266950" y="4527550"/>
              <a:ext cx="2247900" cy="393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F352B1-D952-3E45-9C74-DBF8161B983D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82750" y="3562350"/>
              <a:ext cx="3924300" cy="139700"/>
            </a:xfrm>
            <a:prstGeom prst="rect">
              <a:avLst/>
            </a:prstGeom>
            <a:blipFill dpi="0" rotWithShape="0">
              <a:blip r:embed="rId24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5B0A593-12A8-E544-977E-F31B11DBC5D2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651500" y="3403600"/>
              <a:ext cx="158115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85000"/>
                </a:lnSpc>
              </a:pPr>
              <a:r>
                <a:rPr lang="en-US" altLang="en-US" sz="1800" b="1"/>
                <a:t>Instruction Set</a:t>
              </a:r>
            </a:p>
            <a:p>
              <a:pPr algn="l">
                <a:lnSpc>
                  <a:spcPct val="85000"/>
                </a:lnSpc>
              </a:pPr>
              <a:r>
                <a:rPr lang="en-US" altLang="en-US" sz="1800" b="1"/>
                <a:t>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272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airplane is the best?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476375" y="1897063"/>
          <a:ext cx="5897563" cy="390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2" name="Chart" r:id="rId3" imgW="3247957" imgH="2152560" progId="MSGraph.Chart.8">
                  <p:embed followColorScheme="full"/>
                </p:oleObj>
              </mc:Choice>
              <mc:Fallback>
                <p:oleObj name="Chart" r:id="rId3" imgW="3247957" imgH="215256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97063"/>
                        <a:ext cx="5897563" cy="3908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12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airplane is the best?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4</a:t>
            </a:fld>
            <a:endParaRPr lang="en-AU" altLang="en-U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476375" y="1906588"/>
          <a:ext cx="5975350" cy="396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6" name="Chart" r:id="rId3" imgW="3247957" imgH="2152560" progId="MSGraph.Chart.8">
                  <p:embed followColorScheme="full"/>
                </p:oleObj>
              </mc:Choice>
              <mc:Fallback>
                <p:oleObj name="Chart" r:id="rId3" imgW="3247957" imgH="215256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06588"/>
                        <a:ext cx="5975350" cy="39608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94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5C5D4B42-2BFC-204E-81A4-E22298A8626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400"/>
          </a:p>
        </p:txBody>
      </p:sp>
      <p:sp>
        <p:nvSpPr>
          <p:cNvPr id="6553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Defining Performance</a:t>
            </a:r>
            <a:endParaRPr lang="en-AU" altLang="en-US"/>
          </a:p>
        </p:txBody>
      </p:sp>
      <p:sp>
        <p:nvSpPr>
          <p:cNvPr id="6553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503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Which airplane has the best performance?</a:t>
            </a:r>
          </a:p>
        </p:txBody>
      </p:sp>
      <p:graphicFrame>
        <p:nvGraphicFramePr>
          <p:cNvPr id="65540" name="Object 3"/>
          <p:cNvGraphicFramePr>
            <a:graphicFrameLocks noChangeAspect="1"/>
          </p:cNvGraphicFramePr>
          <p:nvPr/>
        </p:nvGraphicFramePr>
        <p:xfrm>
          <a:off x="900113" y="1839913"/>
          <a:ext cx="3167062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67" name="Chart" r:id="rId4" imgW="3263900" imgH="2159000" progId="MSGraph.Chart.8">
                  <p:embed followColorScheme="full"/>
                </p:oleObj>
              </mc:Choice>
              <mc:Fallback>
                <p:oleObj name="Chart" r:id="rId4" imgW="3263900" imgH="215900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839913"/>
                        <a:ext cx="3167062" cy="209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4"/>
          <p:cNvGraphicFramePr>
            <a:graphicFrameLocks noChangeAspect="1"/>
          </p:cNvGraphicFramePr>
          <p:nvPr/>
        </p:nvGraphicFramePr>
        <p:xfrm>
          <a:off x="4356100" y="1836738"/>
          <a:ext cx="33528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68" name="Chart" r:id="rId6" imgW="3454400" imgH="2159000" progId="MSGraph.Chart.8">
                  <p:embed followColorScheme="full"/>
                </p:oleObj>
              </mc:Choice>
              <mc:Fallback>
                <p:oleObj name="Chart" r:id="rId6" imgW="3454400" imgH="21590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836738"/>
                        <a:ext cx="3352800" cy="209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5"/>
          <p:cNvGraphicFramePr>
            <a:graphicFrameLocks noChangeAspect="1"/>
          </p:cNvGraphicFramePr>
          <p:nvPr/>
        </p:nvGraphicFramePr>
        <p:xfrm>
          <a:off x="900113" y="4065588"/>
          <a:ext cx="3167062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69" name="Chart" r:id="rId8" imgW="3263900" imgH="2159000" progId="MSGraph.Chart.8">
                  <p:embed followColorScheme="full"/>
                </p:oleObj>
              </mc:Choice>
              <mc:Fallback>
                <p:oleObj name="Chart" r:id="rId8" imgW="3263900" imgH="2159000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65588"/>
                        <a:ext cx="3167062" cy="209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6"/>
          <p:cNvGraphicFramePr>
            <a:graphicFrameLocks noChangeAspect="1"/>
          </p:cNvGraphicFramePr>
          <p:nvPr/>
        </p:nvGraphicFramePr>
        <p:xfrm>
          <a:off x="4356100" y="4056063"/>
          <a:ext cx="3379788" cy="21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0" name="Chart" r:id="rId10" imgW="3454400" imgH="2159000" progId="MSGraph.Chart.8">
                  <p:embed followColorScheme="full"/>
                </p:oleObj>
              </mc:Choice>
              <mc:Fallback>
                <p:oleObj name="Chart" r:id="rId10" imgW="3454400" imgH="2159000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056063"/>
                        <a:ext cx="3379788" cy="21097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4" name="Text Box 7"/>
          <p:cNvSpPr txBox="1">
            <a:spLocks noChangeArrowheads="1"/>
          </p:cNvSpPr>
          <p:nvPr/>
        </p:nvSpPr>
        <p:spPr bwMode="auto">
          <a:xfrm rot="5400000">
            <a:off x="7951787" y="822325"/>
            <a:ext cx="20177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§1.6 Performance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6</a:t>
            </a:fld>
            <a:endParaRPr lang="en-AU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r>
              <a:rPr lang="en-US" altLang="en-US" dirty="0"/>
              <a:t>That depends on …</a:t>
            </a:r>
          </a:p>
          <a:p>
            <a:pPr lvl="1"/>
            <a:r>
              <a:rPr lang="en-US" altLang="en-US" dirty="0"/>
              <a:t>If performance means </a:t>
            </a:r>
          </a:p>
          <a:p>
            <a:pPr lvl="2"/>
            <a:r>
              <a:rPr lang="en-US" altLang="en-US" dirty="0"/>
              <a:t>“the least time of transferring 1 passenger from one place to another”</a:t>
            </a:r>
          </a:p>
          <a:p>
            <a:pPr lvl="3"/>
            <a:r>
              <a:rPr lang="en-US" altLang="en-US" dirty="0"/>
              <a:t>Concorde</a:t>
            </a:r>
          </a:p>
          <a:p>
            <a:pPr lvl="2"/>
            <a:r>
              <a:rPr lang="en-US" altLang="en-US" dirty="0"/>
              <a:t>“the least time of transferring 450 passenger from one place to another”</a:t>
            </a:r>
          </a:p>
          <a:p>
            <a:pPr lvl="3"/>
            <a:r>
              <a:rPr lang="en-US" altLang="en-US" dirty="0"/>
              <a:t>Boeing 747</a:t>
            </a:r>
          </a:p>
          <a:p>
            <a:r>
              <a:rPr lang="en-US" altLang="en-US" dirty="0"/>
              <a:t>Performance can be defined in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56350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603C-62C7-8841-B61F-7A419FF5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7D539-A079-4146-A229-AB84E83A4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Time</a:t>
            </a:r>
          </a:p>
          <a:p>
            <a:r>
              <a:rPr lang="en-US" dirty="0"/>
              <a:t>Throughput (ops/time)</a:t>
            </a:r>
          </a:p>
          <a:p>
            <a:r>
              <a:rPr lang="en-US" dirty="0"/>
              <a:t>Responsiveness</a:t>
            </a:r>
          </a:p>
          <a:p>
            <a:r>
              <a:rPr lang="en-US" dirty="0"/>
              <a:t>Performance / Cost</a:t>
            </a:r>
          </a:p>
          <a:p>
            <a:r>
              <a:rPr lang="en-US" dirty="0"/>
              <a:t>Performance / Power</a:t>
            </a:r>
          </a:p>
          <a:p>
            <a:r>
              <a:rPr lang="en-US" dirty="0"/>
              <a:t>Frame Rate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DD346-5FBE-EB4A-915A-2CB6DCBFCF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7312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E2EB-CCE4-7141-B7BF-0D685BEA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Metric to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E74E-8D3C-BD4F-AAC7-BE60D1D57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Network </a:t>
            </a:r>
            <a:r>
              <a:rPr lang="en-US" dirty="0" err="1"/>
              <a:t>bandwith</a:t>
            </a:r>
            <a:r>
              <a:rPr lang="en-US" dirty="0"/>
              <a:t> (data/sec)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Network Latency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Frame Rate (frames/sec)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Throughput (ops/sec)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5E67A-346F-8B41-B1D5-CA4E6E398F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8</a:t>
            </a:fld>
            <a:endParaRPr lang="en-AU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5524C3-6674-DC42-B589-D85CD6108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38063"/>
              </p:ext>
            </p:extLst>
          </p:nvPr>
        </p:nvGraphicFramePr>
        <p:xfrm>
          <a:off x="539552" y="3686489"/>
          <a:ext cx="8153400" cy="2790824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308735791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5483822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536630334"/>
                    </a:ext>
                  </a:extLst>
                </a:gridCol>
                <a:gridCol w="1884363">
                  <a:extLst>
                    <a:ext uri="{9D8B030D-6E8A-4147-A177-3AD203B41FA5}">
                      <a16:colId xmlns:a16="http://schemas.microsoft.com/office/drawing/2014/main" val="622062125"/>
                    </a:ext>
                  </a:extLst>
                </a:gridCol>
                <a:gridCol w="2382837">
                  <a:extLst>
                    <a:ext uri="{9D8B030D-6E8A-4147-A177-3AD203B41FA5}">
                      <a16:colId xmlns:a16="http://schemas.microsoft.com/office/drawing/2014/main" val="3566599634"/>
                    </a:ext>
                  </a:extLst>
                </a:gridCol>
              </a:tblGrid>
              <a:tr h="5791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</a:rPr>
                        <a:t>Selection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</a:rPr>
                        <a:t>Online WoW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</a:rPr>
                        <a:t>Crysis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</a:rPr>
                        <a:t> (FPS)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</a:rPr>
                        <a:t>Torrent Download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</a:rPr>
                        <a:t>Data Center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88424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767345"/>
                  </a:ext>
                </a:extLst>
              </a:tr>
              <a:tr h="3715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361851"/>
                  </a:ext>
                </a:extLst>
              </a:tr>
              <a:tr h="6906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85767"/>
                  </a:ext>
                </a:extLst>
              </a:tr>
              <a:tr h="3905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9454"/>
                  </a:ext>
                </a:extLst>
              </a:tr>
              <a:tr h="3905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None of the above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955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64E10256-293F-0144-9D3E-AA479407891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Response Time and Throughput</a:t>
            </a:r>
            <a:endParaRPr lang="en-AU" altLang="en-US" sz="4000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Response time (AKA Execution Time)</a:t>
            </a:r>
          </a:p>
          <a:p>
            <a:pPr lvl="1" eaLnBrk="1" hangingPunct="1"/>
            <a:r>
              <a:rPr lang="en-US" altLang="en-US" sz="2400" dirty="0"/>
              <a:t>How long it takes to do a task</a:t>
            </a:r>
          </a:p>
          <a:p>
            <a:pPr eaLnBrk="1" hangingPunct="1"/>
            <a:r>
              <a:rPr lang="en-US" altLang="en-US" sz="2800" dirty="0"/>
              <a:t>Throughput (AKA </a:t>
            </a:r>
            <a:r>
              <a:rPr lang="en-US" altLang="en-US" sz="2800" dirty="0" err="1"/>
              <a:t>Bandwith</a:t>
            </a:r>
            <a:r>
              <a:rPr lang="en-US" altLang="en-US" sz="2800" dirty="0"/>
              <a:t>)</a:t>
            </a:r>
          </a:p>
          <a:p>
            <a:pPr lvl="1" eaLnBrk="1" hangingPunct="1"/>
            <a:r>
              <a:rPr lang="en-US" altLang="en-US" sz="2400" dirty="0"/>
              <a:t>Total work done per unit time</a:t>
            </a:r>
          </a:p>
          <a:p>
            <a:pPr lvl="2" eaLnBrk="1" hangingPunct="1"/>
            <a:r>
              <a:rPr lang="en-US" altLang="en-US" sz="2000" dirty="0"/>
              <a:t>e.g., tasks/transactions/… per hour</a:t>
            </a:r>
          </a:p>
          <a:p>
            <a:pPr eaLnBrk="1" hangingPunct="1"/>
            <a:r>
              <a:rPr lang="en-US" altLang="en-US" sz="2800" dirty="0"/>
              <a:t>We’ll focus on response time for now…</a:t>
            </a:r>
            <a:endParaRPr lang="en-AU" altLang="en-US" sz="28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11092</TotalTime>
  <Words>1245</Words>
  <Application>Microsoft Macintosh PowerPoint</Application>
  <PresentationFormat>On-screen Show (4:3)</PresentationFormat>
  <Paragraphs>268</Paragraphs>
  <Slides>20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Comic Sans MS</vt:lpstr>
      <vt:lpstr>Corbel</vt:lpstr>
      <vt:lpstr>Times New Roman</vt:lpstr>
      <vt:lpstr>Wingdings</vt:lpstr>
      <vt:lpstr>2_Blends</vt:lpstr>
      <vt:lpstr>Chart</vt:lpstr>
      <vt:lpstr>Equation</vt:lpstr>
      <vt:lpstr>Measuring and discussing Performance</vt:lpstr>
      <vt:lpstr>Review</vt:lpstr>
      <vt:lpstr>An Analogy</vt:lpstr>
      <vt:lpstr>An Analogy</vt:lpstr>
      <vt:lpstr>Defining Performance</vt:lpstr>
      <vt:lpstr>Answer</vt:lpstr>
      <vt:lpstr>Measures of Performance</vt:lpstr>
      <vt:lpstr>Match Metric to Domain</vt:lpstr>
      <vt:lpstr>Response Time and Throughput</vt:lpstr>
      <vt:lpstr>Response Time and Throughput</vt:lpstr>
      <vt:lpstr>Performance and Execution Time</vt:lpstr>
      <vt:lpstr>Relative Performance</vt:lpstr>
      <vt:lpstr>Class Exercise</vt:lpstr>
      <vt:lpstr>Measuring Execution Time</vt:lpstr>
      <vt:lpstr>CPU Clocking</vt:lpstr>
      <vt:lpstr>CPU Time</vt:lpstr>
      <vt:lpstr>CPU Time</vt:lpstr>
      <vt:lpstr>CPU Time Example</vt:lpstr>
      <vt:lpstr>Instruction Set Architecture</vt:lpstr>
      <vt:lpstr>Instruction Set Architecture</vt:lpstr>
    </vt:vector>
  </TitlesOfParts>
  <Company>Ashenden Designs Pty Ltd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280</cp:revision>
  <dcterms:created xsi:type="dcterms:W3CDTF">2001-07-25T06:45:25Z</dcterms:created>
  <dcterms:modified xsi:type="dcterms:W3CDTF">2018-08-24T16:59:01Z</dcterms:modified>
</cp:coreProperties>
</file>