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30" r:id="rId2"/>
    <p:sldId id="383" r:id="rId3"/>
    <p:sldId id="337" r:id="rId4"/>
    <p:sldId id="385" r:id="rId5"/>
    <p:sldId id="393" r:id="rId6"/>
    <p:sldId id="386" r:id="rId7"/>
    <p:sldId id="338" r:id="rId8"/>
    <p:sldId id="402" r:id="rId9"/>
    <p:sldId id="339" r:id="rId10"/>
    <p:sldId id="340" r:id="rId11"/>
    <p:sldId id="387" r:id="rId12"/>
    <p:sldId id="341" r:id="rId13"/>
    <p:sldId id="388" r:id="rId14"/>
    <p:sldId id="389" r:id="rId15"/>
    <p:sldId id="411" r:id="rId16"/>
    <p:sldId id="390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0" autoAdjust="0"/>
    <p:restoredTop sz="80220" autoAdjust="0"/>
  </p:normalViewPr>
  <p:slideViewPr>
    <p:cSldViewPr>
      <p:cViewPr varScale="1">
        <p:scale>
          <a:sx n="100" d="100"/>
          <a:sy n="100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7,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7,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6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47EF87-D7F0-A541-96CF-EEF4ABB09A3D}" type="datetime3">
              <a:rPr lang="en-AU" altLang="en-US">
                <a:latin typeface="Times New Roman" charset="0"/>
              </a:rPr>
              <a:pPr/>
              <a:t>7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9253CC-BABA-1F49-B34E-BAC28D64BDDE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See if the divisor “fits” into the part of the dividend we’re looking at.</a:t>
            </a:r>
          </a:p>
          <a:p>
            <a:r>
              <a:rPr lang="en-US" altLang="en-US" dirty="0">
                <a:latin typeface="Times New Roman" charset="0"/>
              </a:rPr>
              <a:t>Except how does a computer know if it fits? If just checks if it’s less than, which it does by subtracting and checking &lt; 0.</a:t>
            </a:r>
          </a:p>
        </p:txBody>
      </p:sp>
    </p:spTree>
    <p:extLst>
      <p:ext uri="{BB962C8B-B14F-4D97-AF65-F5344CB8AC3E}">
        <p14:creationId xmlns:p14="http://schemas.microsoft.com/office/powerpoint/2010/main" val="294123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5D94C6-121A-8B45-9360-45B9057E150C}" type="datetime3">
              <a:rPr lang="en-AU" altLang="en-US" sz="1300">
                <a:latin typeface="Times New Roman" charset="0"/>
              </a:rPr>
              <a:pPr/>
              <a:t>7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8EE154-3AC4-3B49-BF52-9DFC4B1088AA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Note the similarity to multiplication HW: </a:t>
            </a:r>
          </a:p>
          <a:p>
            <a:r>
              <a:rPr lang="en-US" altLang="en-US" dirty="0">
                <a:latin typeface="Times New Roman" charset="0"/>
              </a:rPr>
              <a:t>Multiplicand * multiplier = product</a:t>
            </a:r>
          </a:p>
          <a:p>
            <a:r>
              <a:rPr lang="en-US" altLang="en-US" dirty="0">
                <a:latin typeface="Times New Roman" charset="0"/>
              </a:rPr>
              <a:t>Dividend = quotient * divisor + remainder -&gt; Divisor * quotient = dividend - remainder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Divisor starts in left half of divisor register, remainder</a:t>
            </a:r>
            <a:r>
              <a:rPr lang="en-US" altLang="en-US" baseline="0" dirty="0">
                <a:latin typeface="Times New Roman" charset="0"/>
              </a:rPr>
              <a:t> initialized to dividend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5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5DC275-1CF0-184A-87D2-E09224BC5FED}" type="datetime3">
              <a:rPr lang="en-AU" altLang="en-US" sz="1300">
                <a:latin typeface="Times New Roman" charset="0"/>
              </a:rPr>
              <a:pPr/>
              <a:t>7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AFCE31-07F8-144C-859D-CC20288806F8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Shifting divisor to the right is basically considering another digit of dividend.</a:t>
            </a:r>
          </a:p>
          <a:p>
            <a:r>
              <a:rPr lang="en-US" altLang="en-US" dirty="0">
                <a:latin typeface="Times New Roman" charset="0"/>
              </a:rPr>
              <a:t>Example:</a:t>
            </a:r>
            <a:r>
              <a:rPr lang="en-US" altLang="en-US" baseline="0" dirty="0">
                <a:latin typeface="Times New Roman" charset="0"/>
              </a:rPr>
              <a:t> Fill out a table for 7/2</a:t>
            </a:r>
          </a:p>
          <a:p>
            <a:r>
              <a:rPr lang="en-US" altLang="en-US" baseline="0" dirty="0">
                <a:latin typeface="Times New Roman" charset="0"/>
              </a:rPr>
              <a:t>Table:</a:t>
            </a:r>
          </a:p>
          <a:p>
            <a:r>
              <a:rPr lang="en-US" altLang="en-US" baseline="0" dirty="0">
                <a:latin typeface="Times New Roman" charset="0"/>
              </a:rPr>
              <a:t>Iteration, Step (1,2b,3), Quotient, Divisor, Remainder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8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7/2 Example.</a:t>
            </a:r>
          </a:p>
          <a:p>
            <a:r>
              <a:rPr lang="en-US" dirty="0"/>
              <a:t>Need n+1 iterations!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07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n+1 iterations.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11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EFFBDB8-839F-5442-BB72-EBD5B61D208B}" type="datetime3">
              <a:rPr lang="en-AU" altLang="en-US" sz="1300">
                <a:latin typeface="Times New Roman" charset="0"/>
              </a:rPr>
              <a:pPr/>
              <a:t>7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70351-BB48-D743-A10F-3AADF349E4A1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5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343A4C-B0C0-8644-9690-367CC7405174}" type="datetime3">
              <a:rPr lang="en-AU" altLang="en-US">
                <a:latin typeface="Times New Roman" charset="0"/>
              </a:rPr>
              <a:pPr/>
              <a:t>7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91DF39-72B1-B046-9B4A-77C8B590B88D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Try an example: 2 * 3 with just 4 bits</a:t>
            </a:r>
          </a:p>
          <a:p>
            <a:r>
              <a:rPr lang="en-US" altLang="en-US" dirty="0">
                <a:latin typeface="Times New Roman" charset="0"/>
              </a:rPr>
              <a:t>Table:</a:t>
            </a:r>
          </a:p>
          <a:p>
            <a:r>
              <a:rPr lang="en-US" altLang="en-US" dirty="0">
                <a:latin typeface="Times New Roman" charset="0"/>
              </a:rPr>
              <a:t>Iteration</a:t>
            </a:r>
            <a:r>
              <a:rPr lang="en-US" altLang="en-US" baseline="0" dirty="0">
                <a:latin typeface="Times New Roman" charset="0"/>
              </a:rPr>
              <a:t> #, Step (1a,2,3), Multiplier, Multiplicand, Product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6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#Now do an example with 8 bits: 0x62</a:t>
            </a:r>
            <a:r>
              <a:rPr lang="en-US" baseline="0" dirty="0"/>
              <a:t> * 0x12</a:t>
            </a:r>
          </a:p>
          <a:p>
            <a:endParaRPr lang="en-US" baseline="0" dirty="0"/>
          </a:p>
          <a:p>
            <a:r>
              <a:rPr lang="en-US" baseline="0" dirty="0"/>
              <a:t>What about -4 * 3 (don’t need to do the hardware process, you can work it out by hand)</a:t>
            </a:r>
          </a:p>
          <a:p>
            <a:r>
              <a:rPr lang="en-US" baseline="0" dirty="0"/>
              <a:t>Use 4 bits for multiplicand and multiplier, 8 for result.</a:t>
            </a:r>
          </a:p>
          <a:p>
            <a:r>
              <a:rPr lang="en-US" baseline="0" dirty="0"/>
              <a:t>Results is 40! Should be -12!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90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idea for -4*3. If you represent -4 as 1111 1100 (with same # bits as result), you get the right answer.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10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7F8E40-F52E-D546-8B3C-A649CF0160D7}" type="datetime3">
              <a:rPr lang="en-AU" altLang="en-US" sz="1300">
                <a:latin typeface="Times New Roman" charset="0"/>
              </a:rPr>
              <a:pPr/>
              <a:t>7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233D07-0790-0B4F-959B-9554BA967EC9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Imagine </a:t>
            </a:r>
            <a:r>
              <a:rPr lang="en-US" altLang="en-US" dirty="0" err="1">
                <a:latin typeface="Times New Roman" charset="0"/>
              </a:rPr>
              <a:t>xxxx</a:t>
            </a:r>
            <a:r>
              <a:rPr lang="en-US" altLang="en-US" dirty="0">
                <a:latin typeface="Times New Roman" charset="0"/>
              </a:rPr>
              <a:t> * yyy1. First we’ll add </a:t>
            </a:r>
            <a:r>
              <a:rPr lang="en-US" altLang="en-US" dirty="0" err="1">
                <a:latin typeface="Times New Roman" charset="0"/>
              </a:rPr>
              <a:t>xxxx</a:t>
            </a:r>
            <a:r>
              <a:rPr lang="en-US" altLang="en-US" dirty="0">
                <a:latin typeface="Times New Roman" charset="0"/>
              </a:rPr>
              <a:t>, and it seems like it goes to the wrong place. But then we keep shifting this register over and over, so it eventually makes it to the right place.</a:t>
            </a:r>
          </a:p>
        </p:txBody>
      </p:sp>
    </p:spTree>
    <p:extLst>
      <p:ext uri="{BB962C8B-B14F-4D97-AF65-F5344CB8AC3E}">
        <p14:creationId xmlns:p14="http://schemas.microsoft.com/office/powerpoint/2010/main" val="41650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F6FD32-EDA8-3941-98D9-69B01FDA0358}" type="datetime3">
              <a:rPr lang="en-AU" altLang="en-US">
                <a:latin typeface="Times New Roman" charset="0"/>
              </a:rPr>
              <a:pPr/>
              <a:t>7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8D093F-50BA-8543-92C7-E6D4B4B994BC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“One cycle” assuming a single cycle for add…</a:t>
            </a:r>
          </a:p>
        </p:txBody>
      </p:sp>
    </p:spTree>
    <p:extLst>
      <p:ext uri="{BB962C8B-B14F-4D97-AF65-F5344CB8AC3E}">
        <p14:creationId xmlns:p14="http://schemas.microsoft.com/office/powerpoint/2010/main" val="380246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EABAFB-4658-0143-84A9-E862676B9A82}" type="datetime3">
              <a:rPr lang="en-AU" altLang="en-US">
                <a:latin typeface="Times New Roman" charset="0"/>
              </a:rPr>
              <a:pPr/>
              <a:t>7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B493F-2275-3340-8275-B666E3B4F501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 correct! First Explain what this is trying so say.</a:t>
            </a:r>
          </a:p>
          <a:p>
            <a:r>
              <a:rPr lang="en-US" altLang="en-US" dirty="0">
                <a:latin typeface="Times New Roman" charset="0"/>
              </a:rPr>
              <a:t>Q: Do you see what’s wrong?</a:t>
            </a:r>
          </a:p>
          <a:p>
            <a:r>
              <a:rPr lang="en-US" altLang="en-US" dirty="0">
                <a:latin typeface="Times New Roman" charset="0"/>
              </a:rPr>
              <a:t>A: The left product bits cannot possibly be right…we must wait for the carry-in bits!</a:t>
            </a:r>
          </a:p>
          <a:p>
            <a:r>
              <a:rPr lang="en-US" altLang="en-US" dirty="0">
                <a:latin typeface="Times New Roman" charset="0"/>
              </a:rPr>
              <a:t>But there are more complicated schemes that can do better, see Booth’s algorithm and Wallace trees.</a:t>
            </a:r>
          </a:p>
          <a:p>
            <a:r>
              <a:rPr lang="en-US" altLang="en-US" dirty="0">
                <a:latin typeface="Times New Roman" charset="0"/>
              </a:rPr>
              <a:t>Can do in O(log n) time, but in practice still much slower than addition.</a:t>
            </a:r>
          </a:p>
        </p:txBody>
      </p:sp>
    </p:spTree>
    <p:extLst>
      <p:ext uri="{BB962C8B-B14F-4D97-AF65-F5344CB8AC3E}">
        <p14:creationId xmlns:p14="http://schemas.microsoft.com/office/powerpoint/2010/main" val="137218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99E556-E4E4-B741-BAFE-47BF4FCAE8B1}" type="datetime3">
              <a:rPr lang="en-AU" altLang="en-US">
                <a:latin typeface="Times New Roman" charset="0"/>
              </a:rPr>
              <a:pPr/>
              <a:t>7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A0DB1-AF2C-E144-9BDC-611079578F61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last is a </a:t>
            </a:r>
            <a:r>
              <a:rPr lang="en-US" altLang="en-US" dirty="0" err="1">
                <a:latin typeface="Times New Roman" charset="0"/>
              </a:rPr>
              <a:t>pseudoinstruction</a:t>
            </a:r>
            <a:r>
              <a:rPr lang="en-US" altLang="en-US" dirty="0">
                <a:latin typeface="Times New Roman" charset="0"/>
              </a:rPr>
              <a:t>.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Q: But if we’re multiplying by a power of 2, what’s the fastest thing to do? A: shift!</a:t>
            </a:r>
          </a:p>
          <a:p>
            <a:r>
              <a:rPr lang="en-US" altLang="en-US" dirty="0">
                <a:latin typeface="Times New Roman" charset="0"/>
              </a:rPr>
              <a:t>Q: When the compiler makes this optimization, what’s it called? A: Strength reduction.</a:t>
            </a:r>
          </a:p>
        </p:txBody>
      </p:sp>
    </p:spTree>
    <p:extLst>
      <p:ext uri="{BB962C8B-B14F-4D97-AF65-F5344CB8AC3E}">
        <p14:creationId xmlns:p14="http://schemas.microsoft.com/office/powerpoint/2010/main" val="169227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Multiplication and Division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26</a:t>
            </a:r>
          </a:p>
        </p:txBody>
      </p:sp>
    </p:spTree>
    <p:extLst>
      <p:ext uri="{BB962C8B-B14F-4D97-AF65-F5344CB8AC3E}">
        <p14:creationId xmlns:p14="http://schemas.microsoft.com/office/powerpoint/2010/main" val="2144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8F7CE5E-9EDB-5443-A0AD-2DBCD8C9DD6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Two 32-bit registers for product</a:t>
            </a:r>
          </a:p>
          <a:p>
            <a:pPr lvl="1" eaLnBrk="1" hangingPunct="1"/>
            <a:r>
              <a:rPr lang="en-US" altLang="en-US" sz="2400"/>
              <a:t>HI: most-significant 32 bits</a:t>
            </a:r>
          </a:p>
          <a:p>
            <a:pPr lvl="1" eaLnBrk="1" hangingPunct="1"/>
            <a:r>
              <a:rPr lang="en-US" altLang="en-US" sz="2400"/>
              <a:t>LO: least-significant 32-bits</a:t>
            </a:r>
          </a:p>
          <a:p>
            <a:pPr eaLnBrk="1" hangingPunct="1"/>
            <a:r>
              <a:rPr lang="en-US" altLang="en-US" sz="2800"/>
              <a:t>Instructions</a:t>
            </a:r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mult rs, rt  /  multu rs, rt</a:t>
            </a:r>
          </a:p>
          <a:p>
            <a:pPr lvl="2" eaLnBrk="1" hangingPunct="1"/>
            <a:r>
              <a:rPr lang="en-US" altLang="en-US" sz="2000"/>
              <a:t>64-bit product in HI/LO</a:t>
            </a:r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mfhi rd  /  mflo rd</a:t>
            </a:r>
          </a:p>
          <a:p>
            <a:pPr lvl="2" eaLnBrk="1" hangingPunct="1"/>
            <a:r>
              <a:rPr lang="en-US" altLang="en-US" sz="2000"/>
              <a:t>Move from HI/LO to rd</a:t>
            </a:r>
          </a:p>
          <a:p>
            <a:pPr lvl="2" eaLnBrk="1" hangingPunct="1"/>
            <a:r>
              <a:rPr lang="en-US" altLang="en-US" sz="2000"/>
              <a:t>Can test HI value to see if product overflows 32 bits</a:t>
            </a:r>
            <a:endParaRPr lang="en-AU" altLang="en-US" sz="2000"/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mul rd, rs, rt</a:t>
            </a:r>
          </a:p>
          <a:p>
            <a:pPr lvl="2" eaLnBrk="1" hangingPunct="1"/>
            <a:r>
              <a:rPr lang="en-US" altLang="en-US" sz="2000"/>
              <a:t>Least-significant 32 bits of product –&gt; rd</a:t>
            </a:r>
          </a:p>
        </p:txBody>
      </p:sp>
    </p:spTree>
    <p:extLst>
      <p:ext uri="{BB962C8B-B14F-4D97-AF65-F5344CB8AC3E}">
        <p14:creationId xmlns:p14="http://schemas.microsoft.com/office/powerpoint/2010/main" val="32658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 to the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better way to do 2*3?</a:t>
            </a:r>
          </a:p>
          <a:p>
            <a:pPr lvl="1"/>
            <a:r>
              <a:rPr lang="en-US" altLang="en-US"/>
              <a:t>3 &lt;&lt; 1</a:t>
            </a:r>
          </a:p>
          <a:p>
            <a:pPr lvl="1"/>
            <a:r>
              <a:rPr lang="en-US" altLang="en-US"/>
              <a:t>using SLL</a:t>
            </a:r>
          </a:p>
          <a:p>
            <a:r>
              <a:rPr lang="en-US" altLang="en-US"/>
              <a:t>Almost all compilers will perform a strength reduction optimization by replacing multiplication of power of 2 by shifting</a:t>
            </a:r>
          </a:p>
        </p:txBody>
      </p:sp>
    </p:spTree>
    <p:extLst>
      <p:ext uri="{BB962C8B-B14F-4D97-AF65-F5344CB8AC3E}">
        <p14:creationId xmlns:p14="http://schemas.microsoft.com/office/powerpoint/2010/main" val="142517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6ED3B85-BDEE-DB4F-B236-BF50DEE7DB3D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Lucida Console" charset="0"/>
              </a:rPr>
              <a:t>        1001</a:t>
            </a:r>
          </a:p>
          <a:p>
            <a:r>
              <a:rPr lang="en-US" altLang="en-US" sz="2000">
                <a:latin typeface="Lucida Console" charset="0"/>
              </a:rPr>
              <a:t>1000 1001010</a:t>
            </a:r>
          </a:p>
          <a:p>
            <a:r>
              <a:rPr lang="en-US" altLang="en-US" sz="2000">
                <a:latin typeface="Lucida Console" charset="0"/>
              </a:rPr>
              <a:t>    -1000</a:t>
            </a:r>
          </a:p>
          <a:p>
            <a:r>
              <a:rPr lang="en-US" altLang="en-US" sz="2000">
                <a:latin typeface="Lucida Console" charset="0"/>
              </a:rPr>
              <a:t>        10</a:t>
            </a:r>
          </a:p>
          <a:p>
            <a:r>
              <a:rPr lang="en-US" altLang="en-US" sz="2000">
                <a:latin typeface="Lucida Console" charset="0"/>
              </a:rPr>
              <a:t>        101 </a:t>
            </a:r>
          </a:p>
          <a:p>
            <a:r>
              <a:rPr lang="en-US" altLang="en-US" sz="2000">
                <a:latin typeface="Lucida Console" charset="0"/>
              </a:rPr>
              <a:t>        1010</a:t>
            </a:r>
          </a:p>
          <a:p>
            <a:r>
              <a:rPr lang="en-US" altLang="en-US" sz="2000">
                <a:latin typeface="Lucida Console" charset="0"/>
              </a:rPr>
              <a:t>       -1000</a:t>
            </a:r>
          </a:p>
          <a:p>
            <a:r>
              <a:rPr lang="en-US" altLang="en-US" sz="2000">
                <a:latin typeface="Lucida Console" charset="0"/>
              </a:rPr>
              <a:t>          10</a:t>
            </a:r>
            <a:endParaRPr lang="en-AU" altLang="en-US" sz="2000">
              <a:latin typeface="Lucida Console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17417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17418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17419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§3.4 Division</a:t>
            </a:r>
          </a:p>
        </p:txBody>
      </p:sp>
    </p:spTree>
    <p:extLst>
      <p:ext uri="{BB962C8B-B14F-4D97-AF65-F5344CB8AC3E}">
        <p14:creationId xmlns:p14="http://schemas.microsoft.com/office/powerpoint/2010/main" val="175748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14339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4340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4341" name="Picture 7" descr="f03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42094" y="1273176"/>
            <a:ext cx="45720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CEAAC"/>
              </a:buClr>
              <a:buSzPct val="60000"/>
              <a:buFont typeface="Wingdings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First version of Division Hardware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32-bit quotient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ALU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remainder</a:t>
            </a:r>
            <a:endParaRPr lang="en-AU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1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f03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675687" cy="719137"/>
          </a:xfrm>
        </p:spPr>
        <p:txBody>
          <a:bodyPr/>
          <a:lstStyle/>
          <a:p>
            <a:r>
              <a:rPr lang="en-US" altLang="en-US"/>
              <a:t>First Version Division Hardware</a:t>
            </a:r>
            <a:endParaRPr lang="en-AU" altLang="en-US"/>
          </a:p>
        </p:txBody>
      </p:sp>
      <p:sp>
        <p:nvSpPr>
          <p:cNvPr id="15364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5366" name="Picture 7" descr="f03-0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2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98E46-724F-0D4D-9BCF-B6EEE57D0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81820"/>
              </p:ext>
            </p:extLst>
          </p:nvPr>
        </p:nvGraphicFramePr>
        <p:xfrm>
          <a:off x="251520" y="116632"/>
          <a:ext cx="8352929" cy="633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34">
                  <a:extLst>
                    <a:ext uri="{9D8B030D-6E8A-4147-A177-3AD203B41FA5}">
                      <a16:colId xmlns:a16="http://schemas.microsoft.com/office/drawing/2014/main" val="1314400680"/>
                    </a:ext>
                  </a:extLst>
                </a:gridCol>
                <a:gridCol w="2923525">
                  <a:extLst>
                    <a:ext uri="{9D8B030D-6E8A-4147-A177-3AD203B41FA5}">
                      <a16:colId xmlns:a16="http://schemas.microsoft.com/office/drawing/2014/main" val="63327472"/>
                    </a:ext>
                  </a:extLst>
                </a:gridCol>
                <a:gridCol w="1419998">
                  <a:extLst>
                    <a:ext uri="{9D8B030D-6E8A-4147-A177-3AD203B41FA5}">
                      <a16:colId xmlns:a16="http://schemas.microsoft.com/office/drawing/2014/main" val="800567627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910513171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370735149"/>
                    </a:ext>
                  </a:extLst>
                </a:gridCol>
              </a:tblGrid>
              <a:tr h="37274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92265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0000 0111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62400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07723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40972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33937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14336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648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2152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25272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9745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8699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74856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041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25728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61368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39393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0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40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008062"/>
          </a:xfrm>
        </p:spPr>
        <p:txBody>
          <a:bodyPr/>
          <a:lstStyle/>
          <a:p>
            <a:r>
              <a:rPr lang="en-US" altLang="en-US"/>
              <a:t>7/2</a:t>
            </a:r>
          </a:p>
        </p:txBody>
      </p:sp>
      <p:pic>
        <p:nvPicPr>
          <p:cNvPr id="16388" name="Picture 5" descr="f03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74838"/>
            <a:ext cx="72009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6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-23813"/>
            <a:ext cx="8259762" cy="1076326"/>
          </a:xfrm>
        </p:spPr>
        <p:txBody>
          <a:bodyPr/>
          <a:lstStyle/>
          <a:p>
            <a:r>
              <a:rPr lang="en-US" altLang="en-US" sz="3200"/>
              <a:t>Sequential Version of Multiplication Algorithm and Hardware</a:t>
            </a:r>
            <a:endParaRPr lang="en-AU" alt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689475" y="2349500"/>
            <a:ext cx="1250950" cy="2225675"/>
            <a:chOff x="703" y="1616"/>
            <a:chExt cx="788" cy="1402"/>
          </a:xfrm>
        </p:grpSpPr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×  1001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0000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0000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1000 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1001000</a:t>
              </a:r>
              <a:endParaRPr lang="en-AU" altLang="en-US" sz="2000">
                <a:latin typeface="Lucida Console" charset="0"/>
              </a:endParaRP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3563938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Length of product is the sum of operand lengths</a:t>
            </a:r>
            <a:endParaRPr lang="en-AU" altLang="en-US"/>
          </a:p>
        </p:txBody>
      </p:sp>
      <p:sp>
        <p:nvSpPr>
          <p:cNvPr id="4102" name="AutoShape 10"/>
          <p:cNvSpPr>
            <a:spLocks/>
          </p:cNvSpPr>
          <p:nvPr/>
        </p:nvSpPr>
        <p:spPr bwMode="auto">
          <a:xfrm>
            <a:off x="3060700" y="2090738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multiplicand</a:t>
            </a:r>
            <a:endParaRPr lang="en-AU" altLang="en-US"/>
          </a:p>
        </p:txBody>
      </p:sp>
      <p:sp>
        <p:nvSpPr>
          <p:cNvPr id="4103" name="AutoShape 11"/>
          <p:cNvSpPr>
            <a:spLocks/>
          </p:cNvSpPr>
          <p:nvPr/>
        </p:nvSpPr>
        <p:spPr bwMode="auto">
          <a:xfrm>
            <a:off x="3060700" y="2565400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multiplier</a:t>
            </a:r>
            <a:endParaRPr lang="en-AU" altLang="en-US"/>
          </a:p>
        </p:txBody>
      </p:sp>
      <p:sp>
        <p:nvSpPr>
          <p:cNvPr id="4104" name="AutoShape 12"/>
          <p:cNvSpPr>
            <a:spLocks/>
          </p:cNvSpPr>
          <p:nvPr/>
        </p:nvSpPr>
        <p:spPr bwMode="auto">
          <a:xfrm>
            <a:off x="3060700" y="4149725"/>
            <a:ext cx="1150938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product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4795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60B438F-114A-304F-82B3-840D1D030285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13315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>
                <a:latin typeface="Tahoma" charset="0"/>
              </a:rPr>
              <a:t>Initially 0</a:t>
            </a:r>
            <a:endParaRPr lang="en-AU" altLang="en-US" sz="1600">
              <a:latin typeface="Tahoma" charset="0"/>
            </a:endParaRPr>
          </a:p>
        </p:txBody>
      </p:sp>
      <p:pic>
        <p:nvPicPr>
          <p:cNvPr id="13318" name="Picture 8" descr="f03-04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69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2*3</a:t>
            </a:r>
          </a:p>
        </p:txBody>
      </p:sp>
      <p:pic>
        <p:nvPicPr>
          <p:cNvPr id="7172" name="Picture 4" descr="f03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492375"/>
            <a:ext cx="64595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Multiply with absolute value</a:t>
            </a:r>
          </a:p>
          <a:p>
            <a:pPr lvl="1"/>
            <a:r>
              <a:rPr lang="en-US" dirty="0"/>
              <a:t>Compute the correct sign at end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Previously algorithm almost works</a:t>
            </a:r>
          </a:p>
          <a:p>
            <a:pPr lvl="1"/>
            <a:r>
              <a:rPr lang="en-US" dirty="0"/>
              <a:t>“Sign extend” when shifting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329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30625"/>
            <a:ext cx="53403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Optimized Multiplier</a:t>
            </a:r>
            <a:endParaRPr lang="en-AU" altLang="en-US" dirty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r>
              <a:rPr lang="en-US" altLang="en-US"/>
              <a:t>Refined Multiplier</a:t>
            </a:r>
          </a:p>
          <a:p>
            <a:pPr lvl="1"/>
            <a:r>
              <a:rPr lang="en-US" altLang="en-US"/>
              <a:t>32-bit multiplicand and ALU</a:t>
            </a:r>
          </a:p>
          <a:p>
            <a:pPr lvl="1"/>
            <a:r>
              <a:rPr lang="en-US" altLang="en-US"/>
              <a:t>Multiplier is placed in the right half of the product register</a:t>
            </a:r>
          </a:p>
          <a:p>
            <a:pPr lvl="1"/>
            <a:r>
              <a:rPr lang="en-US" altLang="en-US"/>
              <a:t>64-bit product register</a:t>
            </a:r>
          </a:p>
        </p:txBody>
      </p:sp>
    </p:spTree>
    <p:extLst>
      <p:ext uri="{BB962C8B-B14F-4D97-AF65-F5344CB8AC3E}">
        <p14:creationId xmlns:p14="http://schemas.microsoft.com/office/powerpoint/2010/main" val="271512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8F3D299-9517-B549-9F02-1277AF2EA17D}" type="slidenum">
              <a:rPr lang="en-AU" altLang="en-US"/>
              <a:pPr/>
              <a:t>7</a:t>
            </a:fld>
            <a:endParaRPr lang="en-AU" altLang="en-US"/>
          </a:p>
        </p:txBody>
      </p:sp>
      <p:pic>
        <p:nvPicPr>
          <p:cNvPr id="14339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One cycle per partial-product addition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That’s ok, if frequency of multiplications is low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5627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Multiplier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32-bit adder for each bit of multiplier</a:t>
            </a:r>
          </a:p>
          <a:p>
            <a:r>
              <a:rPr lang="en-US" dirty="0"/>
              <a:t>Input1 is multiplicand AND multiplier bit</a:t>
            </a:r>
          </a:p>
          <a:p>
            <a:r>
              <a:rPr lang="en-US" dirty="0"/>
              <a:t>Input2 is output of previous adder</a:t>
            </a:r>
          </a:p>
          <a:p>
            <a:r>
              <a:rPr lang="en-US" dirty="0"/>
              <a:t>“Chain” of adders, 32 high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473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6A51F78-A364-C749-B5A5-3407789F1EAE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Uses multiple adders</a:t>
            </a:r>
          </a:p>
          <a:p>
            <a:pPr lvl="1" eaLnBrk="1" hangingPunct="1"/>
            <a:r>
              <a:rPr lang="en-US" altLang="en-US"/>
              <a:t>Cost/performance tradeoff</a:t>
            </a:r>
          </a:p>
        </p:txBody>
      </p:sp>
      <p:pic>
        <p:nvPicPr>
          <p:cNvPr id="15365" name="Picture 5" descr="f03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Can be pipelined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Several multiplication performed in parallel</a:t>
            </a:r>
          </a:p>
        </p:txBody>
      </p:sp>
    </p:spTree>
    <p:extLst>
      <p:ext uri="{BB962C8B-B14F-4D97-AF65-F5344CB8AC3E}">
        <p14:creationId xmlns:p14="http://schemas.microsoft.com/office/powerpoint/2010/main" val="781920327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20437</TotalTime>
  <Words>1111</Words>
  <Application>Microsoft Macintosh PowerPoint</Application>
  <PresentationFormat>On-screen Show (4:3)</PresentationFormat>
  <Paragraphs>228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Corbel</vt:lpstr>
      <vt:lpstr>Lucida Console</vt:lpstr>
      <vt:lpstr>Tahoma</vt:lpstr>
      <vt:lpstr>Times New Roman</vt:lpstr>
      <vt:lpstr>Wingdings</vt:lpstr>
      <vt:lpstr>2_Blends</vt:lpstr>
      <vt:lpstr>Multiplication and Division</vt:lpstr>
      <vt:lpstr>Sequential Version of Multiplication Algorithm and Hardware</vt:lpstr>
      <vt:lpstr>Multiplication Hardware</vt:lpstr>
      <vt:lpstr>Example</vt:lpstr>
      <vt:lpstr>Signed Multiplication</vt:lpstr>
      <vt:lpstr>Optimized Multiplier</vt:lpstr>
      <vt:lpstr>Optimized Multiplier</vt:lpstr>
      <vt:lpstr>Alternative Multiplier</vt:lpstr>
      <vt:lpstr>Faster Multiplier</vt:lpstr>
      <vt:lpstr>MIPS Multiplication</vt:lpstr>
      <vt:lpstr>Back to the Example</vt:lpstr>
      <vt:lpstr>Division</vt:lpstr>
      <vt:lpstr>Division Hardware</vt:lpstr>
      <vt:lpstr>First Version Division Hardware</vt:lpstr>
      <vt:lpstr>PowerPoint Presentation</vt:lpstr>
      <vt:lpstr>Example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724</cp:revision>
  <dcterms:created xsi:type="dcterms:W3CDTF">2001-07-25T06:45:25Z</dcterms:created>
  <dcterms:modified xsi:type="dcterms:W3CDTF">2018-10-07T21:10:20Z</dcterms:modified>
</cp:coreProperties>
</file>