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1" r:id="rId1"/>
  </p:sldMasterIdLst>
  <p:notesMasterIdLst>
    <p:notesMasterId r:id="rId27"/>
  </p:notesMasterIdLst>
  <p:handoutMasterIdLst>
    <p:handoutMasterId r:id="rId28"/>
  </p:handoutMasterIdLst>
  <p:sldIdLst>
    <p:sldId id="396" r:id="rId2"/>
    <p:sldId id="404" r:id="rId3"/>
    <p:sldId id="405" r:id="rId4"/>
    <p:sldId id="406" r:id="rId5"/>
    <p:sldId id="407" r:id="rId6"/>
    <p:sldId id="408" r:id="rId7"/>
    <p:sldId id="409" r:id="rId8"/>
    <p:sldId id="410" r:id="rId9"/>
    <p:sldId id="411" r:id="rId10"/>
    <p:sldId id="412" r:id="rId11"/>
    <p:sldId id="413" r:id="rId12"/>
    <p:sldId id="414" r:id="rId13"/>
    <p:sldId id="415" r:id="rId14"/>
    <p:sldId id="416" r:id="rId15"/>
    <p:sldId id="454" r:id="rId16"/>
    <p:sldId id="417" r:id="rId17"/>
    <p:sldId id="418" r:id="rId18"/>
    <p:sldId id="419" r:id="rId19"/>
    <p:sldId id="420" r:id="rId20"/>
    <p:sldId id="421" r:id="rId21"/>
    <p:sldId id="422" r:id="rId22"/>
    <p:sldId id="423" r:id="rId23"/>
    <p:sldId id="424" r:id="rId24"/>
    <p:sldId id="425" r:id="rId25"/>
    <p:sldId id="426" r:id="rId26"/>
  </p:sldIdLst>
  <p:sldSz cx="9144000" cy="6858000" type="screen4x3"/>
  <p:notesSz cx="7099300" cy="10234613"/>
  <p:defaultTextStyle>
    <a:defPPr>
      <a:defRPr lang="en-AU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CCFFFF"/>
    <a:srgbClr val="66FF66"/>
    <a:srgbClr val="0099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65" autoAdjust="0"/>
    <p:restoredTop sz="59753" autoAdjust="0"/>
  </p:normalViewPr>
  <p:slideViewPr>
    <p:cSldViewPr snapToObjects="1">
      <p:cViewPr varScale="1">
        <p:scale>
          <a:sx n="93" d="100"/>
          <a:sy n="93" d="100"/>
        </p:scale>
        <p:origin x="4176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632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handoutMaster" Target="handoutMasters/handoutMaster1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54371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AU"/>
              <a:t>Morgan Kaufmann Publishers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575300" y="0"/>
            <a:ext cx="1524000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9E8038E8-4802-2544-8BAB-56D7139B1C7E}" type="datetime3">
              <a:rPr lang="en-AU"/>
              <a:pPr>
                <a:defRPr/>
              </a:pPr>
              <a:t>5 December, 2017</a:t>
            </a:fld>
            <a:endParaRPr lang="en-AU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54371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AU"/>
              <a:t>Chapter 5 — Large and Fast: Exploiting Memory Hierarchy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575300" y="9723438"/>
            <a:ext cx="1524000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</a:defRPr>
            </a:lvl1pPr>
          </a:lstStyle>
          <a:p>
            <a:fld id="{0BDD7D8F-4FDE-AE47-B781-11242A1ED6F3}" type="slidenum">
              <a:rPr lang="en-AU" altLang="en-US"/>
              <a:pPr/>
              <a:t>‹#›</a:t>
            </a:fld>
            <a:endParaRPr lang="en-A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AU"/>
              <a:t>Morgan Kaufmann Publishers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E92342C5-4B0A-A447-9236-B5D0A25180C1}" type="datetime3">
              <a:rPr lang="en-AU"/>
              <a:pPr>
                <a:defRPr/>
              </a:pPr>
              <a:t>5 December, 2017</a:t>
            </a:fld>
            <a:endParaRPr lang="en-AU"/>
          </a:p>
        </p:txBody>
      </p:sp>
      <p:sp>
        <p:nvSpPr>
          <p:cNvPr id="1105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2513"/>
            <a:ext cx="5207000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noProof="0" smtClean="0"/>
              <a:t>Click to edit Master text styles</a:t>
            </a:r>
          </a:p>
          <a:p>
            <a:pPr lvl="1"/>
            <a:r>
              <a:rPr lang="en-AU" noProof="0" smtClean="0"/>
              <a:t>Second level</a:t>
            </a:r>
          </a:p>
          <a:p>
            <a:pPr lvl="2"/>
            <a:r>
              <a:rPr lang="en-AU" noProof="0" smtClean="0"/>
              <a:t>Third level</a:t>
            </a:r>
          </a:p>
          <a:p>
            <a:pPr lvl="3"/>
            <a:r>
              <a:rPr lang="en-AU" noProof="0" smtClean="0"/>
              <a:t>Fourth level</a:t>
            </a:r>
          </a:p>
          <a:p>
            <a:pPr lvl="4"/>
            <a:r>
              <a:rPr lang="en-AU" noProof="0" smtClean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AU"/>
              <a:t>Chapter 5 — Large and Fast: Exploiting Memory Hierarchy</a:t>
            </a:r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</a:defRPr>
            </a:lvl1pPr>
          </a:lstStyle>
          <a:p>
            <a:fld id="{A8974B40-D027-2D44-AC36-CA9D6F313E2C}" type="slidenum">
              <a:rPr lang="en-AU" altLang="en-US"/>
              <a:pPr/>
              <a:t>‹#›</a:t>
            </a:fld>
            <a:endParaRPr lang="en-A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Why Parallelism?</a:t>
            </a:r>
          </a:p>
          <a:p>
            <a:r>
              <a:rPr lang="en-US" dirty="0" smtClean="0"/>
              <a:t>Heat</a:t>
            </a:r>
            <a:r>
              <a:rPr lang="en-US" baseline="0" dirty="0" smtClean="0"/>
              <a:t> (power) &amp; energy</a:t>
            </a:r>
          </a:p>
          <a:p>
            <a:r>
              <a:rPr lang="en-US" baseline="0" dirty="0" smtClean="0"/>
              <a:t>Difference between power and energy?</a:t>
            </a:r>
            <a:endParaRPr lang="en-US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Morgan Kaufmann Publishers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E92342C5-4B0A-A447-9236-B5D0A25180C1}" type="datetime3">
              <a:rPr lang="en-AU" smtClean="0"/>
              <a:pPr>
                <a:defRPr/>
              </a:pPr>
              <a:t>5 December, 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Chapter 5 — Large and Fast: Exploiting Memory Hierarchy</a:t>
            </a:r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8974B40-D027-2D44-AC36-CA9D6F313E2C}" type="slidenum">
              <a:rPr lang="en-AU" altLang="en-US" smtClean="0"/>
              <a:pPr/>
              <a:t>1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0612339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Morgan Kaufmann Publishers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9BA2A58A-23C2-49C3-A7B6-0B8FAB778D7F}" type="datetime3">
              <a:rPr lang="en-AU" smtClean="0"/>
              <a:pPr>
                <a:defRPr/>
              </a:pPr>
              <a:t>5 December, 2017</a:t>
            </a:fld>
            <a:endParaRPr lang="en-AU" smtClean="0"/>
          </a:p>
        </p:txBody>
      </p:sp>
      <p:sp>
        <p:nvSpPr>
          <p:cNvPr id="78852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Chapter 7 — Multicores, Multiprocessors, and Clusters</a:t>
            </a:r>
          </a:p>
        </p:txBody>
      </p:sp>
      <p:sp>
        <p:nvSpPr>
          <p:cNvPr id="78853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44FC85AC-AAFA-2745-8F02-554D055D04A2}" type="slidenum">
              <a:rPr lang="en-AU" altLang="en-US">
                <a:latin typeface="Times New Roman" charset="0"/>
              </a:rPr>
              <a:pPr/>
              <a:t>11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788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5247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Morgan Kaufmann Publishers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6FBFF91A-F840-4264-83EB-D9735D5DFD32}" type="datetime3">
              <a:rPr lang="en-AU" smtClean="0"/>
              <a:pPr>
                <a:defRPr/>
              </a:pPr>
              <a:t>5 December, 2017</a:t>
            </a:fld>
            <a:endParaRPr lang="en-AU" smtClean="0"/>
          </a:p>
        </p:txBody>
      </p:sp>
      <p:sp>
        <p:nvSpPr>
          <p:cNvPr id="79876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Chapter 7 — Multicores, Multiprocessors, and Clusters</a:t>
            </a:r>
          </a:p>
        </p:txBody>
      </p:sp>
      <p:sp>
        <p:nvSpPr>
          <p:cNvPr id="7987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BFD53525-33F3-4046-9184-B128BE7F8367}" type="slidenum">
              <a:rPr lang="en-AU" altLang="en-US">
                <a:latin typeface="Times New Roman" charset="0"/>
              </a:rPr>
              <a:pPr/>
              <a:t>12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798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75233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Morgan Kaufmann Publishers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9CBEC012-9E29-47EA-92A1-EFDDC373D7C0}" type="datetime3">
              <a:rPr lang="en-AU" smtClean="0"/>
              <a:pPr>
                <a:defRPr/>
              </a:pPr>
              <a:t>5 December, 2017</a:t>
            </a:fld>
            <a:endParaRPr lang="en-AU" smtClean="0"/>
          </a:p>
        </p:txBody>
      </p:sp>
      <p:sp>
        <p:nvSpPr>
          <p:cNvPr id="80900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Chapter 7 — Multicores, Multiprocessors, and Clusters</a:t>
            </a:r>
          </a:p>
        </p:txBody>
      </p:sp>
      <p:sp>
        <p:nvSpPr>
          <p:cNvPr id="80901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DFBB1249-B430-6746-9FD8-66AF6F6BBA88}" type="slidenum">
              <a:rPr lang="en-AU" altLang="en-US">
                <a:latin typeface="Times New Roman" charset="0"/>
              </a:rPr>
              <a:pPr/>
              <a:t>13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809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US" altLang="en-US" dirty="0" smtClean="0">
                <a:latin typeface="Times New Roman" charset="0"/>
              </a:rPr>
              <a:t>Sometimes</a:t>
            </a:r>
            <a:r>
              <a:rPr lang="en-US" altLang="en-US" baseline="0" dirty="0" smtClean="0">
                <a:latin typeface="Times New Roman" charset="0"/>
              </a:rPr>
              <a:t> people use SMP for Symmetric Multiprocessor, though this conflates with UMA.</a:t>
            </a:r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84557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Morgan Kaufmann Publishers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216FEAC7-7252-445E-9263-39DE3AAEB389}" type="datetime3">
              <a:rPr lang="en-AU" smtClean="0"/>
              <a:pPr>
                <a:defRPr/>
              </a:pPr>
              <a:t>5 December, 2017</a:t>
            </a:fld>
            <a:endParaRPr lang="en-AU" smtClean="0"/>
          </a:p>
        </p:txBody>
      </p:sp>
      <p:sp>
        <p:nvSpPr>
          <p:cNvPr id="81924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Chapter 7 — Multicores, Multiprocessors, and Clusters</a:t>
            </a:r>
          </a:p>
        </p:txBody>
      </p:sp>
      <p:sp>
        <p:nvSpPr>
          <p:cNvPr id="81925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C44B18BA-4313-3848-837A-02F762208BF3}" type="slidenum">
              <a:rPr lang="en-AU" altLang="en-US">
                <a:latin typeface="Times New Roman" charset="0"/>
              </a:rPr>
              <a:pPr/>
              <a:t>14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819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05873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Morgan Kaufmann Publishers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216FEAC7-7252-445E-9263-39DE3AAEB389}" type="datetime3">
              <a:rPr lang="en-AU" smtClean="0"/>
              <a:pPr>
                <a:defRPr/>
              </a:pPr>
              <a:t>5 December, 2017</a:t>
            </a:fld>
            <a:endParaRPr lang="en-AU" smtClean="0"/>
          </a:p>
        </p:txBody>
      </p:sp>
      <p:sp>
        <p:nvSpPr>
          <p:cNvPr id="81924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Chapter 7 — Multicores, Multiprocessors, and Clusters</a:t>
            </a:r>
          </a:p>
        </p:txBody>
      </p:sp>
      <p:sp>
        <p:nvSpPr>
          <p:cNvPr id="81925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C44B18BA-4313-3848-837A-02F762208BF3}" type="slidenum">
              <a:rPr lang="en-AU" altLang="en-US">
                <a:latin typeface="Times New Roman" charset="0"/>
              </a:rPr>
              <a:pPr/>
              <a:t>15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819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74242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Morgan Kaufmann Publishers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2843928D-7F7A-4425-8FD3-ED48D1EFA160}" type="datetime3">
              <a:rPr lang="en-AU" smtClean="0"/>
              <a:pPr>
                <a:defRPr/>
              </a:pPr>
              <a:t>5 December, 2017</a:t>
            </a:fld>
            <a:endParaRPr lang="en-AU" smtClean="0"/>
          </a:p>
        </p:txBody>
      </p:sp>
      <p:sp>
        <p:nvSpPr>
          <p:cNvPr id="82948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Chapter 7 — Multicores, Multiprocessors, and Clusters</a:t>
            </a:r>
          </a:p>
        </p:txBody>
      </p:sp>
      <p:sp>
        <p:nvSpPr>
          <p:cNvPr id="82949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D9CE825F-93EE-A146-82CA-B61FB1E189AA}" type="slidenum">
              <a:rPr lang="en-AU" altLang="en-US">
                <a:latin typeface="Times New Roman" charset="0"/>
              </a:rPr>
              <a:pPr/>
              <a:t>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829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2888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Morgan Kaufmann Publishers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0868705D-4788-4E2A-9136-8F415B3737F7}" type="datetime3">
              <a:rPr lang="en-AU" smtClean="0"/>
              <a:pPr>
                <a:defRPr/>
              </a:pPr>
              <a:t>5 December, 2017</a:t>
            </a:fld>
            <a:endParaRPr lang="en-AU" smtClean="0"/>
          </a:p>
        </p:txBody>
      </p:sp>
      <p:sp>
        <p:nvSpPr>
          <p:cNvPr id="83972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Chapter 7 — Multicores, Multiprocessors, and Clusters</a:t>
            </a:r>
          </a:p>
        </p:txBody>
      </p:sp>
      <p:sp>
        <p:nvSpPr>
          <p:cNvPr id="83973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E2355EA5-3A0B-D047-AD05-EDDAD6BCA7B3}" type="slidenum">
              <a:rPr lang="en-AU" altLang="en-US">
                <a:latin typeface="Times New Roman" charset="0"/>
              </a:rPr>
              <a:pPr/>
              <a:t>17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839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12415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Morgan Kaufmann Publishers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6BF61976-D751-4E32-9103-3BEB4EE9FF88}" type="datetime3">
              <a:rPr lang="en-AU" smtClean="0"/>
              <a:pPr>
                <a:defRPr/>
              </a:pPr>
              <a:t>5 December, 2017</a:t>
            </a:fld>
            <a:endParaRPr lang="en-AU" smtClean="0"/>
          </a:p>
        </p:txBody>
      </p:sp>
      <p:sp>
        <p:nvSpPr>
          <p:cNvPr id="84996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Chapter 7 — Multicores, Multiprocessors, and Clusters</a:t>
            </a:r>
          </a:p>
        </p:txBody>
      </p:sp>
      <p:sp>
        <p:nvSpPr>
          <p:cNvPr id="8499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46B30BDA-73F6-5C4A-B45B-D5C5187D5B65}" type="slidenum">
              <a:rPr lang="en-AU" altLang="en-US">
                <a:latin typeface="Times New Roman" charset="0"/>
              </a:rPr>
              <a:pPr/>
              <a:t>18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849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0015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Morgan Kaufmann Publishers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273C6833-6048-4713-8457-C39CB37BDEAA}" type="datetime3">
              <a:rPr lang="en-AU" smtClean="0"/>
              <a:pPr>
                <a:defRPr/>
              </a:pPr>
              <a:t>5 December, 2017</a:t>
            </a:fld>
            <a:endParaRPr lang="en-AU" smtClean="0"/>
          </a:p>
        </p:txBody>
      </p:sp>
      <p:sp>
        <p:nvSpPr>
          <p:cNvPr id="86020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Chapter 7 — Multicores, Multiprocessors, and Clusters</a:t>
            </a:r>
          </a:p>
        </p:txBody>
      </p:sp>
      <p:sp>
        <p:nvSpPr>
          <p:cNvPr id="86021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7E1DA71B-5B68-1F41-B02A-D5024A91BCEF}" type="slidenum">
              <a:rPr lang="en-AU" altLang="en-US">
                <a:latin typeface="Times New Roman" charset="0"/>
              </a:rPr>
              <a:pPr/>
              <a:t>19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860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3372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Morgan Kaufmann Publishers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E6B7C6A8-FC2D-41A1-95F2-56B108B24230}" type="datetime3">
              <a:rPr lang="en-AU" smtClean="0"/>
              <a:pPr>
                <a:defRPr/>
              </a:pPr>
              <a:t>5 December, 2017</a:t>
            </a:fld>
            <a:endParaRPr lang="en-AU" smtClean="0"/>
          </a:p>
        </p:txBody>
      </p:sp>
      <p:sp>
        <p:nvSpPr>
          <p:cNvPr id="87044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Chapter 7 — Multicores, Multiprocessors, and Clusters</a:t>
            </a:r>
          </a:p>
        </p:txBody>
      </p:sp>
      <p:sp>
        <p:nvSpPr>
          <p:cNvPr id="87045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B0E2B4CD-6450-614E-A39C-44E5B8DDC617}" type="slidenum">
              <a:rPr lang="en-AU" altLang="en-US">
                <a:latin typeface="Times New Roman" charset="0"/>
              </a:rPr>
              <a:pPr/>
              <a:t>20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870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20682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Morgan Kaufmann Publishers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05B8FB32-4B61-46C2-A9DD-2ECB8065057F}" type="datetime3">
              <a:rPr lang="en-AU" smtClean="0"/>
              <a:pPr>
                <a:defRPr/>
              </a:pPr>
              <a:t>5 December, 2017</a:t>
            </a:fld>
            <a:endParaRPr lang="en-AU" smtClean="0"/>
          </a:p>
        </p:txBody>
      </p:sp>
      <p:sp>
        <p:nvSpPr>
          <p:cNvPr id="70660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Chapter 7 — Multicores, Multiprocessors, and Clusters</a:t>
            </a:r>
          </a:p>
        </p:txBody>
      </p:sp>
      <p:sp>
        <p:nvSpPr>
          <p:cNvPr id="70661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B2CC5290-CA93-124F-8C59-89BFF5884A98}" type="slidenum">
              <a:rPr lang="en-AU" altLang="en-US">
                <a:latin typeface="Times New Roman" charset="0"/>
              </a:rPr>
              <a:pPr/>
              <a:t>2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706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US" altLang="en-US" dirty="0" smtClean="0">
                <a:latin typeface="Times New Roman" charset="0"/>
              </a:rPr>
              <a:t>Exception:</a:t>
            </a:r>
            <a:r>
              <a:rPr lang="en-US" altLang="en-US" baseline="0" dirty="0" smtClean="0">
                <a:latin typeface="Times New Roman" charset="0"/>
              </a:rPr>
              <a:t> memory hierarchy!</a:t>
            </a:r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51383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Morgan Kaufmann Publishers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ED237FDD-B277-48F9-9D77-C05E32F3CF61}" type="datetime3">
              <a:rPr lang="en-AU" smtClean="0"/>
              <a:pPr>
                <a:defRPr/>
              </a:pPr>
              <a:t>5 December, 2017</a:t>
            </a:fld>
            <a:endParaRPr lang="en-AU" smtClean="0"/>
          </a:p>
        </p:txBody>
      </p:sp>
      <p:sp>
        <p:nvSpPr>
          <p:cNvPr id="88068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Chapter 7 — Multicores, Multiprocessors, and Clusters</a:t>
            </a:r>
          </a:p>
        </p:txBody>
      </p:sp>
      <p:sp>
        <p:nvSpPr>
          <p:cNvPr id="88069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D67078C3-30D4-2B4A-9704-1EA2C77F9E43}" type="slidenum">
              <a:rPr lang="en-AU" altLang="en-US">
                <a:latin typeface="Times New Roman" charset="0"/>
              </a:rPr>
              <a:pPr/>
              <a:t>21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880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250931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Morgan Kaufmann Publishers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A546A3A7-36D1-4CA5-BA6F-A757A1B3E39F}" type="datetime3">
              <a:rPr lang="en-AU" smtClean="0"/>
              <a:pPr>
                <a:defRPr/>
              </a:pPr>
              <a:t>5 December, 2017</a:t>
            </a:fld>
            <a:endParaRPr lang="en-AU" smtClean="0"/>
          </a:p>
        </p:txBody>
      </p:sp>
      <p:sp>
        <p:nvSpPr>
          <p:cNvPr id="89092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Chapter 7 — Multicores, Multiprocessors, and Clusters</a:t>
            </a:r>
          </a:p>
        </p:txBody>
      </p:sp>
      <p:sp>
        <p:nvSpPr>
          <p:cNvPr id="89093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07C93CDA-49C5-C942-820C-ADB8FE162DEF}" type="slidenum">
              <a:rPr lang="en-AU" altLang="en-US">
                <a:latin typeface="Times New Roman" charset="0"/>
              </a:rPr>
              <a:pPr/>
              <a:t>22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890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180136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CUDA thread -&gt; one iteration of a loop (with</a:t>
            </a:r>
            <a:r>
              <a:rPr lang="en-US" baseline="0" dirty="0" smtClean="0"/>
              <a:t> SIMD instructions</a:t>
            </a:r>
          </a:p>
          <a:p>
            <a:r>
              <a:rPr lang="en-US" baseline="0" dirty="0" smtClean="0"/>
              <a:t>Thread block -&gt; one </a:t>
            </a:r>
            <a:r>
              <a:rPr lang="en-US" baseline="0" dirty="0" err="1" smtClean="0"/>
              <a:t>vectorized</a:t>
            </a:r>
            <a:r>
              <a:rPr lang="en-US" baseline="0" dirty="0" smtClean="0"/>
              <a:t> loop</a:t>
            </a:r>
          </a:p>
          <a:p>
            <a:r>
              <a:rPr lang="en-US" baseline="0" dirty="0" smtClean="0"/>
              <a:t>Grid -&gt; </a:t>
            </a:r>
            <a:r>
              <a:rPr lang="en-US" baseline="0" dirty="0" err="1" smtClean="0"/>
              <a:t>vectorized</a:t>
            </a:r>
            <a:r>
              <a:rPr lang="en-US" baseline="0" dirty="0" smtClean="0"/>
              <a:t> loop made up of several thread blocks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Morgan Kaufmann Publishers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E92342C5-4B0A-A447-9236-B5D0A25180C1}" type="datetime3">
              <a:rPr lang="en-AU" smtClean="0"/>
              <a:pPr>
                <a:defRPr/>
              </a:pPr>
              <a:t>5 December, 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Chapter 5 — Large and Fast: Exploiting Memory Hierarchy</a:t>
            </a:r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8974B40-D027-2D44-AC36-CA9D6F313E2C}" type="slidenum">
              <a:rPr lang="en-AU" altLang="en-US" smtClean="0"/>
              <a:pPr/>
              <a:t>23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55232904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Extreme</a:t>
            </a:r>
            <a:r>
              <a:rPr lang="en-US" baseline="0" dirty="0" smtClean="0"/>
              <a:t> data locality =&gt; only small caches are necessary.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Morgan Kaufmann Publishers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E92342C5-4B0A-A447-9236-B5D0A25180C1}" type="datetime3">
              <a:rPr lang="en-AU" smtClean="0"/>
              <a:pPr>
                <a:defRPr/>
              </a:pPr>
              <a:t>5 December, 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Chapter 5 — Large and Fast: Exploiting Memory Hierarchy</a:t>
            </a:r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8974B40-D027-2D44-AC36-CA9D6F313E2C}" type="slidenum">
              <a:rPr lang="en-AU" altLang="en-US" smtClean="0"/>
              <a:pPr/>
              <a:t>24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7765183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Morgan Kaufmann Publishers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125D458A-5F3D-4E91-899F-120693BC3923}" type="datetime3">
              <a:rPr lang="en-AU" smtClean="0"/>
              <a:pPr>
                <a:defRPr/>
              </a:pPr>
              <a:t>5 December, 2017</a:t>
            </a:fld>
            <a:endParaRPr lang="en-AU" smtClean="0"/>
          </a:p>
        </p:txBody>
      </p:sp>
      <p:sp>
        <p:nvSpPr>
          <p:cNvPr id="71684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Chapter 7 — Multicores, Multiprocessors, and Clusters</a:t>
            </a:r>
          </a:p>
        </p:txBody>
      </p:sp>
      <p:sp>
        <p:nvSpPr>
          <p:cNvPr id="71685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2708F887-49EF-AA43-9D2C-3359CCB18861}" type="slidenum">
              <a:rPr lang="en-AU" altLang="en-US">
                <a:latin typeface="Times New Roman" charset="0"/>
              </a:rPr>
              <a:pPr/>
              <a:t>3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716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06537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Morgan Kaufmann Publishers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263E0665-C81A-4BFE-B7C5-01B0F526BAF3}" type="datetime3">
              <a:rPr lang="en-AU" smtClean="0"/>
              <a:pPr>
                <a:defRPr/>
              </a:pPr>
              <a:t>5 December, 2017</a:t>
            </a:fld>
            <a:endParaRPr lang="en-AU" smtClean="0"/>
          </a:p>
        </p:txBody>
      </p:sp>
      <p:sp>
        <p:nvSpPr>
          <p:cNvPr id="72708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Chapter 7 — Multicores, Multiprocessors, and Clusters</a:t>
            </a:r>
          </a:p>
        </p:txBody>
      </p:sp>
      <p:sp>
        <p:nvSpPr>
          <p:cNvPr id="72709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97E27733-5C3E-B04B-9FBA-56DAF9749E6C}" type="slidenum">
              <a:rPr lang="en-AU" altLang="en-US">
                <a:latin typeface="Times New Roman" charset="0"/>
              </a:rPr>
              <a:pPr/>
              <a:t>4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727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66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Morgan Kaufmann Publishers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75A20D72-3CB6-4D73-8F11-B50BA51EA1F7}" type="datetime3">
              <a:rPr lang="en-AU" smtClean="0"/>
              <a:pPr>
                <a:defRPr/>
              </a:pPr>
              <a:t>5 December, 2017</a:t>
            </a:fld>
            <a:endParaRPr lang="en-AU" smtClean="0"/>
          </a:p>
        </p:txBody>
      </p:sp>
      <p:sp>
        <p:nvSpPr>
          <p:cNvPr id="73732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Chapter 7 — Multicores, Multiprocessors, and Clusters</a:t>
            </a:r>
          </a:p>
        </p:txBody>
      </p:sp>
      <p:sp>
        <p:nvSpPr>
          <p:cNvPr id="73733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40642BEA-CC7B-9940-A022-BD23356B9E51}" type="slidenum">
              <a:rPr lang="en-AU" altLang="en-US">
                <a:latin typeface="Times New Roman" charset="0"/>
              </a:rPr>
              <a:pPr/>
              <a:t>5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737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31659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Morgan Kaufmann Publishers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F0AC2923-1937-4F20-93A3-9643FC5BBE17}" type="datetime3">
              <a:rPr lang="en-AU" smtClean="0"/>
              <a:pPr>
                <a:defRPr/>
              </a:pPr>
              <a:t>5 December, 2017</a:t>
            </a:fld>
            <a:endParaRPr lang="en-AU" smtClean="0"/>
          </a:p>
        </p:txBody>
      </p:sp>
      <p:sp>
        <p:nvSpPr>
          <p:cNvPr id="74756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Chapter 7 — Multicores, Multiprocessors, and Clusters</a:t>
            </a:r>
          </a:p>
        </p:txBody>
      </p:sp>
      <p:sp>
        <p:nvSpPr>
          <p:cNvPr id="7475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26BCA147-1155-AE4B-A685-41587F2C631F}" type="slidenum">
              <a:rPr lang="en-AU" altLang="en-US">
                <a:latin typeface="Times New Roman" charset="0"/>
              </a:rPr>
              <a:pPr/>
              <a:t>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747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14201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Morgan Kaufmann Publishers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FCD53D3A-AFCD-4BF8-AE52-DB08AA735EFE}" type="datetime3">
              <a:rPr lang="en-AU" smtClean="0"/>
              <a:pPr>
                <a:defRPr/>
              </a:pPr>
              <a:t>5 December, 2017</a:t>
            </a:fld>
            <a:endParaRPr lang="en-AU" smtClean="0"/>
          </a:p>
        </p:txBody>
      </p:sp>
      <p:sp>
        <p:nvSpPr>
          <p:cNvPr id="75780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Chapter 7 — Multicores, Multiprocessors, and Clusters</a:t>
            </a:r>
          </a:p>
        </p:txBody>
      </p:sp>
      <p:sp>
        <p:nvSpPr>
          <p:cNvPr id="75781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6EDBB688-7686-524D-9DA7-D5CBCE81A796}" type="slidenum">
              <a:rPr lang="en-AU" altLang="en-US">
                <a:latin typeface="Times New Roman" charset="0"/>
              </a:rPr>
              <a:pPr/>
              <a:t>7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757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94761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Morgan Kaufmann Publishers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14CE30C7-C54C-432D-9589-9C5120F65C6F}" type="datetime3">
              <a:rPr lang="en-AU" smtClean="0"/>
              <a:pPr>
                <a:defRPr/>
              </a:pPr>
              <a:t>5 December, 2017</a:t>
            </a:fld>
            <a:endParaRPr lang="en-AU" smtClean="0"/>
          </a:p>
        </p:txBody>
      </p:sp>
      <p:sp>
        <p:nvSpPr>
          <p:cNvPr id="76804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Chapter 7 — Multicores, Multiprocessors, and Clusters</a:t>
            </a:r>
          </a:p>
        </p:txBody>
      </p:sp>
      <p:sp>
        <p:nvSpPr>
          <p:cNvPr id="76805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43900BEE-E345-9942-AE00-CDE9B94C46C1}" type="slidenum">
              <a:rPr lang="en-AU" altLang="en-US">
                <a:latin typeface="Times New Roman" charset="0"/>
              </a:rPr>
              <a:pPr/>
              <a:t>9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768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15056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Morgan Kaufmann Publishers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B96F41D2-94EE-43C5-8026-8AB545F19306}" type="datetime3">
              <a:rPr lang="en-AU" smtClean="0"/>
              <a:pPr>
                <a:defRPr/>
              </a:pPr>
              <a:t>5 December, 2017</a:t>
            </a:fld>
            <a:endParaRPr lang="en-AU" smtClean="0"/>
          </a:p>
        </p:txBody>
      </p:sp>
      <p:sp>
        <p:nvSpPr>
          <p:cNvPr id="77828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Chapter 7 — Multicores, Multiprocessors, and Clusters</a:t>
            </a:r>
          </a:p>
        </p:txBody>
      </p:sp>
      <p:sp>
        <p:nvSpPr>
          <p:cNvPr id="77829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F87E3D42-B67A-9243-99A4-093EB8AFE48E}" type="slidenum">
              <a:rPr lang="en-AU" altLang="en-US">
                <a:latin typeface="Times New Roman" charset="0"/>
              </a:rPr>
              <a:pPr/>
              <a:t>10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778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US" altLang="en-US" dirty="0" smtClean="0">
                <a:latin typeface="Times New Roman" charset="0"/>
              </a:rPr>
              <a:t>Think about a</a:t>
            </a:r>
            <a:r>
              <a:rPr lang="en-US" altLang="en-US" baseline="0" dirty="0" smtClean="0">
                <a:latin typeface="Times New Roman" charset="0"/>
              </a:rPr>
              <a:t> dual-issue chip, and how we talked about low utilization</a:t>
            </a:r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0328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7"/>
          <p:cNvSpPr>
            <a:spLocks noChangeArrowheads="1"/>
          </p:cNvSpPr>
          <p:nvPr/>
        </p:nvSpPr>
        <p:spPr bwMode="auto">
          <a:xfrm>
            <a:off x="1619250" y="1125538"/>
            <a:ext cx="28575" cy="5732462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Rectangle 36"/>
          <p:cNvSpPr>
            <a:spLocks noChangeArrowheads="1"/>
          </p:cNvSpPr>
          <p:nvPr/>
        </p:nvSpPr>
        <p:spPr bwMode="auto">
          <a:xfrm>
            <a:off x="1981200" y="1987550"/>
            <a:ext cx="36513" cy="3816350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" name="Rectangle 37"/>
          <p:cNvSpPr>
            <a:spLocks noChangeArrowheads="1"/>
          </p:cNvSpPr>
          <p:nvPr/>
        </p:nvSpPr>
        <p:spPr bwMode="auto">
          <a:xfrm>
            <a:off x="1763713" y="2708275"/>
            <a:ext cx="7380287" cy="73025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" name="Rectangle 38"/>
          <p:cNvSpPr>
            <a:spLocks noChangeArrowheads="1"/>
          </p:cNvSpPr>
          <p:nvPr/>
        </p:nvSpPr>
        <p:spPr bwMode="auto">
          <a:xfrm>
            <a:off x="0" y="0"/>
            <a:ext cx="9144000" cy="1125538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" name="Rectangle 46"/>
          <p:cNvSpPr>
            <a:spLocks noChangeArrowheads="1"/>
          </p:cNvSpPr>
          <p:nvPr/>
        </p:nvSpPr>
        <p:spPr bwMode="auto">
          <a:xfrm>
            <a:off x="0" y="1125538"/>
            <a:ext cx="9144000" cy="17462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" name="Rectangle 48"/>
          <p:cNvSpPr>
            <a:spLocks noChangeArrowheads="1"/>
          </p:cNvSpPr>
          <p:nvPr/>
        </p:nvSpPr>
        <p:spPr bwMode="auto">
          <a:xfrm>
            <a:off x="1619250" y="549275"/>
            <a:ext cx="28575" cy="5762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10" name="Picture 14" descr="MK Logo (2)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261938"/>
            <a:ext cx="11557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" name="Group 13"/>
          <p:cNvGrpSpPr>
            <a:grpSpLocks/>
          </p:cNvGrpSpPr>
          <p:nvPr userDrawn="1"/>
        </p:nvGrpSpPr>
        <p:grpSpPr bwMode="auto">
          <a:xfrm>
            <a:off x="1774825" y="104775"/>
            <a:ext cx="6084888" cy="868363"/>
            <a:chOff x="1774113" y="104757"/>
            <a:chExt cx="6084936" cy="868541"/>
          </a:xfrm>
        </p:grpSpPr>
        <p:sp>
          <p:nvSpPr>
            <p:cNvPr id="12" name="TextBox 11"/>
            <p:cNvSpPr txBox="1"/>
            <p:nvPr userDrawn="1"/>
          </p:nvSpPr>
          <p:spPr>
            <a:xfrm>
              <a:off x="1774113" y="104757"/>
              <a:ext cx="6084936" cy="55415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GB" sz="3000" b="1" cap="small" dirty="0">
                  <a:solidFill>
                    <a:schemeClr val="bg1"/>
                  </a:solidFill>
                  <a:latin typeface="Corbel" pitchFamily="34" charset="0"/>
                </a:rPr>
                <a:t>Computer Organization and Design</a:t>
              </a:r>
              <a:endParaRPr lang="en-US" sz="3000" b="1" cap="small" dirty="0">
                <a:solidFill>
                  <a:schemeClr val="bg1"/>
                </a:solidFill>
                <a:latin typeface="Corbel" pitchFamily="34" charset="0"/>
              </a:endParaRPr>
            </a:p>
          </p:txBody>
        </p:sp>
        <p:sp>
          <p:nvSpPr>
            <p:cNvPr id="13" name="TextBox 12"/>
            <p:cNvSpPr txBox="1">
              <a:spLocks noChangeArrowheads="1"/>
            </p:cNvSpPr>
            <p:nvPr userDrawn="1"/>
          </p:nvSpPr>
          <p:spPr bwMode="auto">
            <a:xfrm>
              <a:off x="2844096" y="573166"/>
              <a:ext cx="3957669" cy="4001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GB" sz="2000">
                  <a:solidFill>
                    <a:schemeClr val="bg1"/>
                  </a:solidFill>
                </a:rPr>
                <a:t>The Hardware/Software Interface</a:t>
              </a:r>
              <a:endParaRPr lang="en-US" sz="200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Group 16"/>
          <p:cNvGrpSpPr>
            <a:grpSpLocks/>
          </p:cNvGrpSpPr>
          <p:nvPr userDrawn="1"/>
        </p:nvGrpSpPr>
        <p:grpSpPr bwMode="auto">
          <a:xfrm>
            <a:off x="8004175" y="93663"/>
            <a:ext cx="935038" cy="935037"/>
            <a:chOff x="7956376" y="116632"/>
            <a:chExt cx="936104" cy="936104"/>
          </a:xfrm>
        </p:grpSpPr>
        <p:sp>
          <p:nvSpPr>
            <p:cNvPr id="15" name="32-Point Star 14"/>
            <p:cNvSpPr>
              <a:spLocks noChangeArrowheads="1"/>
            </p:cNvSpPr>
            <p:nvPr userDrawn="1"/>
          </p:nvSpPr>
          <p:spPr bwMode="auto">
            <a:xfrm>
              <a:off x="7956376" y="116632"/>
              <a:ext cx="936104" cy="936104"/>
            </a:xfrm>
            <a:prstGeom prst="star32">
              <a:avLst>
                <a:gd name="adj" fmla="val 37500"/>
              </a:avLst>
            </a:prstGeom>
            <a:solidFill>
              <a:srgbClr val="C00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" name="TextBox 15"/>
            <p:cNvSpPr txBox="1">
              <a:spLocks noChangeArrowheads="1"/>
            </p:cNvSpPr>
            <p:nvPr userDrawn="1"/>
          </p:nvSpPr>
          <p:spPr bwMode="auto">
            <a:xfrm>
              <a:off x="8112128" y="262849"/>
              <a:ext cx="642081" cy="7072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GB" sz="2000">
                  <a:solidFill>
                    <a:schemeClr val="bg1"/>
                  </a:solidFill>
                  <a:latin typeface="Arial Black" pitchFamily="34" charset="0"/>
                </a:rPr>
                <a:t>5</a:t>
              </a:r>
              <a:r>
                <a:rPr lang="en-GB" sz="2000" baseline="30000">
                  <a:solidFill>
                    <a:schemeClr val="bg1"/>
                  </a:solidFill>
                  <a:latin typeface="Arial Black" pitchFamily="34" charset="0"/>
                </a:rPr>
                <a:t>th</a:t>
              </a:r>
              <a:endParaRPr lang="en-GB" sz="2000">
                <a:solidFill>
                  <a:schemeClr val="bg1"/>
                </a:solidFill>
                <a:latin typeface="Arial Black" pitchFamily="34" charset="0"/>
              </a:endParaRPr>
            </a:p>
            <a:p>
              <a:pPr>
                <a:defRPr/>
              </a:pPr>
              <a:endParaRPr lang="en-US" sz="2000">
                <a:solidFill>
                  <a:schemeClr val="bg1"/>
                </a:solidFill>
                <a:latin typeface="Arial Black" pitchFamily="34" charset="0"/>
              </a:endParaRPr>
            </a:p>
          </p:txBody>
        </p:sp>
        <p:sp>
          <p:nvSpPr>
            <p:cNvPr id="17" name="TextBox 16"/>
            <p:cNvSpPr txBox="1">
              <a:spLocks noChangeArrowheads="1"/>
            </p:cNvSpPr>
            <p:nvPr userDrawn="1"/>
          </p:nvSpPr>
          <p:spPr bwMode="auto">
            <a:xfrm>
              <a:off x="8064449" y="517139"/>
              <a:ext cx="732672" cy="308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GB" sz="1400">
                  <a:solidFill>
                    <a:schemeClr val="bg1"/>
                  </a:solidFill>
                </a:rPr>
                <a:t>Edition</a:t>
              </a:r>
              <a:endParaRPr lang="en-US" sz="1400">
                <a:solidFill>
                  <a:schemeClr val="bg1"/>
                </a:solidFill>
              </a:endParaRPr>
            </a:p>
          </p:txBody>
        </p:sp>
      </p:grpSp>
      <p:sp>
        <p:nvSpPr>
          <p:cNvPr id="4199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2409825" y="1844675"/>
            <a:ext cx="5832475" cy="762000"/>
          </a:xfrm>
        </p:spPr>
        <p:txBody>
          <a:bodyPr anchor="t"/>
          <a:lstStyle>
            <a:lvl1pPr>
              <a:defRPr>
                <a:latin typeface="Arial Black" pitchFamily="34" charset="0"/>
              </a:defRPr>
            </a:lvl1pPr>
          </a:lstStyle>
          <a:p>
            <a:r>
              <a:rPr lang="en-AU"/>
              <a:t>Chapter …</a:t>
            </a:r>
          </a:p>
        </p:txBody>
      </p:sp>
      <p:sp>
        <p:nvSpPr>
          <p:cNvPr id="41997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2409825" y="2924175"/>
            <a:ext cx="5832475" cy="579438"/>
          </a:xfrm>
        </p:spPr>
        <p:txBody>
          <a:bodyPr>
            <a:spAutoFit/>
          </a:bodyPr>
          <a:lstStyle>
            <a:lvl1pPr marL="0" indent="0">
              <a:buFont typeface="Wingdings" pitchFamily="2" charset="2"/>
              <a:buNone/>
              <a:defRPr>
                <a:latin typeface="Arial Black" pitchFamily="34" charset="0"/>
              </a:defRPr>
            </a:lvl1pPr>
          </a:lstStyle>
          <a:p>
            <a:r>
              <a:rPr lang="en-AU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80098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en-US"/>
              <a:t>Chapter 5 — Large and Fast: Exploiting Memory Hierarchy — </a:t>
            </a:r>
            <a:fld id="{0A81BA47-A443-3746-97A6-5D2D6E7F6C5C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721410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8163" y="146050"/>
            <a:ext cx="2066925" cy="60912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4213" y="146050"/>
            <a:ext cx="6051550" cy="60912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en-US"/>
              <a:t>Chapter 5 — Large and Fast: Exploiting Memory Hierarchy — </a:t>
            </a:r>
            <a:fld id="{3AD723C7-6C38-854E-A737-B23276970DE6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531319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146050"/>
            <a:ext cx="8259762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684213" y="1125538"/>
            <a:ext cx="4059237" cy="511175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95850" y="1125538"/>
            <a:ext cx="4059238" cy="5111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en-US"/>
              <a:t>Chapter 5 — Large and Fast: Exploiting Memory Hierarchy — </a:t>
            </a:r>
            <a:fld id="{F1274710-7B68-5041-9CD6-90C071B46C73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782835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en-US"/>
              <a:t>Chapter 5 — Large and Fast: Exploiting Memory Hierarchy — </a:t>
            </a:r>
            <a:fld id="{5BF78CE7-10B1-F448-9ABC-4F89A26304A8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466784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en-US"/>
              <a:t>Chapter 5 — Large and Fast: Exploiting Memory Hierarchy — </a:t>
            </a:r>
            <a:fld id="{9C20A261-3499-D24C-89E1-BCC2045D9181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282358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3" y="1125538"/>
            <a:ext cx="4059237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5850" y="1125538"/>
            <a:ext cx="4059238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en-US"/>
              <a:t>Chapter 5 — Large and Fast: Exploiting Memory Hierarchy — </a:t>
            </a:r>
            <a:fld id="{1D11F420-7FEC-4845-BBAB-C8F07521DDFC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445159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en-US"/>
              <a:t>Chapter 5 — Large and Fast: Exploiting Memory Hierarchy — </a:t>
            </a:r>
            <a:fld id="{49F8649A-44C5-8D43-9B90-A23D0ECC3996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104526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en-US"/>
              <a:t>Chapter 5 — Large and Fast: Exploiting Memory Hierarchy — </a:t>
            </a:r>
            <a:fld id="{BB113C93-82A5-F846-95E2-9B5E5DB61EAE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727051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en-US"/>
              <a:t>Chapter 5 — Large and Fast: Exploiting Memory Hierarchy — </a:t>
            </a:r>
            <a:fld id="{3D2638A2-A303-CB4F-9726-3E80DCC15324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164562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en-US"/>
              <a:t>Chapter 5 — Large and Fast: Exploiting Memory Hierarchy — </a:t>
            </a:r>
            <a:fld id="{B1DEA165-E0EE-8245-8622-30D57CD51D5F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634650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en-US"/>
              <a:t>Chapter 5 — Large and Fast: Exploiting Memory Hierarchy — </a:t>
            </a:r>
            <a:fld id="{E0DD32EE-AF2D-6B48-9A18-101CB18F4405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7897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6"/>
          <p:cNvSpPr>
            <a:spLocks noChangeArrowheads="1"/>
          </p:cNvSpPr>
          <p:nvPr/>
        </p:nvSpPr>
        <p:spPr bwMode="auto">
          <a:xfrm>
            <a:off x="468313" y="260350"/>
            <a:ext cx="36512" cy="3816350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7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146050"/>
            <a:ext cx="8259762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AU" altLang="en-US"/>
              <a:t>Click to edit Master title style</a:t>
            </a:r>
          </a:p>
        </p:txBody>
      </p:sp>
      <p:sp>
        <p:nvSpPr>
          <p:cNvPr id="307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4213" y="1125538"/>
            <a:ext cx="8270875" cy="511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/>
              <a:t>Click to edit Master text styles</a:t>
            </a:r>
          </a:p>
          <a:p>
            <a:pPr lvl="1"/>
            <a:r>
              <a:rPr lang="en-AU" altLang="en-US"/>
              <a:t>Second level</a:t>
            </a:r>
          </a:p>
          <a:p>
            <a:pPr lvl="2"/>
            <a:r>
              <a:rPr lang="en-AU" altLang="en-US"/>
              <a:t>Third level</a:t>
            </a:r>
          </a:p>
          <a:p>
            <a:pPr lvl="3"/>
            <a:r>
              <a:rPr lang="en-AU" altLang="en-US"/>
              <a:t>Fourth level</a:t>
            </a:r>
          </a:p>
          <a:p>
            <a:pPr lvl="4"/>
            <a:r>
              <a:rPr lang="en-AU" altLang="en-US"/>
              <a:t>Fifth level</a:t>
            </a:r>
          </a:p>
        </p:txBody>
      </p:sp>
      <p:sp>
        <p:nvSpPr>
          <p:cNvPr id="40979" name="Rectangle 1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692275" y="6381750"/>
            <a:ext cx="7272338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b="1"/>
            </a:lvl1pPr>
          </a:lstStyle>
          <a:p>
            <a:r>
              <a:rPr lang="en-AU" altLang="en-US"/>
              <a:t>Chapter 5 — Large and Fast: Exploiting Memory Hierarchy — </a:t>
            </a:r>
            <a:fld id="{BCA103B2-8260-484C-BA6A-3D28B0DA09B7}" type="slidenum">
              <a:rPr lang="en-AU" altLang="en-US"/>
              <a:pPr/>
              <a:t>‹#›</a:t>
            </a:fld>
            <a:endParaRPr lang="en-AU" altLang="en-US"/>
          </a:p>
        </p:txBody>
      </p:sp>
      <p:sp>
        <p:nvSpPr>
          <p:cNvPr id="1030" name="Rectangle 25"/>
          <p:cNvSpPr>
            <a:spLocks noChangeArrowheads="1"/>
          </p:cNvSpPr>
          <p:nvPr/>
        </p:nvSpPr>
        <p:spPr bwMode="auto">
          <a:xfrm>
            <a:off x="250825" y="981075"/>
            <a:ext cx="8569325" cy="71438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3079" name="Picture 7" descr="MK Logo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70625"/>
            <a:ext cx="1619250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707886"/>
          </a:xfrm>
        </p:spPr>
        <p:txBody>
          <a:bodyPr/>
          <a:lstStyle/>
          <a:p>
            <a:r>
              <a:rPr lang="en-US" dirty="0" smtClean="0"/>
              <a:t>Parallelism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Chapter 6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 altLang="en-US" smtClean="0"/>
              <a:t>Chapter 5 — Large and Fast: Exploiting Memory Hierarchy — </a:t>
            </a:r>
            <a:fld id="{9C20A261-3499-D24C-89E1-BCC2045D9181}" type="slidenum">
              <a:rPr lang="en-AU" altLang="en-US" smtClean="0"/>
              <a:pPr/>
              <a:t>1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803686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Simultaneous Multithreading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AU" altLang="en-US"/>
              <a:t>In multiple-issue dynamically scheduled processor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/>
              <a:t>Schedule instructions from multiple threads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/>
              <a:t>Instructions from independent threads execute when function units are available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/>
              <a:t>Within threads, dependencies handled by scheduling and register renaming</a:t>
            </a:r>
          </a:p>
          <a:p>
            <a:pPr eaLnBrk="1" hangingPunct="1">
              <a:lnSpc>
                <a:spcPct val="90000"/>
              </a:lnSpc>
            </a:pPr>
            <a:r>
              <a:rPr lang="en-AU" altLang="en-US"/>
              <a:t>Example: Intel Pentium-4 HT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/>
              <a:t>Two threads: duplicated registers, shared function units and caches</a:t>
            </a:r>
          </a:p>
        </p:txBody>
      </p:sp>
      <p:sp>
        <p:nvSpPr>
          <p:cNvPr id="19460" name="Rectangle 1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AU" altLang="en-US"/>
              <a:t>Chapter 6 — Parallel Processors from Client to Cloud — </a:t>
            </a:r>
            <a:fld id="{84A91705-ED5A-834C-B385-B48D8535478D}" type="slidenum">
              <a:rPr lang="en-AU" altLang="en-US"/>
              <a:pPr eaLnBrk="1" hangingPunct="1"/>
              <a:t>10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239029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5" descr="f07-05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6288" y="1281113"/>
            <a:ext cx="4703762" cy="483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Multithreading Example</a:t>
            </a:r>
          </a:p>
        </p:txBody>
      </p:sp>
      <p:sp>
        <p:nvSpPr>
          <p:cNvPr id="20484" name="Rectangle 1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AU" altLang="en-US"/>
              <a:t>Chapter 6 — Parallel Processors from Client to Cloud — </a:t>
            </a:r>
            <a:fld id="{6CE73A2B-87F5-D14C-BDE4-2A5C843FEA5C}" type="slidenum">
              <a:rPr lang="en-AU" altLang="en-US"/>
              <a:pPr eaLnBrk="1" hangingPunct="1"/>
              <a:t>11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781612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Future of Multithreading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Will it survive? In what form?</a:t>
            </a:r>
          </a:p>
          <a:p>
            <a:pPr eaLnBrk="1" hangingPunct="1"/>
            <a:r>
              <a:rPr lang="en-AU" altLang="en-US"/>
              <a:t>Power considerations </a:t>
            </a:r>
            <a:r>
              <a:rPr lang="en-AU" altLang="en-US">
                <a:sym typeface="Symbol" charset="2"/>
              </a:rPr>
              <a:t> simplified microarchitectures</a:t>
            </a:r>
          </a:p>
          <a:p>
            <a:pPr lvl="1" eaLnBrk="1" hangingPunct="1"/>
            <a:r>
              <a:rPr lang="en-AU" altLang="en-US">
                <a:sym typeface="Symbol" charset="2"/>
              </a:rPr>
              <a:t>Simpler forms of multithreading</a:t>
            </a:r>
          </a:p>
          <a:p>
            <a:pPr eaLnBrk="1" hangingPunct="1"/>
            <a:r>
              <a:rPr lang="en-AU" altLang="en-US">
                <a:sym typeface="Symbol" charset="2"/>
              </a:rPr>
              <a:t>Tolerating cache-miss latency</a:t>
            </a:r>
          </a:p>
          <a:p>
            <a:pPr lvl="1" eaLnBrk="1" hangingPunct="1"/>
            <a:r>
              <a:rPr lang="en-AU" altLang="en-US">
                <a:sym typeface="Symbol" charset="2"/>
              </a:rPr>
              <a:t>Thread switch may be most effective</a:t>
            </a:r>
          </a:p>
          <a:p>
            <a:pPr eaLnBrk="1" hangingPunct="1"/>
            <a:r>
              <a:rPr lang="en-AU" altLang="en-US">
                <a:sym typeface="Symbol" charset="2"/>
              </a:rPr>
              <a:t>Multiple simple cores might share resources more effectively</a:t>
            </a:r>
          </a:p>
        </p:txBody>
      </p:sp>
      <p:sp>
        <p:nvSpPr>
          <p:cNvPr id="21508" name="Rectangle 1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AU" altLang="en-US"/>
              <a:t>Chapter 6 — Parallel Processors from Client to Cloud — </a:t>
            </a:r>
            <a:fld id="{B4DF6409-C6DC-8D4F-8550-C6824C74426C}" type="slidenum">
              <a:rPr lang="en-AU" altLang="en-US"/>
              <a:pPr eaLnBrk="1" hangingPunct="1"/>
              <a:t>12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972738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6" descr="f07-02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4038" y="4011613"/>
            <a:ext cx="4541837" cy="225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Shared Memory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2654300"/>
          </a:xfrm>
        </p:spPr>
        <p:txBody>
          <a:bodyPr/>
          <a:lstStyle/>
          <a:p>
            <a:pPr eaLnBrk="1" hangingPunct="1"/>
            <a:r>
              <a:rPr lang="en-AU" altLang="en-US" sz="2800"/>
              <a:t>SMP: shared memory multiprocessor</a:t>
            </a:r>
          </a:p>
          <a:p>
            <a:pPr lvl="1" eaLnBrk="1" hangingPunct="1"/>
            <a:r>
              <a:rPr lang="en-AU" altLang="en-US" sz="2400"/>
              <a:t>Hardware provides single physical</a:t>
            </a:r>
            <a:br>
              <a:rPr lang="en-AU" altLang="en-US" sz="2400"/>
            </a:br>
            <a:r>
              <a:rPr lang="en-AU" altLang="en-US" sz="2400"/>
              <a:t>address space for all processors</a:t>
            </a:r>
          </a:p>
          <a:p>
            <a:pPr lvl="1" eaLnBrk="1" hangingPunct="1"/>
            <a:r>
              <a:rPr lang="en-AU" altLang="en-US" sz="2400"/>
              <a:t>Synchronize shared variables using locks</a:t>
            </a:r>
          </a:p>
          <a:p>
            <a:pPr lvl="1" eaLnBrk="1" hangingPunct="1"/>
            <a:r>
              <a:rPr lang="en-AU" altLang="en-US" sz="2400"/>
              <a:t>Memory access time</a:t>
            </a:r>
          </a:p>
          <a:p>
            <a:pPr lvl="2" eaLnBrk="1" hangingPunct="1"/>
            <a:r>
              <a:rPr lang="en-AU" altLang="en-US" sz="2000"/>
              <a:t>UMA (uniform) vs. NUMA (nonuniform)</a:t>
            </a:r>
          </a:p>
          <a:p>
            <a:pPr eaLnBrk="1" hangingPunct="1"/>
            <a:endParaRPr lang="en-AU" altLang="en-US" sz="2800"/>
          </a:p>
        </p:txBody>
      </p:sp>
      <p:sp>
        <p:nvSpPr>
          <p:cNvPr id="22533" name="Rectangle 1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AU" altLang="en-US"/>
              <a:t>Chapter 6 — Parallel Processors from Client to Cloud — </a:t>
            </a:r>
            <a:fld id="{AE21FB6C-287A-154C-9827-0336A88C4494}" type="slidenum">
              <a:rPr lang="en-AU" altLang="en-US"/>
              <a:pPr eaLnBrk="1" hangingPunct="1"/>
              <a:t>13</a:t>
            </a:fld>
            <a:endParaRPr lang="en-AU" altLang="en-US"/>
          </a:p>
        </p:txBody>
      </p:sp>
      <p:sp>
        <p:nvSpPr>
          <p:cNvPr id="22534" name="Text Box 4"/>
          <p:cNvSpPr txBox="1">
            <a:spLocks noChangeArrowheads="1"/>
          </p:cNvSpPr>
          <p:nvPr/>
        </p:nvSpPr>
        <p:spPr bwMode="auto">
          <a:xfrm rot="5400000">
            <a:off x="5906294" y="2869406"/>
            <a:ext cx="6108700" cy="36988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 altLang="en-US">
                <a:solidFill>
                  <a:schemeClr val="folHlink"/>
                </a:solidFill>
              </a:rPr>
              <a:t>§6.5 Multicore and Other Shared Memory Multiprocessors</a:t>
            </a:r>
          </a:p>
        </p:txBody>
      </p:sp>
    </p:spTree>
    <p:extLst>
      <p:ext uri="{BB962C8B-B14F-4D97-AF65-F5344CB8AC3E}">
        <p14:creationId xmlns:p14="http://schemas.microsoft.com/office/powerpoint/2010/main" val="514149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Example: Sum Reduction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AU" altLang="en-US" sz="2800" dirty="0"/>
              <a:t>Sum 100,000 numbers on 100 processor </a:t>
            </a:r>
            <a:r>
              <a:rPr lang="en-AU" altLang="en-US" sz="2800" dirty="0" smtClean="0"/>
              <a:t>UMA</a:t>
            </a:r>
            <a:endParaRPr lang="en-AU" altLang="en-US" sz="2800" dirty="0"/>
          </a:p>
        </p:txBody>
      </p:sp>
      <p:sp>
        <p:nvSpPr>
          <p:cNvPr id="23556" name="Rectangle 1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AU" altLang="en-US"/>
              <a:t>Chapter 6 — Parallel Processors from Client to Cloud — </a:t>
            </a:r>
            <a:fld id="{532C53D3-B07E-B649-8896-AA38996711BC}" type="slidenum">
              <a:rPr lang="en-AU" altLang="en-US"/>
              <a:pPr eaLnBrk="1" hangingPunct="1"/>
              <a:t>14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834468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Example: Sum Reduction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AU" altLang="en-US" sz="2800"/>
              <a:t>Sum 100,000 numbers on 100 processor UMA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 sz="2400"/>
              <a:t>Each processor has ID: 0 </a:t>
            </a:r>
            <a:r>
              <a:rPr lang="en-AU" altLang="en-US" sz="2400">
                <a:ea typeface="Arial" charset="0"/>
                <a:cs typeface="Arial" charset="0"/>
              </a:rPr>
              <a:t>≤ Pn ≤ 99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 sz="2400">
                <a:ea typeface="Arial" charset="0"/>
                <a:cs typeface="Arial" charset="0"/>
              </a:rPr>
              <a:t>Partition 1000 numbers per processor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 sz="2400">
                <a:ea typeface="Arial" charset="0"/>
                <a:cs typeface="Arial" charset="0"/>
              </a:rPr>
              <a:t>Initial summation on each processor</a:t>
            </a:r>
          </a:p>
          <a:p>
            <a:pPr lvl="1" eaLnBrk="1" hangingPunct="1">
              <a:lnSpc>
                <a:spcPct val="90000"/>
              </a:lnSpc>
              <a:buFont typeface="Wingdings" charset="2"/>
              <a:buNone/>
            </a:pPr>
            <a:r>
              <a:rPr lang="en-AU" altLang="en-US" sz="2400">
                <a:latin typeface="Lucida Console" charset="0"/>
                <a:ea typeface="Arial" charset="0"/>
                <a:cs typeface="Arial" charset="0"/>
              </a:rPr>
              <a:t>  sum[Pn] = 0;</a:t>
            </a:r>
            <a:br>
              <a:rPr lang="en-AU" altLang="en-US" sz="2400">
                <a:latin typeface="Lucida Console" charset="0"/>
                <a:ea typeface="Arial" charset="0"/>
                <a:cs typeface="Arial" charset="0"/>
              </a:rPr>
            </a:br>
            <a:r>
              <a:rPr lang="en-AU" altLang="en-US" sz="2400">
                <a:latin typeface="Lucida Console" charset="0"/>
                <a:ea typeface="Arial" charset="0"/>
                <a:cs typeface="Arial" charset="0"/>
              </a:rPr>
              <a:t>  for (i = 1000*Pn;</a:t>
            </a:r>
            <a:br>
              <a:rPr lang="en-AU" altLang="en-US" sz="2400">
                <a:latin typeface="Lucida Console" charset="0"/>
                <a:ea typeface="Arial" charset="0"/>
                <a:cs typeface="Arial" charset="0"/>
              </a:rPr>
            </a:br>
            <a:r>
              <a:rPr lang="en-AU" altLang="en-US" sz="2400">
                <a:latin typeface="Lucida Console" charset="0"/>
                <a:ea typeface="Arial" charset="0"/>
                <a:cs typeface="Arial" charset="0"/>
              </a:rPr>
              <a:t>     i &lt; 1000*(Pn+1); i = i + 1)</a:t>
            </a:r>
            <a:br>
              <a:rPr lang="en-AU" altLang="en-US" sz="2400">
                <a:latin typeface="Lucida Console" charset="0"/>
                <a:ea typeface="Arial" charset="0"/>
                <a:cs typeface="Arial" charset="0"/>
              </a:rPr>
            </a:br>
            <a:r>
              <a:rPr lang="en-AU" altLang="en-US" sz="2400">
                <a:latin typeface="Lucida Console" charset="0"/>
                <a:ea typeface="Arial" charset="0"/>
                <a:cs typeface="Arial" charset="0"/>
              </a:rPr>
              <a:t>    sum[Pn] = sum[Pn] + A[i];</a:t>
            </a:r>
          </a:p>
          <a:p>
            <a:pPr eaLnBrk="1" hangingPunct="1">
              <a:lnSpc>
                <a:spcPct val="90000"/>
              </a:lnSpc>
            </a:pPr>
            <a:r>
              <a:rPr lang="en-AU" altLang="en-US" sz="2800">
                <a:ea typeface="Arial" charset="0"/>
                <a:cs typeface="Arial" charset="0"/>
              </a:rPr>
              <a:t>Now need to add these partial sums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 sz="2400">
                <a:ea typeface="Arial" charset="0"/>
                <a:cs typeface="Arial" charset="0"/>
              </a:rPr>
              <a:t>Reduction: divide and conquer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 sz="2400">
                <a:ea typeface="Arial" charset="0"/>
                <a:cs typeface="Arial" charset="0"/>
              </a:rPr>
              <a:t>Half the processors add pairs, then quarter, …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 sz="2400">
                <a:ea typeface="Arial" charset="0"/>
                <a:cs typeface="Arial" charset="0"/>
              </a:rPr>
              <a:t>Need to synchronize between reduction steps</a:t>
            </a:r>
          </a:p>
        </p:txBody>
      </p:sp>
      <p:sp>
        <p:nvSpPr>
          <p:cNvPr id="23556" name="Rectangle 1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AU" altLang="en-US"/>
              <a:t>Chapter 6 — Parallel Processors from Client to Cloud — </a:t>
            </a:r>
            <a:fld id="{532C53D3-B07E-B649-8896-AA38996711BC}" type="slidenum">
              <a:rPr lang="en-AU" altLang="en-US"/>
              <a:pPr eaLnBrk="1" hangingPunct="1"/>
              <a:t>15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874714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Example: Sum Reduction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2649538"/>
            <a:ext cx="8270875" cy="358775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AU" altLang="en-US" sz="2000">
                <a:latin typeface="Lucida Console" charset="0"/>
              </a:rPr>
              <a:t>half = 100;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AU" altLang="en-US" sz="2000">
                <a:latin typeface="Lucida Console" charset="0"/>
              </a:rPr>
              <a:t>repeat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AU" altLang="en-US" sz="2000">
                <a:latin typeface="Lucida Console" charset="0"/>
              </a:rPr>
              <a:t>  </a:t>
            </a:r>
            <a:r>
              <a:rPr lang="en-AU" altLang="en-US" sz="2000">
                <a:solidFill>
                  <a:srgbClr val="FF0000"/>
                </a:solidFill>
                <a:latin typeface="Lucida Console" charset="0"/>
              </a:rPr>
              <a:t>synch();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AU" altLang="en-US" sz="2000">
                <a:latin typeface="Lucida Console" charset="0"/>
              </a:rPr>
              <a:t>  </a:t>
            </a:r>
            <a:r>
              <a:rPr lang="en-AU" altLang="en-US" sz="2000">
                <a:solidFill>
                  <a:schemeClr val="tx2"/>
                </a:solidFill>
                <a:latin typeface="Lucida Console" charset="0"/>
              </a:rPr>
              <a:t>if (half%2 != 0 &amp;&amp; Pn == 0)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AU" altLang="en-US" sz="2000">
                <a:solidFill>
                  <a:schemeClr val="tx2"/>
                </a:solidFill>
                <a:latin typeface="Lucida Console" charset="0"/>
              </a:rPr>
              <a:t>    sum[0] = sum[0] + sum[half-1];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AU" altLang="en-US" sz="2000">
                <a:solidFill>
                  <a:schemeClr val="tx2"/>
                </a:solidFill>
                <a:latin typeface="Lucida Console" charset="0"/>
              </a:rPr>
              <a:t>    /* Conditional sum needed when half is odd;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AU" altLang="en-US" sz="2000">
                <a:solidFill>
                  <a:schemeClr val="tx2"/>
                </a:solidFill>
                <a:latin typeface="Lucida Console" charset="0"/>
              </a:rPr>
              <a:t>       Processor0 gets missing element */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AU" altLang="en-US" sz="2000">
                <a:latin typeface="Lucida Console" charset="0"/>
              </a:rPr>
              <a:t>  half = half/2; /* dividing line on who sums */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AU" altLang="en-US" sz="2000">
                <a:latin typeface="Lucida Console" charset="0"/>
              </a:rPr>
              <a:t>  if (Pn &lt; half) sum[Pn] = sum[Pn] + sum[Pn+half];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AU" altLang="en-US" sz="2000">
                <a:latin typeface="Lucida Console" charset="0"/>
              </a:rPr>
              <a:t>until (half == 1);</a:t>
            </a:r>
          </a:p>
        </p:txBody>
      </p:sp>
      <p:pic>
        <p:nvPicPr>
          <p:cNvPr id="24580" name="Picture 4" descr="f07-03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875" y="1225550"/>
            <a:ext cx="3311525" cy="206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1" name="Rectangle 1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AU" altLang="en-US"/>
              <a:t>Chapter 6 — Parallel Processors from Client to Cloud — </a:t>
            </a:r>
            <a:fld id="{33832156-5FEE-0B4E-AAE8-62B3D85679E1}" type="slidenum">
              <a:rPr lang="en-AU" altLang="en-US"/>
              <a:pPr eaLnBrk="1" hangingPunct="1"/>
              <a:t>16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816604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History of GPUs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AU" altLang="en-US" sz="2800"/>
              <a:t>Early video cards</a:t>
            </a:r>
          </a:p>
          <a:p>
            <a:pPr lvl="1" eaLnBrk="1" hangingPunct="1"/>
            <a:r>
              <a:rPr lang="en-AU" altLang="en-US" sz="2400"/>
              <a:t>Frame buffer memory with address generation for video output</a:t>
            </a:r>
          </a:p>
          <a:p>
            <a:pPr eaLnBrk="1" hangingPunct="1"/>
            <a:r>
              <a:rPr lang="en-AU" altLang="en-US" sz="2800"/>
              <a:t>3D graphics processing</a:t>
            </a:r>
          </a:p>
          <a:p>
            <a:pPr lvl="1" eaLnBrk="1" hangingPunct="1"/>
            <a:r>
              <a:rPr lang="en-AU" altLang="en-US" sz="2400"/>
              <a:t>Originally high-end computers (e.g., SGI)</a:t>
            </a:r>
          </a:p>
          <a:p>
            <a:pPr lvl="1" eaLnBrk="1" hangingPunct="1"/>
            <a:r>
              <a:rPr lang="en-AU" altLang="en-US" sz="2400"/>
              <a:t>Moore’s Law </a:t>
            </a:r>
            <a:r>
              <a:rPr lang="en-AU" altLang="en-US" sz="2400">
                <a:sym typeface="Symbol" charset="2"/>
              </a:rPr>
              <a:t> lower cost, higher density</a:t>
            </a:r>
          </a:p>
          <a:p>
            <a:pPr lvl="1" eaLnBrk="1" hangingPunct="1"/>
            <a:r>
              <a:rPr lang="en-AU" altLang="en-US" sz="2400">
                <a:sym typeface="Symbol" charset="2"/>
              </a:rPr>
              <a:t>3D graphics cards for PCs and game consoles</a:t>
            </a:r>
          </a:p>
          <a:p>
            <a:pPr eaLnBrk="1" hangingPunct="1"/>
            <a:r>
              <a:rPr lang="en-AU" altLang="en-US" sz="2800">
                <a:sym typeface="Symbol" charset="2"/>
              </a:rPr>
              <a:t>Graphics Processing Units</a:t>
            </a:r>
          </a:p>
          <a:p>
            <a:pPr lvl="1" eaLnBrk="1" hangingPunct="1"/>
            <a:r>
              <a:rPr lang="en-AU" altLang="en-US" sz="2400">
                <a:sym typeface="Symbol" charset="2"/>
              </a:rPr>
              <a:t>Processors oriented to 3D graphics tasks</a:t>
            </a:r>
          </a:p>
          <a:p>
            <a:pPr lvl="1" eaLnBrk="1" hangingPunct="1"/>
            <a:r>
              <a:rPr lang="en-AU" altLang="en-US" sz="2400">
                <a:sym typeface="Symbol" charset="2"/>
              </a:rPr>
              <a:t>Vertex/pixel processing, shading, texture mapping,</a:t>
            </a:r>
            <a:br>
              <a:rPr lang="en-AU" altLang="en-US" sz="2400">
                <a:sym typeface="Symbol" charset="2"/>
              </a:rPr>
            </a:br>
            <a:r>
              <a:rPr lang="en-AU" altLang="en-US" sz="2400">
                <a:sym typeface="Symbol" charset="2"/>
              </a:rPr>
              <a:t>rasterization</a:t>
            </a:r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 rot="5400000">
            <a:off x="6512719" y="2264569"/>
            <a:ext cx="489585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 altLang="en-US">
                <a:solidFill>
                  <a:schemeClr val="folHlink"/>
                </a:solidFill>
              </a:rPr>
              <a:t>§6.6 </a:t>
            </a:r>
            <a:r>
              <a:rPr lang="en-AU" altLang="en-US">
                <a:solidFill>
                  <a:schemeClr val="folHlink"/>
                </a:solidFill>
              </a:rPr>
              <a:t>Introduction to Graphics Processing Units</a:t>
            </a:r>
            <a:endParaRPr lang="en-US" altLang="en-US">
              <a:solidFill>
                <a:schemeClr val="folHlink"/>
              </a:solidFill>
            </a:endParaRPr>
          </a:p>
        </p:txBody>
      </p:sp>
      <p:sp>
        <p:nvSpPr>
          <p:cNvPr id="25605" name="Rectangle 1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AU" altLang="en-US"/>
              <a:t>Chapter 6 — Parallel Processors from Client to Cloud — </a:t>
            </a:r>
            <a:fld id="{0FE2A83B-1885-2640-B98A-CD138AF3BE51}" type="slidenum">
              <a:rPr lang="en-AU" altLang="en-US"/>
              <a:pPr eaLnBrk="1" hangingPunct="1"/>
              <a:t>17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52504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9" descr="App-a-02-02-P374493-botto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4788" y="2986088"/>
            <a:ext cx="3638550" cy="322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7" name="Picture 8" descr="App-a-02-02-P374493-to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25" y="1281113"/>
            <a:ext cx="3675063" cy="227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8" name="Picture 7" descr="App-a-02-01-P37449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475" y="3146425"/>
            <a:ext cx="3570288" cy="300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Graphics in the System</a:t>
            </a:r>
          </a:p>
        </p:txBody>
      </p:sp>
      <p:sp>
        <p:nvSpPr>
          <p:cNvPr id="26630" name="Rectangle 1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AU" altLang="en-US"/>
              <a:t>Chapter 6 — Parallel Processors from Client to Cloud — </a:t>
            </a:r>
            <a:fld id="{0C612491-AEBA-0647-90A8-8B75055683E1}" type="slidenum">
              <a:rPr lang="en-AU" altLang="en-US"/>
              <a:pPr eaLnBrk="1" hangingPunct="1"/>
              <a:t>18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773301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GPU Architectures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AU" altLang="en-US" sz="2800"/>
              <a:t>Processing is highly data-parallel</a:t>
            </a:r>
          </a:p>
          <a:p>
            <a:pPr lvl="1" eaLnBrk="1" hangingPunct="1">
              <a:lnSpc>
                <a:spcPct val="80000"/>
              </a:lnSpc>
            </a:pPr>
            <a:r>
              <a:rPr lang="en-AU" altLang="en-US" sz="2400"/>
              <a:t>GPUs are highly multithreaded</a:t>
            </a:r>
          </a:p>
          <a:p>
            <a:pPr lvl="1" eaLnBrk="1" hangingPunct="1">
              <a:lnSpc>
                <a:spcPct val="80000"/>
              </a:lnSpc>
            </a:pPr>
            <a:r>
              <a:rPr lang="en-AU" altLang="en-US" sz="2400"/>
              <a:t>Use thread switching to hide memory latency</a:t>
            </a:r>
          </a:p>
          <a:p>
            <a:pPr lvl="2" eaLnBrk="1" hangingPunct="1">
              <a:lnSpc>
                <a:spcPct val="80000"/>
              </a:lnSpc>
            </a:pPr>
            <a:r>
              <a:rPr lang="en-AU" altLang="en-US" sz="2000"/>
              <a:t>Less reliance on multi-level caches</a:t>
            </a:r>
          </a:p>
          <a:p>
            <a:pPr lvl="1" eaLnBrk="1" hangingPunct="1">
              <a:lnSpc>
                <a:spcPct val="80000"/>
              </a:lnSpc>
            </a:pPr>
            <a:r>
              <a:rPr lang="en-AU" altLang="en-US" sz="2400"/>
              <a:t>Graphics memory is wide and high-bandwidth</a:t>
            </a:r>
          </a:p>
          <a:p>
            <a:pPr eaLnBrk="1" hangingPunct="1">
              <a:lnSpc>
                <a:spcPct val="80000"/>
              </a:lnSpc>
            </a:pPr>
            <a:r>
              <a:rPr lang="en-AU" altLang="en-US" sz="2800"/>
              <a:t>Trend toward general purpose GPUs</a:t>
            </a:r>
          </a:p>
          <a:p>
            <a:pPr lvl="1" eaLnBrk="1" hangingPunct="1">
              <a:lnSpc>
                <a:spcPct val="80000"/>
              </a:lnSpc>
            </a:pPr>
            <a:r>
              <a:rPr lang="en-AU" altLang="en-US" sz="2400"/>
              <a:t>Heterogeneous CPU/GPU systems</a:t>
            </a:r>
          </a:p>
          <a:p>
            <a:pPr lvl="1" eaLnBrk="1" hangingPunct="1">
              <a:lnSpc>
                <a:spcPct val="80000"/>
              </a:lnSpc>
            </a:pPr>
            <a:r>
              <a:rPr lang="en-AU" altLang="en-US" sz="2400"/>
              <a:t>CPU for sequential code, GPU for parallel code</a:t>
            </a:r>
          </a:p>
          <a:p>
            <a:pPr eaLnBrk="1" hangingPunct="1">
              <a:lnSpc>
                <a:spcPct val="80000"/>
              </a:lnSpc>
            </a:pPr>
            <a:r>
              <a:rPr lang="en-AU" altLang="en-US" sz="2800"/>
              <a:t>Programming languages/APIs</a:t>
            </a:r>
          </a:p>
          <a:p>
            <a:pPr lvl="1" eaLnBrk="1" hangingPunct="1">
              <a:lnSpc>
                <a:spcPct val="80000"/>
              </a:lnSpc>
            </a:pPr>
            <a:r>
              <a:rPr lang="en-AU" altLang="en-US" sz="2400"/>
              <a:t>DirectX, OpenGL</a:t>
            </a:r>
          </a:p>
          <a:p>
            <a:pPr lvl="1" eaLnBrk="1" hangingPunct="1">
              <a:lnSpc>
                <a:spcPct val="80000"/>
              </a:lnSpc>
            </a:pPr>
            <a:r>
              <a:rPr lang="en-AU" altLang="en-US" sz="2400"/>
              <a:t>C for Graphics (Cg), High Level Shader Language (HLSL)</a:t>
            </a:r>
          </a:p>
          <a:p>
            <a:pPr lvl="1" eaLnBrk="1" hangingPunct="1">
              <a:lnSpc>
                <a:spcPct val="80000"/>
              </a:lnSpc>
            </a:pPr>
            <a:r>
              <a:rPr lang="en-AU" altLang="en-US" sz="2400"/>
              <a:t>Compute Unified Device Architecture (CUDA)</a:t>
            </a:r>
          </a:p>
        </p:txBody>
      </p:sp>
      <p:sp>
        <p:nvSpPr>
          <p:cNvPr id="27652" name="Rectangle 1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AU" altLang="en-US"/>
              <a:t>Chapter 6 — Parallel Processors from Client to Cloud — </a:t>
            </a:r>
            <a:fld id="{A4A400F1-E213-3A41-A1AA-59C8F1FC5526}" type="slidenum">
              <a:rPr lang="en-AU" altLang="en-US"/>
              <a:pPr eaLnBrk="1" hangingPunct="1"/>
              <a:t>19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146579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Strong vs Weak Scaling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Strong scaling: problem size fixed</a:t>
            </a:r>
          </a:p>
          <a:p>
            <a:pPr lvl="1" eaLnBrk="1" hangingPunct="1"/>
            <a:r>
              <a:rPr lang="en-AU" altLang="en-US"/>
              <a:t>As in example</a:t>
            </a:r>
          </a:p>
          <a:p>
            <a:pPr eaLnBrk="1" hangingPunct="1"/>
            <a:r>
              <a:rPr lang="en-AU" altLang="en-US"/>
              <a:t>Weak scaling: problem size proportional to number of processors</a:t>
            </a:r>
          </a:p>
          <a:p>
            <a:pPr lvl="1" eaLnBrk="1" hangingPunct="1"/>
            <a:r>
              <a:rPr lang="en-AU" altLang="en-US"/>
              <a:t>10 processors, 10 </a:t>
            </a:r>
            <a:r>
              <a:rPr lang="en-US" altLang="en-US">
                <a:ea typeface="Arial" charset="0"/>
                <a:cs typeface="Arial" charset="0"/>
              </a:rPr>
              <a:t>× 10 matrix</a:t>
            </a:r>
          </a:p>
          <a:p>
            <a:pPr lvl="2" eaLnBrk="1" hangingPunct="1"/>
            <a:r>
              <a:rPr lang="en-US" altLang="en-US">
                <a:ea typeface="Arial" charset="0"/>
                <a:cs typeface="Arial" charset="0"/>
              </a:rPr>
              <a:t>Time = 20 × t</a:t>
            </a:r>
            <a:r>
              <a:rPr lang="en-US" altLang="en-US" baseline="-25000">
                <a:ea typeface="Arial" charset="0"/>
                <a:cs typeface="Arial" charset="0"/>
              </a:rPr>
              <a:t>add</a:t>
            </a:r>
            <a:endParaRPr lang="en-US" altLang="en-US">
              <a:ea typeface="Arial" charset="0"/>
              <a:cs typeface="Arial" charset="0"/>
            </a:endParaRPr>
          </a:p>
          <a:p>
            <a:pPr lvl="1" eaLnBrk="1" hangingPunct="1"/>
            <a:r>
              <a:rPr lang="en-AU" altLang="en-US">
                <a:ea typeface="Arial" charset="0"/>
                <a:cs typeface="Arial" charset="0"/>
              </a:rPr>
              <a:t>100 processors, </a:t>
            </a:r>
            <a:r>
              <a:rPr lang="en-AU" altLang="en-US"/>
              <a:t>32 </a:t>
            </a:r>
            <a:r>
              <a:rPr lang="en-US" altLang="en-US">
                <a:ea typeface="Arial" charset="0"/>
                <a:cs typeface="Arial" charset="0"/>
              </a:rPr>
              <a:t>× 32 matrix</a:t>
            </a:r>
          </a:p>
          <a:p>
            <a:pPr lvl="2" eaLnBrk="1" hangingPunct="1"/>
            <a:r>
              <a:rPr lang="en-US" altLang="en-US">
                <a:ea typeface="Arial" charset="0"/>
                <a:cs typeface="Arial" charset="0"/>
              </a:rPr>
              <a:t>Time = 10 × t</a:t>
            </a:r>
            <a:r>
              <a:rPr lang="en-US" altLang="en-US" baseline="-25000">
                <a:ea typeface="Arial" charset="0"/>
                <a:cs typeface="Arial" charset="0"/>
              </a:rPr>
              <a:t>add</a:t>
            </a:r>
            <a:r>
              <a:rPr lang="en-US" altLang="en-US">
                <a:ea typeface="Arial" charset="0"/>
                <a:cs typeface="Arial" charset="0"/>
              </a:rPr>
              <a:t> + 1000/100 × t</a:t>
            </a:r>
            <a:r>
              <a:rPr lang="en-US" altLang="en-US" baseline="-25000">
                <a:ea typeface="Arial" charset="0"/>
                <a:cs typeface="Arial" charset="0"/>
              </a:rPr>
              <a:t>add</a:t>
            </a:r>
            <a:r>
              <a:rPr lang="en-US" altLang="en-US">
                <a:ea typeface="Arial" charset="0"/>
                <a:cs typeface="Arial" charset="0"/>
              </a:rPr>
              <a:t> = 20 × t</a:t>
            </a:r>
            <a:r>
              <a:rPr lang="en-US" altLang="en-US" baseline="-25000">
                <a:ea typeface="Arial" charset="0"/>
                <a:cs typeface="Arial" charset="0"/>
              </a:rPr>
              <a:t>add</a:t>
            </a:r>
            <a:endParaRPr lang="en-US" altLang="en-US">
              <a:ea typeface="Arial" charset="0"/>
              <a:cs typeface="Arial" charset="0"/>
            </a:endParaRPr>
          </a:p>
          <a:p>
            <a:pPr lvl="1" eaLnBrk="1" hangingPunct="1"/>
            <a:r>
              <a:rPr lang="en-AU" altLang="en-US">
                <a:ea typeface="Arial" charset="0"/>
                <a:cs typeface="Arial" charset="0"/>
              </a:rPr>
              <a:t>Constant performance in this example</a:t>
            </a:r>
          </a:p>
        </p:txBody>
      </p:sp>
      <p:sp>
        <p:nvSpPr>
          <p:cNvPr id="11268" name="Rectangle 1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AU" altLang="en-US"/>
              <a:t>Chapter 6 — Parallel Processors from Client to Cloud — </a:t>
            </a:r>
            <a:fld id="{8A95EAA4-5B30-AD4B-A6D2-397DC445023C}" type="slidenum">
              <a:rPr lang="en-AU" altLang="en-US"/>
              <a:pPr eaLnBrk="1" hangingPunct="1"/>
              <a:t>2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175167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9" descr="App-a-02-05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913" y="1579563"/>
            <a:ext cx="6743700" cy="435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Example: NVIDIA Tesla</a:t>
            </a:r>
          </a:p>
        </p:txBody>
      </p:sp>
      <p:sp>
        <p:nvSpPr>
          <p:cNvPr id="28676" name="AutoShape 5"/>
          <p:cNvSpPr>
            <a:spLocks/>
          </p:cNvSpPr>
          <p:nvPr/>
        </p:nvSpPr>
        <p:spPr bwMode="auto">
          <a:xfrm>
            <a:off x="7439025" y="1212850"/>
            <a:ext cx="1520825" cy="609600"/>
          </a:xfrm>
          <a:prstGeom prst="borderCallout1">
            <a:avLst>
              <a:gd name="adj1" fmla="val 18750"/>
              <a:gd name="adj2" fmla="val -5009"/>
              <a:gd name="adj3" fmla="val 115366"/>
              <a:gd name="adj4" fmla="val -2139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AU" altLang="en-US" sz="1600"/>
              <a:t>Streaming multiprocessor</a:t>
            </a:r>
          </a:p>
        </p:txBody>
      </p:sp>
      <p:sp>
        <p:nvSpPr>
          <p:cNvPr id="28677" name="Rectangle 7"/>
          <p:cNvSpPr>
            <a:spLocks noChangeArrowheads="1"/>
          </p:cNvSpPr>
          <p:nvPr/>
        </p:nvSpPr>
        <p:spPr bwMode="auto">
          <a:xfrm>
            <a:off x="7526338" y="5659438"/>
            <a:ext cx="1454150" cy="6270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AU" altLang="en-US" sz="1600"/>
              <a:t>8 </a:t>
            </a:r>
            <a:r>
              <a:rPr lang="en-US" altLang="en-US" sz="1600"/>
              <a:t>× </a:t>
            </a:r>
            <a:r>
              <a:rPr lang="en-AU" altLang="en-US" sz="1600"/>
              <a:t>Streaming</a:t>
            </a:r>
            <a:br>
              <a:rPr lang="en-AU" altLang="en-US" sz="1600"/>
            </a:br>
            <a:r>
              <a:rPr lang="en-AU" altLang="en-US" sz="1600"/>
              <a:t>processors</a:t>
            </a:r>
          </a:p>
        </p:txBody>
      </p:sp>
      <p:sp>
        <p:nvSpPr>
          <p:cNvPr id="28678" name="Line 8"/>
          <p:cNvSpPr>
            <a:spLocks noChangeShapeType="1"/>
          </p:cNvSpPr>
          <p:nvPr/>
        </p:nvSpPr>
        <p:spPr bwMode="auto">
          <a:xfrm flipH="1" flipV="1">
            <a:off x="7431088" y="4533900"/>
            <a:ext cx="701675" cy="1049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79" name="Rectangle 1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AU" altLang="en-US"/>
              <a:t>Chapter 6 — Parallel Processors from Client to Cloud — </a:t>
            </a:r>
            <a:fld id="{E4D59860-8E14-F14E-909A-C20A4989619F}" type="slidenum">
              <a:rPr lang="en-AU" altLang="en-US"/>
              <a:pPr eaLnBrk="1" hangingPunct="1"/>
              <a:t>20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532351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5" descr="f07-07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6650" y="3171825"/>
            <a:ext cx="4062413" cy="314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Example: NVIDIA Tesla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AU" altLang="en-US"/>
              <a:t>Streaming Processors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/>
              <a:t>Single-precision FP and integer units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/>
              <a:t>Each SP is fine-grained multithreaded</a:t>
            </a:r>
          </a:p>
          <a:p>
            <a:pPr eaLnBrk="1" hangingPunct="1">
              <a:lnSpc>
                <a:spcPct val="90000"/>
              </a:lnSpc>
            </a:pPr>
            <a:r>
              <a:rPr lang="en-AU" altLang="en-US"/>
              <a:t>Warp: group of 32 threads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/>
              <a:t>Executed in parallel,</a:t>
            </a:r>
            <a:br>
              <a:rPr lang="en-AU" altLang="en-US"/>
            </a:br>
            <a:r>
              <a:rPr lang="en-AU" altLang="en-US"/>
              <a:t>SIMD style</a:t>
            </a:r>
          </a:p>
          <a:p>
            <a:pPr lvl="2" eaLnBrk="1" hangingPunct="1">
              <a:lnSpc>
                <a:spcPct val="90000"/>
              </a:lnSpc>
            </a:pPr>
            <a:r>
              <a:rPr lang="en-AU" altLang="en-US"/>
              <a:t>8 SPs</a:t>
            </a:r>
            <a:br>
              <a:rPr lang="en-AU" altLang="en-US"/>
            </a:br>
            <a:r>
              <a:rPr lang="en-US" altLang="en-US">
                <a:ea typeface="Arial" charset="0"/>
                <a:cs typeface="Arial" charset="0"/>
              </a:rPr>
              <a:t>× 4 clock cycles</a:t>
            </a:r>
            <a:endParaRPr lang="en-AU" altLang="en-US"/>
          </a:p>
          <a:p>
            <a:pPr lvl="1" eaLnBrk="1" hangingPunct="1">
              <a:lnSpc>
                <a:spcPct val="90000"/>
              </a:lnSpc>
            </a:pPr>
            <a:r>
              <a:rPr lang="en-AU" altLang="en-US"/>
              <a:t>Hardware contexts</a:t>
            </a:r>
            <a:br>
              <a:rPr lang="en-AU" altLang="en-US"/>
            </a:br>
            <a:r>
              <a:rPr lang="en-AU" altLang="en-US"/>
              <a:t>for 24 warps</a:t>
            </a:r>
          </a:p>
          <a:p>
            <a:pPr lvl="2" eaLnBrk="1" hangingPunct="1">
              <a:lnSpc>
                <a:spcPct val="90000"/>
              </a:lnSpc>
            </a:pPr>
            <a:r>
              <a:rPr lang="en-AU" altLang="en-US"/>
              <a:t>Registers, PCs, …</a:t>
            </a:r>
          </a:p>
        </p:txBody>
      </p:sp>
      <p:sp>
        <p:nvSpPr>
          <p:cNvPr id="29701" name="Rectangle 1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AU" altLang="en-US"/>
              <a:t>Chapter 6 — Parallel Processors from Client to Cloud — </a:t>
            </a:r>
            <a:fld id="{EB869150-9A04-DE41-86C6-26DAB42EAE9A}" type="slidenum">
              <a:rPr lang="en-AU" altLang="en-US"/>
              <a:pPr eaLnBrk="1" hangingPunct="1"/>
              <a:t>21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377689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Classifying GPUs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23685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AU" altLang="en-US"/>
              <a:t>Don’t fit nicely into SIMD/MIMD model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/>
              <a:t>Conditional execution in a thread allows an illusion of MIMD</a:t>
            </a:r>
          </a:p>
          <a:p>
            <a:pPr lvl="2" eaLnBrk="1" hangingPunct="1">
              <a:lnSpc>
                <a:spcPct val="90000"/>
              </a:lnSpc>
            </a:pPr>
            <a:r>
              <a:rPr lang="en-AU" altLang="en-US"/>
              <a:t>But with performance degredation</a:t>
            </a:r>
          </a:p>
          <a:p>
            <a:pPr lvl="2" eaLnBrk="1" hangingPunct="1">
              <a:lnSpc>
                <a:spcPct val="90000"/>
              </a:lnSpc>
            </a:pPr>
            <a:r>
              <a:rPr lang="en-AU" altLang="en-US"/>
              <a:t>Need to write general purpose code with care</a:t>
            </a:r>
          </a:p>
        </p:txBody>
      </p:sp>
      <p:graphicFrame>
        <p:nvGraphicFramePr>
          <p:cNvPr id="345129" name="Group 41"/>
          <p:cNvGraphicFramePr>
            <a:graphicFrameLocks noGrp="1"/>
          </p:cNvGraphicFramePr>
          <p:nvPr/>
        </p:nvGraphicFramePr>
        <p:xfrm>
          <a:off x="812800" y="3609975"/>
          <a:ext cx="7729538" cy="2332038"/>
        </p:xfrm>
        <a:graphic>
          <a:graphicData uri="http://schemas.openxmlformats.org/drawingml/2006/table">
            <a:tbl>
              <a:tblPr/>
              <a:tblGrid>
                <a:gridCol w="2103438"/>
                <a:gridCol w="2813050"/>
                <a:gridCol w="2813050"/>
              </a:tblGrid>
              <a:tr h="7778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AU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Static: Discovered</a:t>
                      </a:r>
                      <a:br>
                        <a:rPr kumimoji="0" lang="en-AU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</a:br>
                      <a:r>
                        <a:rPr kumimoji="0" lang="en-AU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at Compile Time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AU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Dynamic: Discovered at Runtime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762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AU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Instruction-Level Parallelism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AU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VLIW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AU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Superscalar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778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AU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Data-Level Parallelism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AU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SIMD or Vector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AU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Tesla Multiprocessor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0742" name="Rectangle 1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AU" altLang="en-US"/>
              <a:t>Chapter 6 — Parallel Processors from Client to Cloud — </a:t>
            </a:r>
            <a:fld id="{A2035BB2-4821-B848-9FBA-E88BB69D22B0}" type="slidenum">
              <a:rPr lang="en-AU" altLang="en-US"/>
              <a:pPr eaLnBrk="1" hangingPunct="1"/>
              <a:t>22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91330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GPU Memory Structures</a:t>
            </a:r>
          </a:p>
        </p:txBody>
      </p:sp>
      <p:sp>
        <p:nvSpPr>
          <p:cNvPr id="31747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AU" altLang="en-US"/>
              <a:t>Chapter 6 — Parallel Processors from Client to Cloud — </a:t>
            </a:r>
            <a:fld id="{7BE91F52-9C60-F549-BA20-239C1A5F2559}" type="slidenum">
              <a:rPr lang="en-AU" altLang="en-US"/>
              <a:pPr eaLnBrk="1" hangingPunct="1"/>
              <a:t>23</a:t>
            </a:fld>
            <a:endParaRPr lang="en-AU" altLang="en-US"/>
          </a:p>
        </p:txBody>
      </p:sp>
      <p:pic>
        <p:nvPicPr>
          <p:cNvPr id="3174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1268413"/>
            <a:ext cx="5538788" cy="488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2021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>
          <a:xfrm>
            <a:off x="684213" y="200025"/>
            <a:ext cx="8259762" cy="708025"/>
          </a:xfrm>
        </p:spPr>
        <p:txBody>
          <a:bodyPr/>
          <a:lstStyle/>
          <a:p>
            <a:r>
              <a:rPr lang="en-US" altLang="en-US" sz="4000"/>
              <a:t>Putting GPUs into Perspective</a:t>
            </a:r>
          </a:p>
        </p:txBody>
      </p:sp>
      <p:sp>
        <p:nvSpPr>
          <p:cNvPr id="32771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AU" altLang="en-US"/>
              <a:t>Chapter 6 — Parallel Processors from Client to Cloud — </a:t>
            </a:r>
            <a:fld id="{CC71B52E-9019-B84E-B5E0-56304F5B68D7}" type="slidenum">
              <a:rPr lang="en-AU" altLang="en-US"/>
              <a:pPr eaLnBrk="1" hangingPunct="1"/>
              <a:t>24</a:t>
            </a:fld>
            <a:endParaRPr lang="en-AU" alt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54050" y="1123950"/>
          <a:ext cx="7613650" cy="507523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744020"/>
                <a:gridCol w="2418241"/>
                <a:gridCol w="1451389"/>
              </a:tblGrid>
              <a:tr h="37086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Feature</a:t>
                      </a:r>
                      <a:endParaRPr lang="en-US" sz="1800" dirty="0"/>
                    </a:p>
                  </a:txBody>
                  <a:tcPr marL="91446" marR="91446"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Multicore with SIMD</a:t>
                      </a:r>
                      <a:endParaRPr lang="en-US" sz="1800" dirty="0"/>
                    </a:p>
                  </a:txBody>
                  <a:tcPr marL="91446" marR="91446"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GPU</a:t>
                      </a:r>
                      <a:endParaRPr lang="en-US" sz="1800" dirty="0"/>
                    </a:p>
                  </a:txBody>
                  <a:tcPr marL="91446" marR="91446" marT="45723" marB="45723"/>
                </a:tc>
              </a:tr>
              <a:tr h="370863"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SIMD</a:t>
                      </a:r>
                      <a:r>
                        <a:rPr lang="en-US" sz="1600" baseline="0" dirty="0" smtClean="0"/>
                        <a:t> processors</a:t>
                      </a:r>
                    </a:p>
                  </a:txBody>
                  <a:tcPr marL="91446" marR="91446"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 to 8</a:t>
                      </a:r>
                      <a:endParaRPr lang="en-US" sz="1600" dirty="0"/>
                    </a:p>
                  </a:txBody>
                  <a:tcPr marL="91446" marR="91446"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8 to 16</a:t>
                      </a:r>
                      <a:endParaRPr lang="en-US" sz="1600" dirty="0"/>
                    </a:p>
                  </a:txBody>
                  <a:tcPr marL="91446" marR="91446" marT="45723" marB="45723"/>
                </a:tc>
              </a:tr>
              <a:tr h="370863"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SIMD</a:t>
                      </a:r>
                      <a:r>
                        <a:rPr lang="en-US" sz="1600" baseline="0" dirty="0" smtClean="0"/>
                        <a:t> lanes/processor</a:t>
                      </a:r>
                      <a:endParaRPr lang="en-US" sz="1600" dirty="0"/>
                    </a:p>
                  </a:txBody>
                  <a:tcPr marL="91446" marR="91446"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r>
                        <a:rPr lang="en-US" sz="1600" baseline="0" dirty="0" smtClean="0"/>
                        <a:t> to 4</a:t>
                      </a:r>
                      <a:endParaRPr lang="en-US" sz="1600" dirty="0"/>
                    </a:p>
                  </a:txBody>
                  <a:tcPr marL="91446" marR="91446"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8 to 16</a:t>
                      </a:r>
                      <a:endParaRPr lang="en-US" sz="1600" dirty="0"/>
                    </a:p>
                  </a:txBody>
                  <a:tcPr marL="91446" marR="91446" marT="45723" marB="45723"/>
                </a:tc>
              </a:tr>
              <a:tr h="579156"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Multithreading hardware support for</a:t>
                      </a:r>
                      <a:r>
                        <a:rPr lang="en-US" sz="1600" baseline="0" dirty="0" smtClean="0"/>
                        <a:t> SIMD threads</a:t>
                      </a:r>
                      <a:endParaRPr lang="en-US" sz="1600" dirty="0"/>
                    </a:p>
                  </a:txBody>
                  <a:tcPr marL="91446" marR="91446"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 to 4</a:t>
                      </a:r>
                      <a:endParaRPr lang="en-US" sz="1600" dirty="0"/>
                    </a:p>
                  </a:txBody>
                  <a:tcPr marL="91446" marR="91446"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16 to 32</a:t>
                      </a:r>
                      <a:endParaRPr lang="en-US" sz="1600" dirty="0"/>
                    </a:p>
                  </a:txBody>
                  <a:tcPr marL="91446" marR="91446" marT="45723" marB="45723"/>
                </a:tc>
              </a:tr>
              <a:tr h="5791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Typical ratio of single precision to double-precision performance</a:t>
                      </a:r>
                    </a:p>
                  </a:txBody>
                  <a:tcPr marL="91446" marR="91446"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2:1</a:t>
                      </a:r>
                      <a:endParaRPr lang="en-US" sz="1600" dirty="0"/>
                    </a:p>
                  </a:txBody>
                  <a:tcPr marL="91446" marR="91446"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2:1</a:t>
                      </a:r>
                      <a:endParaRPr lang="en-US" sz="1600" dirty="0"/>
                    </a:p>
                  </a:txBody>
                  <a:tcPr marL="91446" marR="91446" marT="45723" marB="45723"/>
                </a:tc>
              </a:tr>
              <a:tr h="370863"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Largest</a:t>
                      </a:r>
                      <a:r>
                        <a:rPr lang="en-US" sz="1600" baseline="0" dirty="0" smtClean="0"/>
                        <a:t> cache size</a:t>
                      </a:r>
                      <a:endParaRPr lang="en-US" sz="1600" dirty="0"/>
                    </a:p>
                  </a:txBody>
                  <a:tcPr marL="91446" marR="91446"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8 MB</a:t>
                      </a:r>
                      <a:endParaRPr lang="en-US" sz="1600" dirty="0"/>
                    </a:p>
                  </a:txBody>
                  <a:tcPr marL="91446" marR="91446"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0.75 MB</a:t>
                      </a:r>
                      <a:endParaRPr lang="en-US" sz="1600" dirty="0"/>
                    </a:p>
                  </a:txBody>
                  <a:tcPr marL="91446" marR="91446" marT="45723" marB="45723"/>
                </a:tc>
              </a:tr>
              <a:tr h="370863"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Size of memory address</a:t>
                      </a:r>
                      <a:endParaRPr lang="en-US" sz="1600" dirty="0"/>
                    </a:p>
                  </a:txBody>
                  <a:tcPr marL="91446" marR="91446"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64-bit</a:t>
                      </a:r>
                      <a:endParaRPr lang="en-US" sz="1600" dirty="0"/>
                    </a:p>
                  </a:txBody>
                  <a:tcPr marL="91446" marR="91446"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64-bit</a:t>
                      </a:r>
                      <a:endParaRPr lang="en-US" sz="1600" dirty="0"/>
                    </a:p>
                  </a:txBody>
                  <a:tcPr marL="91446" marR="91446" marT="45723" marB="45723"/>
                </a:tc>
              </a:tr>
              <a:tr h="370863"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Size</a:t>
                      </a:r>
                      <a:r>
                        <a:rPr lang="en-US" sz="1600" baseline="0" dirty="0" smtClean="0"/>
                        <a:t> of main memory</a:t>
                      </a:r>
                      <a:endParaRPr lang="en-US" sz="1600" dirty="0"/>
                    </a:p>
                  </a:txBody>
                  <a:tcPr marL="91446" marR="91446"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8 GB to 256 GB</a:t>
                      </a:r>
                      <a:endParaRPr lang="en-US" sz="1600" dirty="0"/>
                    </a:p>
                  </a:txBody>
                  <a:tcPr marL="91446" marR="91446"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 GB to 6 GB</a:t>
                      </a:r>
                      <a:endParaRPr lang="en-US" sz="1600" dirty="0"/>
                    </a:p>
                  </a:txBody>
                  <a:tcPr marL="91446" marR="91446" marT="45723" marB="45723"/>
                </a:tc>
              </a:tr>
              <a:tr h="370863"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Memory protection at level of page</a:t>
                      </a:r>
                      <a:endParaRPr lang="en-US" sz="1600" dirty="0"/>
                    </a:p>
                  </a:txBody>
                  <a:tcPr marL="91446" marR="91446"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Yes</a:t>
                      </a:r>
                      <a:endParaRPr lang="en-US" sz="1600" dirty="0"/>
                    </a:p>
                  </a:txBody>
                  <a:tcPr marL="91446" marR="91446"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Yes</a:t>
                      </a:r>
                      <a:endParaRPr lang="en-US" sz="1600" dirty="0"/>
                    </a:p>
                  </a:txBody>
                  <a:tcPr marL="91446" marR="91446" marT="45723" marB="45723"/>
                </a:tc>
              </a:tr>
              <a:tr h="370863"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Demand</a:t>
                      </a:r>
                      <a:r>
                        <a:rPr lang="en-US" sz="1600" baseline="0" dirty="0" smtClean="0"/>
                        <a:t> paging</a:t>
                      </a:r>
                      <a:endParaRPr lang="en-US" sz="1600" dirty="0"/>
                    </a:p>
                  </a:txBody>
                  <a:tcPr marL="91446" marR="91446"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Yes</a:t>
                      </a:r>
                      <a:endParaRPr lang="en-US" sz="1600" dirty="0"/>
                    </a:p>
                  </a:txBody>
                  <a:tcPr marL="91446" marR="91446"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No</a:t>
                      </a:r>
                      <a:endParaRPr lang="en-US" sz="1600" dirty="0"/>
                    </a:p>
                  </a:txBody>
                  <a:tcPr marL="91446" marR="91446" marT="45723" marB="45723"/>
                </a:tc>
              </a:tr>
              <a:tr h="579156"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Integrated</a:t>
                      </a:r>
                      <a:r>
                        <a:rPr lang="en-US" sz="1600" baseline="0" dirty="0" smtClean="0"/>
                        <a:t> scalar processor/SIMD processor</a:t>
                      </a:r>
                      <a:endParaRPr lang="en-US" sz="1600" dirty="0"/>
                    </a:p>
                  </a:txBody>
                  <a:tcPr marL="91446" marR="91446"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Yes</a:t>
                      </a:r>
                      <a:endParaRPr lang="en-US" sz="1600" dirty="0"/>
                    </a:p>
                  </a:txBody>
                  <a:tcPr marL="91446" marR="91446"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No</a:t>
                      </a:r>
                      <a:endParaRPr lang="en-US" sz="1600" dirty="0"/>
                    </a:p>
                  </a:txBody>
                  <a:tcPr marL="91446" marR="91446" marT="45723" marB="45723"/>
                </a:tc>
              </a:tr>
              <a:tr h="370863"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Cache coherent</a:t>
                      </a:r>
                      <a:endParaRPr lang="en-US" sz="1600" dirty="0"/>
                    </a:p>
                  </a:txBody>
                  <a:tcPr marL="91446" marR="91446"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Yes</a:t>
                      </a:r>
                      <a:endParaRPr lang="en-US" sz="1600" dirty="0"/>
                    </a:p>
                  </a:txBody>
                  <a:tcPr marL="91446" marR="91446"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No</a:t>
                      </a:r>
                      <a:endParaRPr lang="en-US" sz="1600" dirty="0"/>
                    </a:p>
                  </a:txBody>
                  <a:tcPr marL="91446" marR="91446" marT="45723" marB="45723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2548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Guide to GPU Terms</a:t>
            </a:r>
          </a:p>
        </p:txBody>
      </p:sp>
      <p:sp>
        <p:nvSpPr>
          <p:cNvPr id="3379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AU" altLang="en-US"/>
              <a:t>Chapter 6 — Parallel Processors from Client to Cloud — </a:t>
            </a:r>
            <a:fld id="{3BC7033B-D884-EA46-8FE4-93C7C3588935}" type="slidenum">
              <a:rPr lang="en-AU" altLang="en-US"/>
              <a:pPr eaLnBrk="1" hangingPunct="1"/>
              <a:t>25</a:t>
            </a:fld>
            <a:endParaRPr lang="en-AU" altLang="en-US"/>
          </a:p>
        </p:txBody>
      </p:sp>
      <p:pic>
        <p:nvPicPr>
          <p:cNvPr id="3379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9775" y="1122363"/>
            <a:ext cx="5124450" cy="511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3699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Instruction and Data Streams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636587"/>
          </a:xfrm>
        </p:spPr>
        <p:txBody>
          <a:bodyPr/>
          <a:lstStyle/>
          <a:p>
            <a:pPr eaLnBrk="1" hangingPunct="1"/>
            <a:r>
              <a:rPr lang="en-AU" altLang="en-US"/>
              <a:t>An alternate classification</a:t>
            </a:r>
          </a:p>
        </p:txBody>
      </p:sp>
      <p:graphicFrame>
        <p:nvGraphicFramePr>
          <p:cNvPr id="312381" name="Group 61"/>
          <p:cNvGraphicFramePr>
            <a:graphicFrameLocks noGrp="1"/>
          </p:cNvGraphicFramePr>
          <p:nvPr/>
        </p:nvGraphicFramePr>
        <p:xfrm>
          <a:off x="811213" y="1897063"/>
          <a:ext cx="7529512" cy="2227263"/>
        </p:xfrm>
        <a:graphic>
          <a:graphicData uri="http://schemas.openxmlformats.org/drawingml/2006/table">
            <a:tbl>
              <a:tblPr/>
              <a:tblGrid>
                <a:gridCol w="1382712"/>
                <a:gridCol w="1222375"/>
                <a:gridCol w="2541588"/>
                <a:gridCol w="2382837"/>
              </a:tblGrid>
              <a:tr h="396875">
                <a:tc rowSpan="2" grid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AU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Data Streams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96875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AU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Single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AU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Multiple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1675">
                <a:tc row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AU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Instruction Streams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AU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Single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AU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SISD</a:t>
                      </a:r>
                      <a:r>
                        <a:rPr kumimoji="0" lang="en-AU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:</a:t>
                      </a:r>
                      <a:br>
                        <a:rPr kumimoji="0" lang="en-AU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</a:br>
                      <a:r>
                        <a:rPr kumimoji="0" lang="en-AU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Intel Pentium 4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AU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SIMD</a:t>
                      </a:r>
                      <a:r>
                        <a:rPr kumimoji="0" lang="en-AU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: SSE instructions of x86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3183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AU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Multiple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AU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MISD</a:t>
                      </a:r>
                      <a:r>
                        <a:rPr kumimoji="0" lang="en-AU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:</a:t>
                      </a:r>
                      <a:br>
                        <a:rPr kumimoji="0" lang="en-AU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</a:br>
                      <a:r>
                        <a:rPr kumimoji="0" lang="en-AU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No examples today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AU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MIMD</a:t>
                      </a:r>
                      <a:r>
                        <a:rPr kumimoji="0" lang="en-AU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:</a:t>
                      </a:r>
                      <a:br>
                        <a:rPr kumimoji="0" lang="en-AU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</a:br>
                      <a:r>
                        <a:rPr kumimoji="0" lang="en-AU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Intel Xeon e5345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314" name="Rectangle 62"/>
          <p:cNvSpPr>
            <a:spLocks noChangeArrowheads="1"/>
          </p:cNvSpPr>
          <p:nvPr/>
        </p:nvSpPr>
        <p:spPr bwMode="auto">
          <a:xfrm>
            <a:off x="684213" y="4349750"/>
            <a:ext cx="8270875" cy="174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</a:pPr>
            <a:r>
              <a:rPr lang="en-AU" altLang="en-US" sz="3200"/>
              <a:t>SPMD: Single Program Multiple Data</a:t>
            </a: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</a:pPr>
            <a:r>
              <a:rPr lang="en-AU" altLang="en-US" sz="2800"/>
              <a:t>A parallel program on a MIMD computer</a:t>
            </a: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</a:pPr>
            <a:r>
              <a:rPr lang="en-AU" altLang="en-US" sz="2800"/>
              <a:t>Conditional code for different processors</a:t>
            </a:r>
          </a:p>
        </p:txBody>
      </p:sp>
      <p:sp>
        <p:nvSpPr>
          <p:cNvPr id="12315" name="Rectangle 1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AU" altLang="en-US"/>
              <a:t>Chapter 6 — Parallel Processors from Client to Cloud — </a:t>
            </a:r>
            <a:fld id="{40EEEAF4-17E4-584E-9123-A782764DDC79}" type="slidenum">
              <a:rPr lang="en-AU" altLang="en-US"/>
              <a:pPr eaLnBrk="1" hangingPunct="1"/>
              <a:t>3</a:t>
            </a:fld>
            <a:endParaRPr lang="en-AU" altLang="en-US"/>
          </a:p>
        </p:txBody>
      </p:sp>
      <p:sp>
        <p:nvSpPr>
          <p:cNvPr id="12316" name="Text Box 4"/>
          <p:cNvSpPr txBox="1">
            <a:spLocks noChangeArrowheads="1"/>
          </p:cNvSpPr>
          <p:nvPr/>
        </p:nvSpPr>
        <p:spPr bwMode="auto">
          <a:xfrm rot="5400000">
            <a:off x="6605587" y="2168525"/>
            <a:ext cx="4710113" cy="36988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 altLang="en-US">
                <a:solidFill>
                  <a:schemeClr val="folHlink"/>
                </a:solidFill>
              </a:rPr>
              <a:t>§6.3 SISD, MIMD, SIMD, SPMD, and Vector</a:t>
            </a:r>
          </a:p>
        </p:txBody>
      </p:sp>
    </p:spTree>
    <p:extLst>
      <p:ext uri="{BB962C8B-B14F-4D97-AF65-F5344CB8AC3E}">
        <p14:creationId xmlns:p14="http://schemas.microsoft.com/office/powerpoint/2010/main" val="1775716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206375"/>
            <a:ext cx="8259762" cy="701675"/>
          </a:xfrm>
        </p:spPr>
        <p:txBody>
          <a:bodyPr/>
          <a:lstStyle/>
          <a:p>
            <a:pPr eaLnBrk="1" hangingPunct="1"/>
            <a:r>
              <a:rPr lang="en-AU" altLang="en-US" sz="4000"/>
              <a:t>Example: DAXPY (Y = a × X + Y)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lnSpc>
                <a:spcPct val="90000"/>
              </a:lnSpc>
              <a:spcBef>
                <a:spcPct val="30000"/>
              </a:spcBef>
            </a:pPr>
            <a:r>
              <a:rPr lang="en-AU" altLang="en-US" sz="1800"/>
              <a:t>  Conventional MIPS code</a:t>
            </a:r>
          </a:p>
          <a:p>
            <a:pPr marL="0" indent="0" eaLnBrk="1" hangingPunct="1">
              <a:lnSpc>
                <a:spcPct val="90000"/>
              </a:lnSpc>
              <a:spcBef>
                <a:spcPct val="30000"/>
              </a:spcBef>
              <a:buFont typeface="Wingdings" charset="2"/>
              <a:buNone/>
            </a:pPr>
            <a:r>
              <a:rPr lang="en-AU" altLang="en-US" sz="1800">
                <a:latin typeface="Lucida Console" charset="0"/>
              </a:rPr>
              <a:t>      l.d   $f0,a($sp)     ;load scalar a</a:t>
            </a:r>
            <a:br>
              <a:rPr lang="en-AU" altLang="en-US" sz="1800">
                <a:latin typeface="Lucida Console" charset="0"/>
              </a:rPr>
            </a:br>
            <a:r>
              <a:rPr lang="en-AU" altLang="en-US" sz="1800">
                <a:latin typeface="Lucida Console" charset="0"/>
              </a:rPr>
              <a:t>      addiu r4,$s0,#512    ;upper bound of what to load</a:t>
            </a:r>
            <a:br>
              <a:rPr lang="en-AU" altLang="en-US" sz="1800">
                <a:latin typeface="Lucida Console" charset="0"/>
              </a:rPr>
            </a:br>
            <a:r>
              <a:rPr lang="en-AU" altLang="en-US" sz="1800">
                <a:latin typeface="Lucida Console" charset="0"/>
              </a:rPr>
              <a:t>loop: l.d   $f2,0($s0)     ;load x(i)</a:t>
            </a:r>
            <a:br>
              <a:rPr lang="en-AU" altLang="en-US" sz="1800">
                <a:latin typeface="Lucida Console" charset="0"/>
              </a:rPr>
            </a:br>
            <a:r>
              <a:rPr lang="en-AU" altLang="en-US" sz="1800">
                <a:latin typeface="Lucida Console" charset="0"/>
              </a:rPr>
              <a:t>      mul.d $f2,$f2,$f0    ;a × x(i)</a:t>
            </a:r>
            <a:br>
              <a:rPr lang="en-AU" altLang="en-US" sz="1800">
                <a:latin typeface="Lucida Console" charset="0"/>
              </a:rPr>
            </a:br>
            <a:r>
              <a:rPr lang="en-AU" altLang="en-US" sz="1800">
                <a:latin typeface="Lucida Console" charset="0"/>
              </a:rPr>
              <a:t>      l.d   $f4,0($s1)     ;load y(i)</a:t>
            </a:r>
            <a:br>
              <a:rPr lang="en-AU" altLang="en-US" sz="1800">
                <a:latin typeface="Lucida Console" charset="0"/>
              </a:rPr>
            </a:br>
            <a:r>
              <a:rPr lang="en-AU" altLang="en-US" sz="1800">
                <a:latin typeface="Lucida Console" charset="0"/>
              </a:rPr>
              <a:t>      add.d $f4,$f4,$f2    ;a × x(i) + y(i)</a:t>
            </a:r>
            <a:br>
              <a:rPr lang="en-AU" altLang="en-US" sz="1800">
                <a:latin typeface="Lucida Console" charset="0"/>
              </a:rPr>
            </a:br>
            <a:r>
              <a:rPr lang="en-AU" altLang="en-US" sz="1800">
                <a:latin typeface="Lucida Console" charset="0"/>
              </a:rPr>
              <a:t>      s.d   $f4,0($s1)     ;store into y(i)</a:t>
            </a:r>
            <a:br>
              <a:rPr lang="en-AU" altLang="en-US" sz="1800">
                <a:latin typeface="Lucida Console" charset="0"/>
              </a:rPr>
            </a:br>
            <a:r>
              <a:rPr lang="en-AU" altLang="en-US" sz="1800">
                <a:latin typeface="Lucida Console" charset="0"/>
              </a:rPr>
              <a:t>      addiu $s0,$s0,#8     ;increment index to x</a:t>
            </a:r>
            <a:br>
              <a:rPr lang="en-AU" altLang="en-US" sz="1800">
                <a:latin typeface="Lucida Console" charset="0"/>
              </a:rPr>
            </a:br>
            <a:r>
              <a:rPr lang="en-AU" altLang="en-US" sz="1800">
                <a:latin typeface="Lucida Console" charset="0"/>
              </a:rPr>
              <a:t>      addiu $s1,$s1,#8     ;increment index to y</a:t>
            </a:r>
            <a:br>
              <a:rPr lang="en-AU" altLang="en-US" sz="1800">
                <a:latin typeface="Lucida Console" charset="0"/>
              </a:rPr>
            </a:br>
            <a:r>
              <a:rPr lang="en-AU" altLang="en-US" sz="1800">
                <a:latin typeface="Lucida Console" charset="0"/>
              </a:rPr>
              <a:t>      subu  $t0,r4,$s0     ;compute bound</a:t>
            </a:r>
            <a:br>
              <a:rPr lang="en-AU" altLang="en-US" sz="1800">
                <a:latin typeface="Lucida Console" charset="0"/>
              </a:rPr>
            </a:br>
            <a:r>
              <a:rPr lang="en-AU" altLang="en-US" sz="1800">
                <a:latin typeface="Lucida Console" charset="0"/>
              </a:rPr>
              <a:t>      bne   $t0,$zero,loop ;check if done</a:t>
            </a:r>
          </a:p>
          <a:p>
            <a:pPr marL="0" indent="0" eaLnBrk="1" hangingPunct="1">
              <a:lnSpc>
                <a:spcPct val="90000"/>
              </a:lnSpc>
              <a:spcBef>
                <a:spcPct val="30000"/>
              </a:spcBef>
            </a:pPr>
            <a:r>
              <a:rPr lang="en-AU" altLang="en-US" sz="1800"/>
              <a:t>  Vector MIPS code</a:t>
            </a:r>
          </a:p>
          <a:p>
            <a:pPr marL="0" indent="0" eaLnBrk="1" hangingPunct="1">
              <a:lnSpc>
                <a:spcPct val="90000"/>
              </a:lnSpc>
              <a:spcBef>
                <a:spcPct val="30000"/>
              </a:spcBef>
              <a:buFont typeface="Wingdings" charset="2"/>
              <a:buNone/>
            </a:pPr>
            <a:r>
              <a:rPr lang="en-AU" altLang="en-US" sz="1800">
                <a:latin typeface="Lucida Console" charset="0"/>
              </a:rPr>
              <a:t>      l.d     $f0,a($sp)   ;load scalar a</a:t>
            </a:r>
            <a:br>
              <a:rPr lang="en-AU" altLang="en-US" sz="1800">
                <a:latin typeface="Lucida Console" charset="0"/>
              </a:rPr>
            </a:br>
            <a:r>
              <a:rPr lang="en-AU" altLang="en-US" sz="1800">
                <a:latin typeface="Lucida Console" charset="0"/>
              </a:rPr>
              <a:t>      lv      $v1,0($s0)   ;load vector x</a:t>
            </a:r>
            <a:br>
              <a:rPr lang="en-AU" altLang="en-US" sz="1800">
                <a:latin typeface="Lucida Console" charset="0"/>
              </a:rPr>
            </a:br>
            <a:r>
              <a:rPr lang="en-AU" altLang="en-US" sz="1800">
                <a:latin typeface="Lucida Console" charset="0"/>
              </a:rPr>
              <a:t>      mulvs.d $v2,$v1,$f0  ;vector-scalar multiply</a:t>
            </a:r>
            <a:br>
              <a:rPr lang="en-AU" altLang="en-US" sz="1800">
                <a:latin typeface="Lucida Console" charset="0"/>
              </a:rPr>
            </a:br>
            <a:r>
              <a:rPr lang="en-AU" altLang="en-US" sz="1800">
                <a:latin typeface="Lucida Console" charset="0"/>
              </a:rPr>
              <a:t>      lv      $v3,0($s1)   ;load vector y</a:t>
            </a:r>
            <a:br>
              <a:rPr lang="en-AU" altLang="en-US" sz="1800">
                <a:latin typeface="Lucida Console" charset="0"/>
              </a:rPr>
            </a:br>
            <a:r>
              <a:rPr lang="en-AU" altLang="en-US" sz="1800">
                <a:latin typeface="Lucida Console" charset="0"/>
              </a:rPr>
              <a:t>      addv.d  $v4,$v2,$v3  ;add y to product</a:t>
            </a:r>
            <a:br>
              <a:rPr lang="en-AU" altLang="en-US" sz="1800">
                <a:latin typeface="Lucida Console" charset="0"/>
              </a:rPr>
            </a:br>
            <a:r>
              <a:rPr lang="en-AU" altLang="en-US" sz="1800">
                <a:latin typeface="Lucida Console" charset="0"/>
              </a:rPr>
              <a:t>      sv      $v4,0($s1)   ;store the result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2214563" y="2184400"/>
            <a:ext cx="1827212" cy="1079500"/>
            <a:chOff x="1395" y="1376"/>
            <a:chExt cx="1151" cy="680"/>
          </a:xfrm>
        </p:grpSpPr>
        <p:sp>
          <p:nvSpPr>
            <p:cNvPr id="13318" name="Oval 4"/>
            <p:cNvSpPr>
              <a:spLocks noChangeArrowheads="1"/>
            </p:cNvSpPr>
            <p:nvPr/>
          </p:nvSpPr>
          <p:spPr bwMode="auto">
            <a:xfrm>
              <a:off x="1467" y="1376"/>
              <a:ext cx="394" cy="213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3319" name="Oval 5"/>
            <p:cNvSpPr>
              <a:spLocks noChangeArrowheads="1"/>
            </p:cNvSpPr>
            <p:nvPr/>
          </p:nvSpPr>
          <p:spPr bwMode="auto">
            <a:xfrm>
              <a:off x="2152" y="1686"/>
              <a:ext cx="394" cy="213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3320" name="Oval 6"/>
            <p:cNvSpPr>
              <a:spLocks noChangeArrowheads="1"/>
            </p:cNvSpPr>
            <p:nvPr/>
          </p:nvSpPr>
          <p:spPr bwMode="auto">
            <a:xfrm>
              <a:off x="1479" y="1674"/>
              <a:ext cx="394" cy="213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3321" name="Oval 9"/>
            <p:cNvSpPr>
              <a:spLocks noChangeArrowheads="1"/>
            </p:cNvSpPr>
            <p:nvPr/>
          </p:nvSpPr>
          <p:spPr bwMode="auto">
            <a:xfrm>
              <a:off x="1479" y="1843"/>
              <a:ext cx="394" cy="213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3322" name="Line 10"/>
            <p:cNvSpPr>
              <a:spLocks noChangeShapeType="1"/>
            </p:cNvSpPr>
            <p:nvPr/>
          </p:nvSpPr>
          <p:spPr bwMode="auto">
            <a:xfrm>
              <a:off x="1843" y="1516"/>
              <a:ext cx="322" cy="22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23" name="Freeform 11"/>
            <p:cNvSpPr>
              <a:spLocks/>
            </p:cNvSpPr>
            <p:nvPr/>
          </p:nvSpPr>
          <p:spPr bwMode="auto">
            <a:xfrm>
              <a:off x="1395" y="1789"/>
              <a:ext cx="84" cy="157"/>
            </a:xfrm>
            <a:custGeom>
              <a:avLst/>
              <a:gdLst>
                <a:gd name="T0" fmla="*/ 84 w 84"/>
                <a:gd name="T1" fmla="*/ 0 h 157"/>
                <a:gd name="T2" fmla="*/ 0 w 84"/>
                <a:gd name="T3" fmla="*/ 97 h 157"/>
                <a:gd name="T4" fmla="*/ 84 w 84"/>
                <a:gd name="T5" fmla="*/ 157 h 157"/>
                <a:gd name="T6" fmla="*/ 0 60000 65536"/>
                <a:gd name="T7" fmla="*/ 0 60000 65536"/>
                <a:gd name="T8" fmla="*/ 0 60000 65536"/>
                <a:gd name="T9" fmla="*/ 0 w 84"/>
                <a:gd name="T10" fmla="*/ 0 h 157"/>
                <a:gd name="T11" fmla="*/ 84 w 84"/>
                <a:gd name="T12" fmla="*/ 157 h 15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4" h="157">
                  <a:moveTo>
                    <a:pt x="84" y="0"/>
                  </a:moveTo>
                  <a:cubicBezTo>
                    <a:pt x="70" y="16"/>
                    <a:pt x="0" y="71"/>
                    <a:pt x="0" y="97"/>
                  </a:cubicBezTo>
                  <a:cubicBezTo>
                    <a:pt x="0" y="123"/>
                    <a:pt x="67" y="145"/>
                    <a:pt x="84" y="157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317" name="Rectangle 1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AU" altLang="en-US"/>
              <a:t>Chapter 6 — Parallel Processors from Client to Cloud — </a:t>
            </a:r>
            <a:fld id="{11FA3F51-4E72-6144-A49C-3CB5E7585435}" type="slidenum">
              <a:rPr lang="en-AU" altLang="en-US"/>
              <a:pPr eaLnBrk="1" hangingPunct="1"/>
              <a:t>4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689592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Vector Processors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AU" altLang="en-US" sz="2800"/>
              <a:t>Highly pipelined function units</a:t>
            </a:r>
          </a:p>
          <a:p>
            <a:pPr eaLnBrk="1" hangingPunct="1"/>
            <a:r>
              <a:rPr lang="en-AU" altLang="en-US" sz="2800"/>
              <a:t>Stream data from/to vector registers to units</a:t>
            </a:r>
          </a:p>
          <a:p>
            <a:pPr lvl="1" eaLnBrk="1" hangingPunct="1"/>
            <a:r>
              <a:rPr lang="en-AU" altLang="en-US" sz="2400"/>
              <a:t>Data collected from memory into registers</a:t>
            </a:r>
          </a:p>
          <a:p>
            <a:pPr lvl="1" eaLnBrk="1" hangingPunct="1"/>
            <a:r>
              <a:rPr lang="en-AU" altLang="en-US" sz="2400"/>
              <a:t>Results stored from registers to memory</a:t>
            </a:r>
          </a:p>
          <a:p>
            <a:pPr eaLnBrk="1" hangingPunct="1"/>
            <a:r>
              <a:rPr lang="en-AU" altLang="en-US" sz="2800"/>
              <a:t>Example: Vector extension to MIPS</a:t>
            </a:r>
          </a:p>
          <a:p>
            <a:pPr lvl="1" eaLnBrk="1" hangingPunct="1"/>
            <a:r>
              <a:rPr lang="en-AU" altLang="en-US" sz="2400"/>
              <a:t>32 </a:t>
            </a:r>
            <a:r>
              <a:rPr lang="en-US" altLang="en-US" sz="2400">
                <a:ea typeface="Arial" charset="0"/>
                <a:cs typeface="Arial" charset="0"/>
              </a:rPr>
              <a:t>× 64-element registers (64-bit elements)</a:t>
            </a:r>
          </a:p>
          <a:p>
            <a:pPr lvl="1" eaLnBrk="1" hangingPunct="1"/>
            <a:r>
              <a:rPr lang="en-US" altLang="en-US" sz="2400">
                <a:ea typeface="Arial" charset="0"/>
                <a:cs typeface="Arial" charset="0"/>
              </a:rPr>
              <a:t>Vector instructions</a:t>
            </a:r>
          </a:p>
          <a:p>
            <a:pPr lvl="2" eaLnBrk="1" hangingPunct="1"/>
            <a:r>
              <a:rPr lang="en-US" altLang="en-US" sz="2000">
                <a:latin typeface="Lucida Console" charset="0"/>
                <a:ea typeface="Arial" charset="0"/>
                <a:cs typeface="Arial" charset="0"/>
              </a:rPr>
              <a:t>lv</a:t>
            </a:r>
            <a:r>
              <a:rPr lang="en-US" altLang="en-US" sz="2000">
                <a:ea typeface="Arial" charset="0"/>
                <a:cs typeface="Arial" charset="0"/>
              </a:rPr>
              <a:t>, </a:t>
            </a:r>
            <a:r>
              <a:rPr lang="en-US" altLang="en-US" sz="2000">
                <a:latin typeface="Lucida Console" charset="0"/>
                <a:ea typeface="Arial" charset="0"/>
                <a:cs typeface="Arial" charset="0"/>
              </a:rPr>
              <a:t>sv</a:t>
            </a:r>
            <a:r>
              <a:rPr lang="en-US" altLang="en-US" sz="2000">
                <a:ea typeface="Arial" charset="0"/>
                <a:cs typeface="Arial" charset="0"/>
              </a:rPr>
              <a:t>: load/store vector</a:t>
            </a:r>
          </a:p>
          <a:p>
            <a:pPr lvl="2" eaLnBrk="1" hangingPunct="1"/>
            <a:r>
              <a:rPr lang="en-US" altLang="en-US" sz="2000">
                <a:latin typeface="Lucida Console" charset="0"/>
                <a:ea typeface="Arial" charset="0"/>
                <a:cs typeface="Arial" charset="0"/>
              </a:rPr>
              <a:t>addv.d</a:t>
            </a:r>
            <a:r>
              <a:rPr lang="en-US" altLang="en-US" sz="2000">
                <a:ea typeface="Arial" charset="0"/>
                <a:cs typeface="Arial" charset="0"/>
              </a:rPr>
              <a:t>: add vectors of double</a:t>
            </a:r>
          </a:p>
          <a:p>
            <a:pPr lvl="2" eaLnBrk="1" hangingPunct="1"/>
            <a:r>
              <a:rPr lang="en-US" altLang="en-US" sz="2000">
                <a:latin typeface="Lucida Console" charset="0"/>
                <a:ea typeface="Arial" charset="0"/>
                <a:cs typeface="Arial" charset="0"/>
              </a:rPr>
              <a:t>addvs.d</a:t>
            </a:r>
            <a:r>
              <a:rPr lang="en-US" altLang="en-US" sz="2000">
                <a:ea typeface="Arial" charset="0"/>
                <a:cs typeface="Arial" charset="0"/>
              </a:rPr>
              <a:t>: add scalar to each element of vector of double</a:t>
            </a:r>
          </a:p>
          <a:p>
            <a:pPr eaLnBrk="1" hangingPunct="1"/>
            <a:r>
              <a:rPr lang="en-US" altLang="en-US" sz="2800">
                <a:ea typeface="Arial" charset="0"/>
                <a:cs typeface="Arial" charset="0"/>
              </a:rPr>
              <a:t>Significantly reduces instruction-fetch bandwidth</a:t>
            </a:r>
          </a:p>
        </p:txBody>
      </p:sp>
      <p:sp>
        <p:nvSpPr>
          <p:cNvPr id="14340" name="Rectangle 1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AU" altLang="en-US"/>
              <a:t>Chapter 6 — Parallel Processors from Client to Cloud — </a:t>
            </a:r>
            <a:fld id="{54AA8107-BA86-B74E-B366-B7FC1478F5EF}" type="slidenum">
              <a:rPr lang="en-AU" altLang="en-US"/>
              <a:pPr eaLnBrk="1" hangingPunct="1"/>
              <a:t>5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140734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Vector vs. Scalar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AU" altLang="en-US"/>
              <a:t>Vector architectures and compilers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/>
              <a:t>Simplify data-parallel programming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/>
              <a:t>Explicit statement of absence of loop-carried dependences</a:t>
            </a:r>
          </a:p>
          <a:p>
            <a:pPr lvl="2" eaLnBrk="1" hangingPunct="1">
              <a:lnSpc>
                <a:spcPct val="90000"/>
              </a:lnSpc>
            </a:pPr>
            <a:r>
              <a:rPr lang="en-AU" altLang="en-US"/>
              <a:t>Reduced checking in hardware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/>
              <a:t>Regular access patterns benefit from interleaved and burst memory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/>
              <a:t>Avoid control hazards by avoiding loops</a:t>
            </a:r>
          </a:p>
          <a:p>
            <a:pPr eaLnBrk="1" hangingPunct="1">
              <a:lnSpc>
                <a:spcPct val="90000"/>
              </a:lnSpc>
            </a:pPr>
            <a:r>
              <a:rPr lang="en-AU" altLang="en-US"/>
              <a:t>More general than ad-hoc media extensions (such as MMX, SSE)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/>
              <a:t>Better match with compiler technology</a:t>
            </a:r>
          </a:p>
        </p:txBody>
      </p:sp>
      <p:sp>
        <p:nvSpPr>
          <p:cNvPr id="15364" name="Rectangle 1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AU" altLang="en-US"/>
              <a:t>Chapter 6 — Parallel Processors from Client to Cloud — </a:t>
            </a:r>
            <a:fld id="{50B62331-7A94-814F-A237-F75956EEA5C8}" type="slidenum">
              <a:rPr lang="en-AU" altLang="en-US"/>
              <a:pPr eaLnBrk="1" hangingPunct="1"/>
              <a:t>6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418864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SIMD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AU" altLang="en-US"/>
              <a:t>Operate elementwise on vectors of data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/>
              <a:t>E.g., MMX and SSE instructions in x86</a:t>
            </a:r>
          </a:p>
          <a:p>
            <a:pPr lvl="2" eaLnBrk="1" hangingPunct="1">
              <a:lnSpc>
                <a:spcPct val="90000"/>
              </a:lnSpc>
            </a:pPr>
            <a:r>
              <a:rPr lang="en-AU" altLang="en-US"/>
              <a:t>Multiple data elements in 128-bit wide registers</a:t>
            </a:r>
          </a:p>
          <a:p>
            <a:pPr eaLnBrk="1" hangingPunct="1">
              <a:lnSpc>
                <a:spcPct val="90000"/>
              </a:lnSpc>
            </a:pPr>
            <a:r>
              <a:rPr lang="en-AU" altLang="en-US"/>
              <a:t>All processors execute the same instruction at the same time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/>
              <a:t>Each with different data address, etc.</a:t>
            </a:r>
          </a:p>
          <a:p>
            <a:pPr eaLnBrk="1" hangingPunct="1">
              <a:lnSpc>
                <a:spcPct val="90000"/>
              </a:lnSpc>
            </a:pPr>
            <a:r>
              <a:rPr lang="en-AU" altLang="en-US"/>
              <a:t>Simplifies synchronization</a:t>
            </a:r>
          </a:p>
          <a:p>
            <a:pPr eaLnBrk="1" hangingPunct="1">
              <a:lnSpc>
                <a:spcPct val="90000"/>
              </a:lnSpc>
            </a:pPr>
            <a:r>
              <a:rPr lang="en-AU" altLang="en-US"/>
              <a:t>Reduced instruction control hardware</a:t>
            </a:r>
          </a:p>
          <a:p>
            <a:pPr eaLnBrk="1" hangingPunct="1">
              <a:lnSpc>
                <a:spcPct val="90000"/>
              </a:lnSpc>
            </a:pPr>
            <a:r>
              <a:rPr lang="en-AU" altLang="en-US"/>
              <a:t>Works best for highly data-parallel applications</a:t>
            </a:r>
          </a:p>
          <a:p>
            <a:pPr lvl="1" eaLnBrk="1" hangingPunct="1">
              <a:lnSpc>
                <a:spcPct val="90000"/>
              </a:lnSpc>
            </a:pPr>
            <a:endParaRPr lang="en-AU" altLang="en-US"/>
          </a:p>
        </p:txBody>
      </p:sp>
      <p:sp>
        <p:nvSpPr>
          <p:cNvPr id="16388" name="Rectangle 1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AU" altLang="en-US"/>
              <a:t>Chapter 6 — Parallel Processors from Client to Cloud — </a:t>
            </a:r>
            <a:fld id="{16C7A8B5-6C71-134E-A084-96189C0E5366}" type="slidenum">
              <a:rPr lang="en-AU" altLang="en-US"/>
              <a:pPr eaLnBrk="1" hangingPunct="1"/>
              <a:t>7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62729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684213" y="200025"/>
            <a:ext cx="8259762" cy="708025"/>
          </a:xfrm>
        </p:spPr>
        <p:txBody>
          <a:bodyPr/>
          <a:lstStyle/>
          <a:p>
            <a:r>
              <a:rPr lang="en-US" altLang="en-US" sz="4000"/>
              <a:t>Vector vs. Multimedia Extensions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/>
              <a:t>Vector instructions have a variable vector width, multimedia extensions have a fixed width</a:t>
            </a:r>
          </a:p>
          <a:p>
            <a:r>
              <a:rPr lang="en-US" altLang="en-US" sz="2800"/>
              <a:t>Vector instructions support strided access, multimedia extensions do not</a:t>
            </a:r>
          </a:p>
          <a:p>
            <a:r>
              <a:rPr lang="en-US" altLang="en-US" sz="2800"/>
              <a:t>Vector units can be combination of pipelined and arrayed functional units:</a:t>
            </a:r>
            <a:endParaRPr lang="en-US" altLang="en-US"/>
          </a:p>
        </p:txBody>
      </p:sp>
      <p:pic>
        <p:nvPicPr>
          <p:cNvPr id="174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0525" y="3933825"/>
            <a:ext cx="3703638" cy="254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3" name="Rectangle 1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AU" altLang="en-US"/>
              <a:t>Chapter 6 — Parallel Processors from Client to Cloud — </a:t>
            </a:r>
            <a:fld id="{21C18A43-BA03-0145-B1A1-22534640DBDC}" type="slidenum">
              <a:rPr lang="en-AU" altLang="en-US"/>
              <a:pPr eaLnBrk="1" hangingPunct="1"/>
              <a:t>8</a:t>
            </a:fld>
            <a:endParaRPr lang="en-AU" altLang="en-US"/>
          </a:p>
        </p:txBody>
      </p:sp>
      <p:pic>
        <p:nvPicPr>
          <p:cNvPr id="174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625" y="3575050"/>
            <a:ext cx="3311525" cy="273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6539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Multithreading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7974012" cy="51117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AU" altLang="en-US" sz="2800"/>
              <a:t>Performing multiple threads of execution in parallel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 sz="2400"/>
              <a:t>Replicate registers, PC, etc.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 sz="2400"/>
              <a:t>Fast switching between threads</a:t>
            </a:r>
          </a:p>
          <a:p>
            <a:pPr eaLnBrk="1" hangingPunct="1">
              <a:lnSpc>
                <a:spcPct val="90000"/>
              </a:lnSpc>
            </a:pPr>
            <a:r>
              <a:rPr lang="en-AU" altLang="en-US" sz="2800"/>
              <a:t>Fine-grain multithreading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 sz="2400"/>
              <a:t>Switch threads after each cycle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 sz="2400"/>
              <a:t>Interleave instruction execution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 sz="2400"/>
              <a:t>If one thread stalls, others are executed</a:t>
            </a:r>
          </a:p>
          <a:p>
            <a:pPr eaLnBrk="1" hangingPunct="1">
              <a:lnSpc>
                <a:spcPct val="90000"/>
              </a:lnSpc>
            </a:pPr>
            <a:r>
              <a:rPr lang="en-AU" altLang="en-US" sz="2800"/>
              <a:t>Coarse-grain multithreading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 sz="2400"/>
              <a:t>Only switch on long stall (e.g., L2-cache miss)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 sz="2400"/>
              <a:t>Simplifies hardware, but doesn’t hide short stalls (eg, data hazards)</a:t>
            </a:r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 rot="5400000">
            <a:off x="7369969" y="1407319"/>
            <a:ext cx="318135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 altLang="en-US">
                <a:solidFill>
                  <a:schemeClr val="folHlink"/>
                </a:solidFill>
              </a:rPr>
              <a:t>§6.4 Hardware Multithreading</a:t>
            </a:r>
          </a:p>
        </p:txBody>
      </p:sp>
      <p:sp>
        <p:nvSpPr>
          <p:cNvPr id="18437" name="Rectangle 1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AU" altLang="en-US"/>
              <a:t>Chapter 6 — Parallel Processors from Client to Cloud — </a:t>
            </a:r>
            <a:fld id="{42C1103E-B24F-024C-80A1-76583304BD3E}" type="slidenum">
              <a:rPr lang="en-AU" altLang="en-US"/>
              <a:pPr eaLnBrk="1" hangingPunct="1"/>
              <a:t>9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258942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d4e">
  <a:themeElements>
    <a:clrScheme name="cod4e 7">
      <a:dk1>
        <a:srgbClr val="000000"/>
      </a:dk1>
      <a:lt1>
        <a:srgbClr val="FFFFFF"/>
      </a:lt1>
      <a:dk2>
        <a:srgbClr val="0039A6"/>
      </a:dk2>
      <a:lt2>
        <a:srgbClr val="808080"/>
      </a:lt2>
      <a:accent1>
        <a:srgbClr val="9FCAD3"/>
      </a:accent1>
      <a:accent2>
        <a:srgbClr val="C0C0C0"/>
      </a:accent2>
      <a:accent3>
        <a:srgbClr val="FFFFFF"/>
      </a:accent3>
      <a:accent4>
        <a:srgbClr val="000000"/>
      </a:accent4>
      <a:accent5>
        <a:srgbClr val="CDE1E6"/>
      </a:accent5>
      <a:accent6>
        <a:srgbClr val="AEAEAE"/>
      </a:accent6>
      <a:hlink>
        <a:srgbClr val="91AFBF"/>
      </a:hlink>
      <a:folHlink>
        <a:srgbClr val="ECEAAC"/>
      </a:folHlink>
    </a:clrScheme>
    <a:fontScheme name="cod4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od4e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d4e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d4e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4e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4e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4e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4e 7">
        <a:dk1>
          <a:srgbClr val="000000"/>
        </a:dk1>
        <a:lt1>
          <a:srgbClr val="FFFFFF"/>
        </a:lt1>
        <a:dk2>
          <a:srgbClr val="0039A6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cod4e</Template>
  <TotalTime>12011</TotalTime>
  <Words>1679</Words>
  <Application>Microsoft Macintosh PowerPoint</Application>
  <PresentationFormat>On-screen Show (4:3)</PresentationFormat>
  <Paragraphs>339</Paragraphs>
  <Slides>25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Arial Black</vt:lpstr>
      <vt:lpstr>Corbel</vt:lpstr>
      <vt:lpstr>Lucida Console</vt:lpstr>
      <vt:lpstr>Symbol</vt:lpstr>
      <vt:lpstr>Wingdings</vt:lpstr>
      <vt:lpstr>Arial</vt:lpstr>
      <vt:lpstr>Times New Roman</vt:lpstr>
      <vt:lpstr>cod4e</vt:lpstr>
      <vt:lpstr>Parallelism</vt:lpstr>
      <vt:lpstr>Strong vs Weak Scaling</vt:lpstr>
      <vt:lpstr>Instruction and Data Streams</vt:lpstr>
      <vt:lpstr>Example: DAXPY (Y = a × X + Y)</vt:lpstr>
      <vt:lpstr>Vector Processors</vt:lpstr>
      <vt:lpstr>Vector vs. Scalar</vt:lpstr>
      <vt:lpstr>SIMD</vt:lpstr>
      <vt:lpstr>Vector vs. Multimedia Extensions</vt:lpstr>
      <vt:lpstr>Multithreading</vt:lpstr>
      <vt:lpstr>Simultaneous Multithreading</vt:lpstr>
      <vt:lpstr>Multithreading Example</vt:lpstr>
      <vt:lpstr>Future of Multithreading</vt:lpstr>
      <vt:lpstr>Shared Memory</vt:lpstr>
      <vt:lpstr>Example: Sum Reduction</vt:lpstr>
      <vt:lpstr>Example: Sum Reduction</vt:lpstr>
      <vt:lpstr>Example: Sum Reduction</vt:lpstr>
      <vt:lpstr>History of GPUs</vt:lpstr>
      <vt:lpstr>Graphics in the System</vt:lpstr>
      <vt:lpstr>GPU Architectures</vt:lpstr>
      <vt:lpstr>Example: NVIDIA Tesla</vt:lpstr>
      <vt:lpstr>Example: NVIDIA Tesla</vt:lpstr>
      <vt:lpstr>Classifying GPUs</vt:lpstr>
      <vt:lpstr>GPU Memory Structures</vt:lpstr>
      <vt:lpstr>Putting GPUs into Perspective</vt:lpstr>
      <vt:lpstr>Guide to GPU Terms</vt:lpstr>
    </vt:vector>
  </TitlesOfParts>
  <Company>Ashenden Designs</Company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5</dc:title>
  <dc:creator>Peter Ashenden</dc:creator>
  <cp:lastModifiedBy>Utterback, Robert</cp:lastModifiedBy>
  <cp:revision>176</cp:revision>
  <dcterms:created xsi:type="dcterms:W3CDTF">2008-08-25T10:09:57Z</dcterms:created>
  <dcterms:modified xsi:type="dcterms:W3CDTF">2017-12-05T15:44:10Z</dcterms:modified>
</cp:coreProperties>
</file>