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396" r:id="rId2"/>
    <p:sldId id="413" r:id="rId3"/>
    <p:sldId id="415" r:id="rId4"/>
    <p:sldId id="421" r:id="rId5"/>
    <p:sldId id="423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Parallelism?</a:t>
            </a:r>
          </a:p>
          <a:p>
            <a:r>
              <a:rPr lang="en-US" dirty="0" smtClean="0"/>
              <a:t>Heat</a:t>
            </a:r>
            <a:r>
              <a:rPr lang="en-US" baseline="0" dirty="0" smtClean="0"/>
              <a:t> (power) &amp; energy</a:t>
            </a:r>
          </a:p>
          <a:p>
            <a:r>
              <a:rPr lang="en-US" baseline="0" dirty="0" smtClean="0"/>
              <a:t>Difference between power and energy?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123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ED680E2-AC72-4D8E-B348-0FDD3E4E54B9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3A7FC69-B694-DE46-BB63-DDAE676035C0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0346F91-B59E-4BAB-98B2-3ED6D96F6A21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FD5CD0-BD22-774D-8687-87A3F78D9EAD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1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2A99CAB-8502-4386-B1AF-F41696CE3432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74D1DF-3FB5-CB42-A1B6-D5CEE24243FD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4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969C96D-29DC-4351-BEA7-D7CB98BC08FE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02B5DF-8074-C04B-B410-E89717FBB899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Fully</a:t>
            </a:r>
            <a:r>
              <a:rPr lang="en-US" altLang="en-US" baseline="0" dirty="0" smtClean="0">
                <a:latin typeface="Times New Roman" charset="0"/>
              </a:rPr>
              <a:t> connected total bandwidth: P(P-1)/2 (sum of (P-1)+(P-2)+(P-3)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+1+0)</a:t>
            </a:r>
          </a:p>
          <a:p>
            <a:r>
              <a:rPr lang="en-US" altLang="en-US" baseline="0" dirty="0" smtClean="0">
                <a:latin typeface="Times New Roman" charset="0"/>
              </a:rPr>
              <a:t>Full connected bisection </a:t>
            </a:r>
            <a:r>
              <a:rPr lang="en-US" altLang="en-US" baseline="0" dirty="0" err="1" smtClean="0">
                <a:latin typeface="Times New Roman" charset="0"/>
              </a:rPr>
              <a:t>bandwith</a:t>
            </a:r>
            <a:r>
              <a:rPr lang="en-US" altLang="en-US" baseline="0" dirty="0" smtClean="0">
                <a:latin typeface="Times New Roman" charset="0"/>
              </a:rPr>
              <a:t>: (P/2)^2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6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F77C198-4D68-4B8B-B408-0F1DF628D703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BF7494-9334-DA43-AC7D-ED2140133D7D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04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B2FF73B-1BBA-4696-8D1C-8CF1B1BD5176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7D82FA-FFFE-8447-8698-5249AB9CFB59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4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F7FBAF-F6A7-8C48-BD30-092B82FBB174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0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8A5DC1-BCC1-471D-B2D2-200372185B1C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CD0CEE-A105-F240-BD6C-399798F8D678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A2369F1-7C29-44B5-84D8-ED0EF410C484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A35820-84CC-0649-A9F7-E338BD3B4450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3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76C5F2-287C-4A27-8016-5927EB4DF7C3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9B4DC-FCFF-0249-89CA-DE875909150D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A2A58A-23C2-49C3-A7B6-0B8FAB778D7F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4FC85AC-AAFA-2745-8F02-554D055D04A2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4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0A35C1-86D6-4FEB-9D68-D8B6B5BABCC3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C382E71-C156-8F49-BCED-03036920CAC6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00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D8706E-A4A3-4B0B-9EFF-25F39E564C40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F8C51E4-CB95-0249-A058-67DAEC188AE5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43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A37C7DC-C7F9-413C-AB39-A4BDEE4FB171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DD784C-9582-774B-8814-A4DA92522F66}" type="slidenum">
              <a:rPr lang="en-AU" altLang="en-US">
                <a:latin typeface="Times New Roman" charset="0"/>
              </a:rPr>
              <a:pPr/>
              <a:t>28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C756043-BCBF-426F-9436-17582B68EA51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E9FFE-1050-F04A-B600-FE6A0FBD71D8}" type="slidenum">
              <a:rPr lang="en-AU" altLang="en-US">
                <a:latin typeface="Times New Roman" charset="0"/>
              </a:rPr>
              <a:pPr/>
              <a:t>29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52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282C0A1-AEC3-4680-B42D-A6DEA842CB55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28B254-62F3-9B43-859B-75DEBCA4BBDC}" type="slidenum">
              <a:rPr lang="en-AU" altLang="en-US">
                <a:latin typeface="Times New Roman" charset="0"/>
              </a:rPr>
              <a:pPr/>
              <a:t>30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BEC012-9E29-47EA-92A1-EFDDC373D7C0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FBB1249-B430-6746-9FD8-66AF6F6BBA88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Sometimes</a:t>
            </a:r>
            <a:r>
              <a:rPr lang="en-US" altLang="en-US" baseline="0" dirty="0" smtClean="0">
                <a:latin typeface="Times New Roman" charset="0"/>
              </a:rPr>
              <a:t> people use SMP for Symmetric Multiprocessor, though this conflates with UMA.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5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6B7C6A8-FC2D-41A1-95F2-56B108B24230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E2B4CD-6450-614E-A39C-44E5B8DDC617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6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546A3A7-36D1-4CA5-BA6F-A757A1B3E39F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C93CDA-49C5-C942-820C-ADB8FE162DEF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66C3E1-0578-4FD4-8863-47B3E6095D68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CCF9BDB-86FB-044D-9F17-F98C8786D931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0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46E8B39-0964-4B5E-9117-9B45CFED57A2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3A5BB70-B0B2-E844-8F2F-91C537771537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 lot of supercomputers</a:t>
            </a:r>
            <a:r>
              <a:rPr lang="en-US" altLang="en-US" baseline="0" dirty="0" smtClean="0">
                <a:latin typeface="Times New Roman" charset="0"/>
              </a:rPr>
              <a:t> use message passing, but as one large system, vs. clusters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8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E56E3A0-B68C-428C-84E9-1910E48D8BF3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17B85F-245C-EA47-84A3-5689A8F76D14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7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43C96AD-EDC3-4D40-AE58-829CA3BCF34D}" type="datetime3">
              <a:rPr lang="en-AU" smtClean="0"/>
              <a:pPr>
                <a:defRPr/>
              </a:pPr>
              <a:t>5 December, 2017</a:t>
            </a:fld>
            <a:endParaRPr lang="en-AU" smtClean="0"/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688EBF-5436-2644-B392-A23432CB3A35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There’s lots of details to how</a:t>
            </a:r>
            <a:r>
              <a:rPr lang="en-US" altLang="en-US" baseline="0" dirty="0" smtClean="0">
                <a:latin typeface="Times New Roman" charset="0"/>
              </a:rPr>
              <a:t> send() and receive() work</a:t>
            </a:r>
          </a:p>
          <a:p>
            <a:r>
              <a:rPr lang="en-US" altLang="en-US" baseline="0" dirty="0" smtClean="0">
                <a:latin typeface="Times New Roman" charset="0"/>
              </a:rPr>
              <a:t>In real life you’d probably be using MPI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1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36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Grid Computing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Separate computers interconnected by long-haul networks</a:t>
            </a:r>
          </a:p>
          <a:p>
            <a:pPr lvl="1" eaLnBrk="1" hangingPunct="1"/>
            <a:r>
              <a:rPr lang="en-AU" altLang="en-US"/>
              <a:t>E.g., Internet connections</a:t>
            </a:r>
          </a:p>
          <a:p>
            <a:pPr lvl="1" eaLnBrk="1" hangingPunct="1"/>
            <a:r>
              <a:rPr lang="en-AU" altLang="en-US"/>
              <a:t>Work units farmed out, results sent back</a:t>
            </a:r>
          </a:p>
          <a:p>
            <a:pPr eaLnBrk="1" hangingPunct="1"/>
            <a:r>
              <a:rPr lang="en-AU" altLang="en-US"/>
              <a:t>Can make use of idle time on PCs</a:t>
            </a:r>
          </a:p>
          <a:p>
            <a:pPr lvl="1" eaLnBrk="1" hangingPunct="1"/>
            <a:r>
              <a:rPr lang="en-AU" altLang="en-US"/>
              <a:t>E.g., SETI@home, World Community Grid</a:t>
            </a:r>
          </a:p>
        </p:txBody>
      </p:sp>
      <p:sp>
        <p:nvSpPr>
          <p:cNvPr id="3891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3BA1EBD-C03E-1249-AADE-FF3BCCDC5EDE}" type="slidenum">
              <a:rPr lang="en-AU" altLang="en-US"/>
              <a:pPr eaLnBrk="1" hangingPunct="1"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919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2" descr="un07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2636838"/>
            <a:ext cx="27892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21" descr="fully-connected-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3821113"/>
            <a:ext cx="16160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18" descr="bus-net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636838"/>
            <a:ext cx="26304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Interconnection Networks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069975"/>
          </a:xfrm>
        </p:spPr>
        <p:txBody>
          <a:bodyPr/>
          <a:lstStyle/>
          <a:p>
            <a:pPr eaLnBrk="1" hangingPunct="1"/>
            <a:r>
              <a:rPr lang="en-AU" altLang="en-US" sz="2800"/>
              <a:t>Network topologies</a:t>
            </a:r>
          </a:p>
          <a:p>
            <a:pPr lvl="1" eaLnBrk="1" hangingPunct="1"/>
            <a:r>
              <a:rPr lang="en-AU" altLang="en-US" sz="2400"/>
              <a:t>Arrangements of processors, switches, and links</a:t>
            </a: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 rot="5400000">
            <a:off x="6074569" y="2702719"/>
            <a:ext cx="5772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§6.8 </a:t>
            </a:r>
            <a:r>
              <a:rPr lang="en-AU" altLang="en-US">
                <a:solidFill>
                  <a:schemeClr val="folHlink"/>
                </a:solidFill>
              </a:rPr>
              <a:t>Introduction to Multiprocessor Network Topologies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487613" y="3124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Bus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940425" y="31242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Ring</a:t>
            </a:r>
          </a:p>
        </p:txBody>
      </p:sp>
      <p:sp>
        <p:nvSpPr>
          <p:cNvPr id="39946" name="Text Box 12"/>
          <p:cNvSpPr txBox="1">
            <a:spLocks noChangeArrowheads="1"/>
          </p:cNvSpPr>
          <p:nvPr/>
        </p:nvSpPr>
        <p:spPr bwMode="auto">
          <a:xfrm>
            <a:off x="1692275" y="56896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2D Mesh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3779838" y="532288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N-cube (N = 3)</a:t>
            </a:r>
          </a:p>
        </p:txBody>
      </p:sp>
      <p:sp>
        <p:nvSpPr>
          <p:cNvPr id="39948" name="Text Box 16"/>
          <p:cNvSpPr txBox="1">
            <a:spLocks noChangeArrowheads="1"/>
          </p:cNvSpPr>
          <p:nvPr/>
        </p:nvSpPr>
        <p:spPr bwMode="auto">
          <a:xfrm>
            <a:off x="6156325" y="582295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/>
              <a:t>Fully connected</a:t>
            </a:r>
          </a:p>
        </p:txBody>
      </p:sp>
      <p:pic>
        <p:nvPicPr>
          <p:cNvPr id="39949" name="Picture 20" descr="f07-09-P374493-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4221163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23" descr="f07-09-P374493-lef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933825"/>
            <a:ext cx="152241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2652906D-99A2-984C-A8E0-2879D3DE85AE}" type="slidenum">
              <a:rPr lang="en-AU" altLang="en-US"/>
              <a:pPr eaLnBrk="1" hangingPunct="1"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93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f07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341438"/>
            <a:ext cx="4987925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Multistage Networks</a:t>
            </a:r>
          </a:p>
        </p:txBody>
      </p:sp>
      <p:sp>
        <p:nvSpPr>
          <p:cNvPr id="4096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9655B80-DF93-AF40-9222-F0E8A4949404}" type="slidenum">
              <a:rPr lang="en-AU" altLang="en-US"/>
              <a:pPr eaLnBrk="1" hangingPunct="1"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12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Network Characteristics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Latency per message (unloaded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Throughput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Link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Total network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Bisection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Congestion delays (depending on traffic)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Power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Routability in silicon</a:t>
            </a:r>
          </a:p>
        </p:txBody>
      </p:sp>
      <p:sp>
        <p:nvSpPr>
          <p:cNvPr id="4198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9E16976B-FA52-3444-BD25-3E2FF688D3F7}" type="slidenum">
              <a:rPr lang="en-AU" altLang="en-US"/>
              <a:pPr eaLnBrk="1" hangingPunct="1"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856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Benchmarks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Linpack: matrix linear algebra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SPECrate: parallel run of SPEC CPU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Job-level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SPLASH: Stanford Parallel Applications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Mix of kernels and applications, strong scaling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NAS (NASA Advanced Supercomputing)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computational fluid dynamics kernels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PARSEC (Princeton Application Repository for Shared Memory Computers)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Multithreaded applications using Pthreads and OpenMP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 rot="5400000">
            <a:off x="5803106" y="2975769"/>
            <a:ext cx="631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§6.10 </a:t>
            </a:r>
            <a:r>
              <a:rPr lang="en-AU" altLang="en-US">
                <a:solidFill>
                  <a:schemeClr val="folHlink"/>
                </a:solidFill>
              </a:rPr>
              <a:t>Multiprocessor Benchmarks and Performance Models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4301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FA0204BC-2137-0944-8F5A-BA37857B506D}" type="slidenum">
              <a:rPr lang="en-AU" altLang="en-US"/>
              <a:pPr eaLnBrk="1" hangingPunct="1"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9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Code or Applications?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Traditional benchmarks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Fixed code and data sets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Parallel programming is evolving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Should algorithms, programming languages, and tools be part of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Compare systems, provided they implement a given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Linpack,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Would foster innovation in approaches to parallelism</a:t>
            </a:r>
          </a:p>
        </p:txBody>
      </p:sp>
      <p:sp>
        <p:nvSpPr>
          <p:cNvPr id="44036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2EF1B856-3EE4-0B4E-AB77-9FB4CE38FCC4}" type="slidenum">
              <a:rPr lang="en-AU" altLang="en-US"/>
              <a:pPr eaLnBrk="1" hangingPunct="1"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96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Assume performance metric of interest is achievable GFLOPs/sec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Measured using computational kernels from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Arithmetic intensity of a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FLOPs per byte of memory accessed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 a given computer,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GFLOPS (from data sheet)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memory bytes/sec (using Stream benchmark)</a:t>
            </a:r>
          </a:p>
        </p:txBody>
      </p:sp>
      <p:sp>
        <p:nvSpPr>
          <p:cNvPr id="4506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76238E37-9D60-7948-BED0-9B57E7428D0F}" type="slidenum">
              <a:rPr lang="en-AU" altLang="en-US"/>
              <a:pPr eaLnBrk="1" hangingPunct="1"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733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7" descr="f07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30338"/>
            <a:ext cx="37099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AU" altLang="en-US"/>
              <a:t>Attainable GPLOPs/sec</a:t>
            </a:r>
          </a:p>
          <a:p>
            <a:r>
              <a:rPr lang="en-AU" altLang="en-US"/>
              <a:t>= Max ( Peak Memory BW × Arithmetic Intensity, Peak FP Performance )</a:t>
            </a:r>
          </a:p>
        </p:txBody>
      </p:sp>
      <p:sp>
        <p:nvSpPr>
          <p:cNvPr id="4608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533EC98-E018-9146-989A-526CB1D9F984}" type="slidenum">
              <a:rPr lang="en-AU" altLang="en-US"/>
              <a:pPr eaLnBrk="1" hangingPunct="1"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7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 descr="f07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105150"/>
            <a:ext cx="28289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Comparing Systems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 sz="2800"/>
              <a:t>Example: Opteron X2 vs. Opteron X4</a:t>
            </a:r>
          </a:p>
          <a:p>
            <a:pPr lvl="1" eaLnBrk="1" hangingPunct="1"/>
            <a:r>
              <a:rPr lang="en-AU" altLang="en-US" sz="2400"/>
              <a:t>2</a:t>
            </a:r>
            <a:r>
              <a:rPr lang="en-US" altLang="en-US" sz="2400">
                <a:ea typeface="Arial" charset="0"/>
                <a:cs typeface="Arial" charset="0"/>
              </a:rPr>
              <a:t>-core vs. 4-core, 2× FP performance/core, 2.2GHz vs. 2.3GHz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Same memory system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473575" y="3213100"/>
            <a:ext cx="44910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400"/>
              <a:t>To get higher performance on X4 than X2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Need high arithmetic intensity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000"/>
              <a:t>Or working set must fit in X4’s 2MB L-3 cache</a:t>
            </a:r>
          </a:p>
        </p:txBody>
      </p:sp>
      <p:sp>
        <p:nvSpPr>
          <p:cNvPr id="4711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FCCD276-5931-4B42-9BF8-8CD30A68F3D5}" type="slidenum">
              <a:rPr lang="en-AU" altLang="en-US"/>
              <a:pPr eaLnBrk="1" hangingPunct="1"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2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 descr="f07-1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25538"/>
            <a:ext cx="2468562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52562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Optimize FP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Balance adds &amp; multiplies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Improve superscalar ILP and use of SIMD instructions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Optimize memory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Software prefetch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load stalls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 affinity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non-local data accesses</a:t>
            </a:r>
          </a:p>
        </p:txBody>
      </p:sp>
      <p:sp>
        <p:nvSpPr>
          <p:cNvPr id="4813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C219AAF-9922-B24F-8E3E-34B37FEF9FD7}" type="slidenum">
              <a:rPr lang="en-AU" altLang="en-US"/>
              <a:pPr eaLnBrk="1" hangingPunct="1"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79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f07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281113"/>
            <a:ext cx="47037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 Example</a:t>
            </a:r>
          </a:p>
        </p:txBody>
      </p:sp>
      <p:sp>
        <p:nvSpPr>
          <p:cNvPr id="2048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CE73A2B-87F5-D14C-BDE4-2A5C843FEA5C}" type="slidenum">
              <a:rPr lang="en-AU" altLang="en-US"/>
              <a:pPr eaLnBrk="1" hangingPunct="1"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816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 descr="f07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5734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/>
              <a:t>Choice of optimization depends on arithmetic intensity of code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427538" y="2492375"/>
            <a:ext cx="45275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Arithmetic intensity is not always fixed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May scale with problem size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Caching reduces memory accesses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</a:pPr>
            <a:r>
              <a:rPr lang="en-AU" altLang="en-US" sz="2400"/>
              <a:t>Increases arithmetic intensity</a:t>
            </a:r>
          </a:p>
        </p:txBody>
      </p:sp>
      <p:sp>
        <p:nvSpPr>
          <p:cNvPr id="4915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8886B04-7838-4B43-B274-A16E5D775B89}" type="slidenum">
              <a:rPr lang="en-AU" altLang="en-US"/>
              <a:pPr eaLnBrk="1" hangingPunct="1"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929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AU" altLang="en-US" sz="4000"/>
              <a:t>i7-960 vs. NVIDIA Tesla 280/480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 rot="5400000">
            <a:off x="5911850" y="2860675"/>
            <a:ext cx="609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§6.11 </a:t>
            </a:r>
            <a:r>
              <a:rPr lang="en-AU" altLang="en-US">
                <a:solidFill>
                  <a:schemeClr val="folHlink"/>
                </a:solidFill>
              </a:rPr>
              <a:t>Real Stuff: Benchmarking and Rooflines i7 vs. Tesla</a:t>
            </a:r>
          </a:p>
        </p:txBody>
      </p:sp>
      <p:sp>
        <p:nvSpPr>
          <p:cNvPr id="5018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975536A-D176-604D-B721-A1E5D3986F82}" type="slidenum">
              <a:rPr lang="en-AU" altLang="en-US"/>
              <a:pPr eaLnBrk="1" hangingPunct="1"/>
              <a:t>21</a:t>
            </a:fld>
            <a:endParaRPr lang="en-AU" altLang="en-US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1994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Rooflines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4ADC5BB-A5C5-404B-A968-387DC3A19E02}" type="slidenum">
              <a:rPr lang="en-AU" altLang="en-US"/>
              <a:pPr eaLnBrk="1" hangingPunct="1"/>
              <a:t>22</a:t>
            </a:fld>
            <a:endParaRPr lang="en-AU" altLang="en-US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25538"/>
            <a:ext cx="54387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Benchmarks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0B045165-0B12-EF4E-A5A5-F3322ECD017C}" type="slidenum">
              <a:rPr lang="en-AU" altLang="en-US"/>
              <a:pPr eaLnBrk="1" hangingPunct="1"/>
              <a:t>23</a:t>
            </a:fld>
            <a:endParaRPr lang="en-AU" altLang="en-US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6197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7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Summary</a:t>
            </a: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10672BA-F01D-2D45-9A0A-15F42F9DFD9E}" type="slidenum">
              <a:rPr lang="en-AU" altLang="en-US"/>
              <a:pPr eaLnBrk="1" hangingPunct="1"/>
              <a:t>24</a:t>
            </a:fld>
            <a:endParaRPr lang="en-AU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AU" sz="2400" kern="0" dirty="0" smtClean="0"/>
              <a:t>GPU (480) has 4.4 X the memory bandwidth</a:t>
            </a:r>
          </a:p>
          <a:p>
            <a:pPr lvl="1" eaLnBrk="1" hangingPunct="1">
              <a:defRPr/>
            </a:pPr>
            <a:r>
              <a:rPr lang="en-AU" sz="2000" kern="0" dirty="0" smtClean="0">
                <a:ea typeface="+mn-ea"/>
                <a:cs typeface="+mn-cs"/>
              </a:rPr>
              <a:t>Benefits memory bound kernels</a:t>
            </a:r>
          </a:p>
          <a:p>
            <a:pPr eaLnBrk="1" hangingPunct="1">
              <a:defRPr/>
            </a:pPr>
            <a:r>
              <a:rPr lang="en-AU" sz="2400" kern="0" dirty="0" smtClean="0"/>
              <a:t>GPU has 13.1 X the single precision throughout, 2.5 X the double precision throughput</a:t>
            </a:r>
          </a:p>
          <a:p>
            <a:pPr lvl="1" eaLnBrk="1" hangingPunct="1">
              <a:defRPr/>
            </a:pPr>
            <a:r>
              <a:rPr lang="en-AU" sz="2000" kern="0" dirty="0" smtClean="0">
                <a:ea typeface="+mn-ea"/>
                <a:cs typeface="+mn-cs"/>
              </a:rPr>
              <a:t>Benefits FP compute bound kernels</a:t>
            </a:r>
          </a:p>
          <a:p>
            <a:pPr eaLnBrk="1" hangingPunct="1">
              <a:defRPr/>
            </a:pPr>
            <a:r>
              <a:rPr lang="en-AU" sz="2400" kern="0" dirty="0" smtClean="0"/>
              <a:t>CPU cache prevents some kernels from becoming memory bound when they otherwise would on GPU</a:t>
            </a:r>
          </a:p>
          <a:p>
            <a:pPr eaLnBrk="1" hangingPunct="1">
              <a:defRPr/>
            </a:pPr>
            <a:r>
              <a:rPr lang="en-AU" sz="2400" kern="0" dirty="0" smtClean="0"/>
              <a:t>GPUs offer scatter-gather, which assists with kernels with </a:t>
            </a:r>
            <a:r>
              <a:rPr lang="en-AU" sz="2400" kern="0" dirty="0" err="1" smtClean="0"/>
              <a:t>strided</a:t>
            </a:r>
            <a:r>
              <a:rPr lang="en-AU" sz="2400" kern="0" dirty="0" smtClean="0"/>
              <a:t> data</a:t>
            </a:r>
          </a:p>
          <a:p>
            <a:pPr eaLnBrk="1" hangingPunct="1">
              <a:defRPr/>
            </a:pPr>
            <a:r>
              <a:rPr lang="en-AU" sz="2400" kern="0" dirty="0" smtClean="0"/>
              <a:t>Lack of synchronization and memory consistency support on GPU limits performance for some kernels</a:t>
            </a:r>
          </a:p>
        </p:txBody>
      </p:sp>
    </p:spTree>
    <p:extLst>
      <p:ext uri="{BB962C8B-B14F-4D97-AF65-F5344CB8AC3E}">
        <p14:creationId xmlns:p14="http://schemas.microsoft.com/office/powerpoint/2010/main" val="2579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Multi-threading DGEMM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41A92ED-C49A-0F43-91C4-9601399C2BF1}" type="slidenum">
              <a:rPr lang="en-AU" altLang="en-US"/>
              <a:pPr eaLnBrk="1" hangingPunct="1"/>
              <a:t>25</a:t>
            </a:fld>
            <a:endParaRPr lang="en-AU" alt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 rot="5400000">
            <a:off x="5784056" y="2988469"/>
            <a:ext cx="63531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§6.12 </a:t>
            </a:r>
            <a:r>
              <a:rPr lang="en-AU" altLang="en-US">
                <a:solidFill>
                  <a:schemeClr val="folHlink"/>
                </a:solidFill>
              </a:rPr>
              <a:t>Going Faster:  Multiple Processors and Matrix Multiply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sz="2400" dirty="0" smtClean="0"/>
              <a:t>Use OpenMP:</a:t>
            </a:r>
            <a:endParaRPr lang="fr-FR" sz="2400" dirty="0"/>
          </a:p>
          <a:p>
            <a:pPr marL="0" indent="0">
              <a:buFont typeface="Wingdings" pitchFamily="2" charset="2"/>
              <a:buNone/>
              <a:defRPr/>
            </a:pPr>
            <a:endParaRPr lang="fr-FR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parallel for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sv-SE" sz="2000" dirty="0">
                <a:latin typeface="Courier New" pitchFamily="49" charset="0"/>
                <a:cs typeface="Courier New" pitchFamily="49" charset="0"/>
              </a:rPr>
              <a:t>( int sj = 0; sj &lt; n; sj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( int si = 0; si &lt; n; si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do_block(n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si, sj, sk, A, B, 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AU" sz="2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55299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90DDA5D3-09ED-1A44-B518-B0EE493C50CE}" type="slidenum">
              <a:rPr lang="en-AU" altLang="en-US"/>
              <a:pPr eaLnBrk="1" hangingPunct="1"/>
              <a:t>26</a:t>
            </a:fld>
            <a:endParaRPr lang="en-AU" alt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341438"/>
            <a:ext cx="617537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7430DF7-7564-AB4D-914B-9A7108C0166D}" type="slidenum">
              <a:rPr lang="en-AU" altLang="en-US"/>
              <a:pPr eaLnBrk="1" hangingPunct="1"/>
              <a:t>27</a:t>
            </a:fld>
            <a:endParaRPr lang="en-AU" altLang="en-US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239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5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 doesn’t apply to parallel computers</a:t>
            </a:r>
          </a:p>
          <a:p>
            <a:pPr lvl="1" eaLnBrk="1" hangingPunct="1"/>
            <a:r>
              <a:rPr lang="en-AU" altLang="en-US"/>
              <a:t>Since we can achieve linear speedup</a:t>
            </a:r>
          </a:p>
          <a:p>
            <a:pPr lvl="1" eaLnBrk="1" hangingPunct="1"/>
            <a:r>
              <a:rPr lang="en-AU" altLang="en-US"/>
              <a:t>But only on applications with weak scaling</a:t>
            </a:r>
          </a:p>
          <a:p>
            <a:pPr eaLnBrk="1" hangingPunct="1"/>
            <a:r>
              <a:rPr lang="en-AU" altLang="en-US"/>
              <a:t>Peak performance tracks observed performance</a:t>
            </a:r>
          </a:p>
          <a:p>
            <a:pPr lvl="1" eaLnBrk="1" hangingPunct="1"/>
            <a:r>
              <a:rPr lang="en-AU" altLang="en-US"/>
              <a:t>Marketers like this approach!</a:t>
            </a:r>
          </a:p>
          <a:p>
            <a:pPr lvl="1" eaLnBrk="1" hangingPunct="1"/>
            <a:r>
              <a:rPr lang="en-AU" altLang="en-US"/>
              <a:t>But compare Xeon with others in example</a:t>
            </a:r>
          </a:p>
          <a:p>
            <a:pPr lvl="1" eaLnBrk="1" hangingPunct="1"/>
            <a:r>
              <a:rPr lang="en-AU" altLang="en-US"/>
              <a:t>Need to be aware of bottlenecks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§6.13 </a:t>
            </a:r>
            <a:r>
              <a:rPr lang="en-AU" altLang="en-US">
                <a:solidFill>
                  <a:schemeClr val="folHlink"/>
                </a:solidFill>
              </a:rPr>
              <a:t>Fallacies and Pitfalls</a:t>
            </a:r>
          </a:p>
        </p:txBody>
      </p:sp>
      <p:sp>
        <p:nvSpPr>
          <p:cNvPr id="57349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123D89D-844C-4A48-B33D-06C4CC9C2294}" type="slidenum">
              <a:rPr lang="en-AU" altLang="en-US"/>
              <a:pPr eaLnBrk="1" hangingPunct="1"/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300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Not developing the software to take account of a multiprocessor architecture</a:t>
            </a:r>
          </a:p>
          <a:p>
            <a:pPr lvl="1" eaLnBrk="1" hangingPunct="1"/>
            <a:r>
              <a:rPr lang="en-AU" altLang="en-US"/>
              <a:t>Example: using a single lock for a shared composite resource</a:t>
            </a:r>
          </a:p>
          <a:p>
            <a:pPr lvl="2" eaLnBrk="1" hangingPunct="1"/>
            <a:r>
              <a:rPr lang="en-AU" altLang="en-US"/>
              <a:t>Serializes accesses, even if they could be done in parallel</a:t>
            </a:r>
          </a:p>
          <a:p>
            <a:pPr lvl="2" eaLnBrk="1" hangingPunct="1"/>
            <a:r>
              <a:rPr lang="en-AU" altLang="en-US"/>
              <a:t>Use finer-granularity locking</a:t>
            </a:r>
          </a:p>
        </p:txBody>
      </p:sp>
      <p:sp>
        <p:nvSpPr>
          <p:cNvPr id="5837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C6A57B3-4B1B-6543-A327-1A4634B8A601}" type="slidenum">
              <a:rPr lang="en-AU" altLang="en-US"/>
              <a:pPr eaLnBrk="1" hangingPunct="1"/>
              <a:t>29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659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f07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Shared Memory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654300"/>
          </a:xfrm>
        </p:spPr>
        <p:txBody>
          <a:bodyPr/>
          <a:lstStyle/>
          <a:p>
            <a:pPr eaLnBrk="1" hangingPunct="1"/>
            <a:r>
              <a:rPr lang="en-AU" altLang="en-US" sz="2800"/>
              <a:t>SMP: shared memory multiprocessor</a:t>
            </a:r>
          </a:p>
          <a:p>
            <a:pPr lvl="1" eaLnBrk="1" hangingPunct="1"/>
            <a:r>
              <a:rPr lang="en-AU" altLang="en-US" sz="2400"/>
              <a:t>Hardware provides single physical</a:t>
            </a:r>
            <a:br>
              <a:rPr lang="en-AU" altLang="en-US" sz="2400"/>
            </a:br>
            <a:r>
              <a:rPr lang="en-AU" altLang="en-US" sz="2400"/>
              <a:t>address space for all processors</a:t>
            </a:r>
          </a:p>
          <a:p>
            <a:pPr lvl="1" eaLnBrk="1" hangingPunct="1"/>
            <a:r>
              <a:rPr lang="en-AU" altLang="en-US" sz="2400"/>
              <a:t>Synchronize shared variables using locks</a:t>
            </a:r>
          </a:p>
          <a:p>
            <a:pPr lvl="1" eaLnBrk="1" hangingPunct="1"/>
            <a:r>
              <a:rPr lang="en-AU" altLang="en-US" sz="2400"/>
              <a:t>Memory access time</a:t>
            </a:r>
          </a:p>
          <a:p>
            <a:pPr lvl="2" eaLnBrk="1" hangingPunct="1"/>
            <a:r>
              <a:rPr lang="en-AU" altLang="en-US" sz="2000"/>
              <a:t>UMA (uniform) vs. NUMA (nonuniform)</a:t>
            </a:r>
          </a:p>
          <a:p>
            <a:pPr eaLnBrk="1" hangingPunct="1"/>
            <a:endParaRPr lang="en-AU" altLang="en-US" sz="2800"/>
          </a:p>
        </p:txBody>
      </p:sp>
      <p:sp>
        <p:nvSpPr>
          <p:cNvPr id="2253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E21FB6C-287A-154C-9827-0336A88C4494}" type="slidenum">
              <a:rPr lang="en-AU" altLang="en-US"/>
              <a:pPr eaLnBrk="1" hangingPunct="1"/>
              <a:t>3</a:t>
            </a:fld>
            <a:endParaRPr lang="en-AU" altLang="en-US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 rot="5400000">
            <a:off x="5906294" y="2869406"/>
            <a:ext cx="61087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§6.5 Multicore and Other Shared Memory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5141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/>
            <a:r>
              <a:rPr lang="en-AU" altLang="en-US" sz="2800">
                <a:sym typeface="Symbol" charset="2"/>
              </a:rPr>
              <a:t>Goal: higher performance by using multiple processors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Difficulties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Developing parallel software</a:t>
            </a:r>
          </a:p>
          <a:p>
            <a:pPr lvl="1" eaLnBrk="1" hangingPunct="1"/>
            <a:r>
              <a:rPr lang="en-AU" altLang="en-US" sz="2400">
                <a:sym typeface="Symbol" charset="2"/>
              </a:rPr>
              <a:t>Devising appropriate architectures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SaaS importance is growing and clusters are a good match</a:t>
            </a:r>
          </a:p>
          <a:p>
            <a:pPr eaLnBrk="1" hangingPunct="1"/>
            <a:r>
              <a:rPr lang="en-AU" altLang="en-US" sz="2800">
                <a:sym typeface="Symbol" charset="2"/>
              </a:rPr>
              <a:t>Performance per dollar and performance per Joule drive both mobile and WSC</a:t>
            </a:r>
            <a:endParaRPr lang="en-AU" altLang="en-US">
              <a:sym typeface="Symbol" charset="2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§6.14 Concluding Remarks</a:t>
            </a:r>
          </a:p>
        </p:txBody>
      </p:sp>
      <p:sp>
        <p:nvSpPr>
          <p:cNvPr id="5939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DBF18632-25DD-0841-954D-156E903D3B39}" type="slidenum">
              <a:rPr lang="en-AU" altLang="en-US"/>
              <a:pPr eaLnBrk="1" hangingPunct="1"/>
              <a:t>30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11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 (con’t)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3743325" cy="5111750"/>
          </a:xfrm>
        </p:spPr>
        <p:txBody>
          <a:bodyPr/>
          <a:lstStyle/>
          <a:p>
            <a:r>
              <a:rPr lang="en-US" altLang="en-US" sz="2400"/>
              <a:t>SIMD and vector operations match multimedia applications and are easy to program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E1E0253-EE1A-D740-A444-16C96A9E8DA6}" type="slidenum">
              <a:rPr lang="en-AU" altLang="en-US"/>
              <a:pPr eaLnBrk="1" hangingPunct="1"/>
              <a:t>31</a:t>
            </a:fld>
            <a:endParaRPr lang="en-AU" altLang="en-US"/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1268413"/>
            <a:ext cx="4389437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App-a-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79563"/>
            <a:ext cx="67437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Tesla</a:t>
            </a:r>
          </a:p>
        </p:txBody>
      </p:sp>
      <p:sp>
        <p:nvSpPr>
          <p:cNvPr id="28676" name="AutoShape 5"/>
          <p:cNvSpPr>
            <a:spLocks/>
          </p:cNvSpPr>
          <p:nvPr/>
        </p:nvSpPr>
        <p:spPr bwMode="auto">
          <a:xfrm>
            <a:off x="7439025" y="1212850"/>
            <a:ext cx="1520825" cy="609600"/>
          </a:xfrm>
          <a:prstGeom prst="borderCallout1">
            <a:avLst>
              <a:gd name="adj1" fmla="val 18750"/>
              <a:gd name="adj2" fmla="val -5009"/>
              <a:gd name="adj3" fmla="val 115366"/>
              <a:gd name="adj4" fmla="val -21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 sz="1600"/>
              <a:t>Streaming multiprocessor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7526338" y="5659438"/>
            <a:ext cx="1454150" cy="627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AU" altLang="en-US" sz="1600"/>
              <a:t>8 </a:t>
            </a:r>
            <a:r>
              <a:rPr lang="en-US" altLang="en-US" sz="1600"/>
              <a:t>× </a:t>
            </a:r>
            <a:r>
              <a:rPr lang="en-AU" altLang="en-US" sz="1600"/>
              <a:t>Streaming</a:t>
            </a:r>
            <a:br>
              <a:rPr lang="en-AU" altLang="en-US" sz="1600"/>
            </a:br>
            <a:r>
              <a:rPr lang="en-AU" altLang="en-US" sz="1600"/>
              <a:t>processors</a:t>
            </a:r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H="1" flipV="1">
            <a:off x="7431088" y="4533900"/>
            <a:ext cx="701675" cy="1049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4D59860-8E14-F14E-909A-C20A4989619F}" type="slidenum">
              <a:rPr lang="en-AU" altLang="en-US"/>
              <a:pPr eaLnBrk="1" hangingPunct="1"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323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Classifying GPUs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68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Don’t fit nicely into SIMD/MIMD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Conditional execution in a thread allows an illusion of MIMD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But with performance degredation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Need to write general purpose code with care</a:t>
            </a:r>
          </a:p>
        </p:txBody>
      </p:sp>
      <p:graphicFrame>
        <p:nvGraphicFramePr>
          <p:cNvPr id="345129" name="Group 41"/>
          <p:cNvGraphicFramePr>
            <a:graphicFrameLocks noGrp="1"/>
          </p:cNvGraphicFramePr>
          <p:nvPr/>
        </p:nvGraphicFramePr>
        <p:xfrm>
          <a:off x="812800" y="3609975"/>
          <a:ext cx="7729538" cy="2332038"/>
        </p:xfrm>
        <a:graphic>
          <a:graphicData uri="http://schemas.openxmlformats.org/drawingml/2006/table">
            <a:tbl>
              <a:tblPr/>
              <a:tblGrid>
                <a:gridCol w="2103438"/>
                <a:gridCol w="2813050"/>
                <a:gridCol w="2813050"/>
              </a:tblGrid>
              <a:tr h="777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Static: Discovered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at Compile Time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Dynamic: Discovered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Instruction-Level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VLIW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Superscalar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SIMD or Vector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Tesla Multiprocessor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A2035BB2-4821-B848-9FBA-E88BB69D22B0}" type="slidenum">
              <a:rPr lang="en-AU" altLang="en-US"/>
              <a:pPr eaLnBrk="1" hangingPunct="1"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13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6" descr="f07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544888"/>
            <a:ext cx="45243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Message Passing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4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Each processor has private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Hardware sends/receives messages between processors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6066631" y="2707481"/>
            <a:ext cx="57880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§6.7 Clusters, WSC, and Other Message-Passing MPs</a:t>
            </a:r>
          </a:p>
        </p:txBody>
      </p:sp>
      <p:sp>
        <p:nvSpPr>
          <p:cNvPr id="3482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BFE6C13-C258-F848-8563-701676E2A64C}" type="slidenum">
              <a:rPr lang="en-AU" altLang="en-US"/>
              <a:pPr eaLnBrk="1" hangingPunct="1"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48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Loosely Coupled Clusters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Network of independent computers</a:t>
            </a:r>
          </a:p>
          <a:p>
            <a:pPr lvl="1" eaLnBrk="1" hangingPunct="1"/>
            <a:r>
              <a:rPr lang="en-AU" altLang="en-US" sz="2400"/>
              <a:t>Each has private memory and OS</a:t>
            </a:r>
          </a:p>
          <a:p>
            <a:pPr lvl="1" eaLnBrk="1" hangingPunct="1"/>
            <a:r>
              <a:rPr lang="en-AU" altLang="en-US" sz="2400"/>
              <a:t>Connected using I/O system</a:t>
            </a:r>
          </a:p>
          <a:p>
            <a:pPr lvl="2" eaLnBrk="1" hangingPunct="1"/>
            <a:r>
              <a:rPr lang="en-AU" altLang="en-US" sz="2000"/>
              <a:t>E.g., Ethernet/switch, Internet</a:t>
            </a:r>
          </a:p>
          <a:p>
            <a:pPr eaLnBrk="1" hangingPunct="1"/>
            <a:r>
              <a:rPr lang="en-AU" altLang="en-US" sz="2800"/>
              <a:t>Suitable for applications with independent tasks</a:t>
            </a:r>
          </a:p>
          <a:p>
            <a:pPr lvl="1" eaLnBrk="1" hangingPunct="1"/>
            <a:r>
              <a:rPr lang="en-AU" altLang="en-US" sz="2400"/>
              <a:t>Web servers, databases, simulations, …</a:t>
            </a:r>
          </a:p>
          <a:p>
            <a:pPr eaLnBrk="1" hangingPunct="1"/>
            <a:r>
              <a:rPr lang="en-AU" altLang="en-US" sz="2800"/>
              <a:t>High availability, scalable, affordable</a:t>
            </a:r>
          </a:p>
          <a:p>
            <a:pPr eaLnBrk="1" hangingPunct="1"/>
            <a:r>
              <a:rPr lang="en-AU" altLang="en-US" sz="2800"/>
              <a:t>Problems</a:t>
            </a:r>
          </a:p>
          <a:p>
            <a:pPr lvl="1" eaLnBrk="1" hangingPunct="1"/>
            <a:r>
              <a:rPr lang="en-AU" altLang="en-US" sz="2400"/>
              <a:t>Administration cost (prefer virtual machines)</a:t>
            </a:r>
          </a:p>
          <a:p>
            <a:pPr lvl="1" eaLnBrk="1" hangingPunct="1"/>
            <a:r>
              <a:rPr lang="en-AU" altLang="en-US" sz="2400"/>
              <a:t>Low interconnect bandwidth</a:t>
            </a:r>
          </a:p>
          <a:p>
            <a:pPr lvl="2" eaLnBrk="1" hangingPunct="1"/>
            <a:r>
              <a:rPr lang="en-AU" altLang="en-US" sz="2000"/>
              <a:t>c.f. processor/memory bandwidth on an SMP</a:t>
            </a:r>
          </a:p>
        </p:txBody>
      </p:sp>
      <p:sp>
        <p:nvSpPr>
          <p:cNvPr id="3584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9CD2FF1-1B5C-7A40-8834-6E02D5CE28C9}" type="slidenum">
              <a:rPr lang="en-AU" altLang="en-US"/>
              <a:pPr eaLnBrk="1" hangingPunct="1"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709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100,000 on 100 processors</a:t>
            </a:r>
          </a:p>
          <a:p>
            <a:pPr eaLnBrk="1" hangingPunct="1"/>
            <a:r>
              <a:rPr lang="en-AU" altLang="en-US"/>
              <a:t>First distribute 100 numbers to each</a:t>
            </a:r>
          </a:p>
          <a:p>
            <a:pPr lvl="1" eaLnBrk="1" hangingPunct="1"/>
            <a:r>
              <a:rPr lang="en-AU" altLang="en-US"/>
              <a:t>The do partial sums</a:t>
            </a:r>
          </a:p>
          <a:p>
            <a:pPr lvl="1" eaLnBrk="1" hangingPunct="1">
              <a:buFont typeface="Wingdings" charset="2"/>
              <a:buNone/>
            </a:pPr>
            <a:r>
              <a:rPr lang="en-AU" altLang="en-US">
                <a:latin typeface="Lucida Console" charset="0"/>
                <a:ea typeface="Arial" charset="0"/>
                <a:cs typeface="Arial" charset="0"/>
              </a:rPr>
              <a:t> 	sum = 0;</a:t>
            </a:r>
            <a:br>
              <a:rPr lang="en-AU" altLang="en-US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>
                <a:latin typeface="Lucida Console" charset="0"/>
                <a:ea typeface="Arial" charset="0"/>
                <a:cs typeface="Arial" charset="0"/>
              </a:rPr>
              <a:t>for (i = 0; i&lt;1000; i = i + 1)</a:t>
            </a:r>
            <a:br>
              <a:rPr lang="en-AU" altLang="en-US">
                <a:latin typeface="Lucida Console" charset="0"/>
                <a:ea typeface="Arial" charset="0"/>
                <a:cs typeface="Arial" charset="0"/>
              </a:rPr>
            </a:br>
            <a:r>
              <a:rPr lang="en-AU" altLang="en-US">
                <a:latin typeface="Lucida Console" charset="0"/>
                <a:ea typeface="Arial" charset="0"/>
                <a:cs typeface="Arial" charset="0"/>
              </a:rPr>
              <a:t>  sum = sum + AN[i];</a:t>
            </a:r>
          </a:p>
          <a:p>
            <a:pPr eaLnBrk="1" hangingPunct="1"/>
            <a:r>
              <a:rPr lang="en-AU" altLang="en-US">
                <a:ea typeface="Arial" charset="0"/>
                <a:cs typeface="Arial" charset="0"/>
              </a:rPr>
              <a:t>Reduction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Half the processors send, other half receive and add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The quarter send, quarter receive and add, …</a:t>
            </a:r>
            <a:endParaRPr lang="en-AU" altLang="en-US">
              <a:latin typeface="Lucida Console" charset="0"/>
              <a:ea typeface="Arial" charset="0"/>
              <a:cs typeface="Arial" charset="0"/>
            </a:endParaRPr>
          </a:p>
        </p:txBody>
      </p:sp>
      <p:sp>
        <p:nvSpPr>
          <p:cNvPr id="3686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B5515F2-F30F-3B46-AAFD-CBF40BC47D6E}" type="slidenum">
              <a:rPr lang="en-AU" altLang="en-US"/>
              <a:pPr eaLnBrk="1" hangingPunct="1"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23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Given send() and receive() operations</a:t>
            </a:r>
          </a:p>
          <a:p>
            <a:pPr lvl="1" eaLnBrk="1" hangingPunct="1">
              <a:spcBef>
                <a:spcPct val="50000"/>
              </a:spcBef>
              <a:spcAft>
                <a:spcPct val="50000"/>
              </a:spcAft>
              <a:buFont typeface="Wingdings" charset="2"/>
              <a:buNone/>
            </a:pPr>
            <a:r>
              <a:rPr lang="en-AU" altLang="en-US" sz="2100">
                <a:latin typeface="Lucida Console" charset="0"/>
              </a:rPr>
              <a:t>	limit = 100; half = 100;/* 100 processors */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repeat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half = (half+1)/2; /* send vs. receive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                      dividing line */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if (Pn &gt;= half &amp;&amp; Pn &lt; limit)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  </a:t>
            </a:r>
            <a:r>
              <a:rPr lang="en-AU" altLang="en-US" sz="2100">
                <a:solidFill>
                  <a:srgbClr val="FF0000"/>
                </a:solidFill>
                <a:latin typeface="Lucida Console" charset="0"/>
              </a:rPr>
              <a:t>send(Pn - half, sum)</a:t>
            </a:r>
            <a:r>
              <a:rPr lang="en-AU" altLang="en-US" sz="2100">
                <a:latin typeface="Lucida Console" charset="0"/>
              </a:rPr>
              <a:t>;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if (Pn &lt; (limit/2))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  sum = sum + </a:t>
            </a:r>
            <a:r>
              <a:rPr lang="en-AU" altLang="en-US" sz="2100">
                <a:solidFill>
                  <a:srgbClr val="FF0000"/>
                </a:solidFill>
                <a:latin typeface="Lucida Console" charset="0"/>
              </a:rPr>
              <a:t>receive()</a:t>
            </a:r>
            <a:r>
              <a:rPr lang="en-AU" altLang="en-US" sz="2100">
                <a:latin typeface="Lucida Console" charset="0"/>
              </a:rPr>
              <a:t>;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  limit = half; /* upper limit of senders */</a:t>
            </a:r>
            <a:br>
              <a:rPr lang="en-AU" altLang="en-US" sz="2100">
                <a:latin typeface="Lucida Console" charset="0"/>
              </a:rPr>
            </a:br>
            <a:r>
              <a:rPr lang="en-AU" altLang="en-US" sz="2100">
                <a:latin typeface="Lucida Console" charset="0"/>
              </a:rPr>
              <a:t>until (half == 1); /* exit with final sum */</a:t>
            </a:r>
          </a:p>
          <a:p>
            <a:pPr lvl="1" eaLnBrk="1" hangingPunct="1"/>
            <a:r>
              <a:rPr lang="en-AU" altLang="en-US" sz="2400"/>
              <a:t>Send/receive also provide synchronization</a:t>
            </a:r>
          </a:p>
          <a:p>
            <a:pPr lvl="1" eaLnBrk="1" hangingPunct="1"/>
            <a:r>
              <a:rPr lang="en-AU" altLang="en-US" sz="2400"/>
              <a:t>Assumes send/receive take similar time to addition</a:t>
            </a:r>
          </a:p>
        </p:txBody>
      </p:sp>
      <p:sp>
        <p:nvSpPr>
          <p:cNvPr id="3789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B5B0F9CD-B651-5549-9D13-4E0D3E24D2AA}" type="slidenum">
              <a:rPr lang="en-AU" altLang="en-US"/>
              <a:pPr eaLnBrk="1" hangingPunct="1"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82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12021</TotalTime>
  <Words>1721</Words>
  <Application>Microsoft Macintosh PowerPoint</Application>
  <PresentationFormat>On-screen Show (4:3)</PresentationFormat>
  <Paragraphs>320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 Black</vt:lpstr>
      <vt:lpstr>Corbel</vt:lpstr>
      <vt:lpstr>Courier New</vt:lpstr>
      <vt:lpstr>Lucida Console</vt:lpstr>
      <vt:lpstr>Mangal</vt:lpstr>
      <vt:lpstr>Symbol</vt:lpstr>
      <vt:lpstr>Wingdings</vt:lpstr>
      <vt:lpstr>Arial</vt:lpstr>
      <vt:lpstr>Times New Roman</vt:lpstr>
      <vt:lpstr>cod4e</vt:lpstr>
      <vt:lpstr>Parallelism</vt:lpstr>
      <vt:lpstr>Multithreading Example</vt:lpstr>
      <vt:lpstr>Shared Memory</vt:lpstr>
      <vt:lpstr>Example: NVIDIA Tesla</vt:lpstr>
      <vt:lpstr>Classifying GPUs</vt:lpstr>
      <vt:lpstr>Message Passing</vt:lpstr>
      <vt:lpstr>Loosely Coupled Clusters</vt:lpstr>
      <vt:lpstr>Sum Reduction (Again)</vt:lpstr>
      <vt:lpstr>Sum Reduction (Again)</vt:lpstr>
      <vt:lpstr>Grid Computing</vt:lpstr>
      <vt:lpstr>Interconnection Networks</vt:lpstr>
      <vt:lpstr>Multistage Networks</vt:lpstr>
      <vt:lpstr>Network Characteristics</vt:lpstr>
      <vt:lpstr>Parallel Benchmarks</vt:lpstr>
      <vt:lpstr>Code or Applications?</vt:lpstr>
      <vt:lpstr>Modeling Performance</vt:lpstr>
      <vt:lpstr>Roofline Diagram</vt:lpstr>
      <vt:lpstr>Comparing Systems</vt:lpstr>
      <vt:lpstr>Optimizing Performance</vt:lpstr>
      <vt:lpstr>Optimizing Performance</vt:lpstr>
      <vt:lpstr>i7-960 vs. NVIDIA Tesla 280/480</vt:lpstr>
      <vt:lpstr>Rooflines</vt:lpstr>
      <vt:lpstr>Benchmarks</vt:lpstr>
      <vt:lpstr>Performance Summary</vt:lpstr>
      <vt:lpstr>Multi-threading DGEMM</vt:lpstr>
      <vt:lpstr>Multithreaded DGEMM</vt:lpstr>
      <vt:lpstr>Multithreaded DGEMM</vt:lpstr>
      <vt:lpstr>Fallacies</vt:lpstr>
      <vt:lpstr>Pitfalls</vt:lpstr>
      <vt:lpstr>Concluding Remarks</vt:lpstr>
      <vt:lpstr>Concluding Remarks (con’t)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178</cp:revision>
  <dcterms:created xsi:type="dcterms:W3CDTF">2008-08-25T10:09:57Z</dcterms:created>
  <dcterms:modified xsi:type="dcterms:W3CDTF">2017-12-05T15:56:04Z</dcterms:modified>
</cp:coreProperties>
</file>