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8"/>
  </p:notesMasterIdLst>
  <p:handoutMasterIdLst>
    <p:handoutMasterId r:id="rId29"/>
  </p:handoutMasterIdLst>
  <p:sldIdLst>
    <p:sldId id="330" r:id="rId2"/>
    <p:sldId id="461" r:id="rId3"/>
    <p:sldId id="463" r:id="rId4"/>
    <p:sldId id="467" r:id="rId5"/>
    <p:sldId id="470" r:id="rId6"/>
    <p:sldId id="473" r:id="rId7"/>
    <p:sldId id="483" r:id="rId8"/>
    <p:sldId id="484" r:id="rId9"/>
    <p:sldId id="485" r:id="rId10"/>
    <p:sldId id="486" r:id="rId11"/>
    <p:sldId id="487" r:id="rId12"/>
    <p:sldId id="489" r:id="rId13"/>
    <p:sldId id="490" r:id="rId14"/>
    <p:sldId id="582" r:id="rId15"/>
    <p:sldId id="491" r:id="rId16"/>
    <p:sldId id="583" r:id="rId17"/>
    <p:sldId id="492" r:id="rId18"/>
    <p:sldId id="493" r:id="rId19"/>
    <p:sldId id="584" r:id="rId20"/>
    <p:sldId id="494" r:id="rId21"/>
    <p:sldId id="585" r:id="rId22"/>
    <p:sldId id="495" r:id="rId23"/>
    <p:sldId id="496" r:id="rId24"/>
    <p:sldId id="586" r:id="rId25"/>
    <p:sldId id="497" r:id="rId26"/>
    <p:sldId id="498" r:id="rId2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42" autoAdjust="0"/>
    <p:restoredTop sz="83379" autoAdjust="0"/>
  </p:normalViewPr>
  <p:slideViewPr>
    <p:cSldViewPr>
      <p:cViewPr varScale="1">
        <p:scale>
          <a:sx n="89" d="100"/>
          <a:sy n="89" d="100"/>
        </p:scale>
        <p:origin x="168" y="1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ECF5564-BA9A-FA43-B94D-34A1D8A709A3}" type="datetime3">
              <a:rPr lang="en-US" altLang="en-US" sz="1300">
                <a:latin typeface="Times New Roman" charset="0"/>
              </a:rPr>
              <a:pPr/>
              <a:t>12 September 2017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19C06D-FC46-D941-9E83-7663C11F1F14}" type="slidenum">
              <a:rPr lang="en-US" altLang="en-US" sz="1300">
                <a:latin typeface="Times New Roman" charset="0"/>
              </a:rPr>
              <a:pPr/>
              <a:t>19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64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8A8C83-2A4C-4848-9E96-8063E6E181B4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5F7253-69BD-F444-B6C8-E4A887BFF2E6}" type="slidenum">
              <a:rPr lang="en-US" altLang="en-US">
                <a:latin typeface="Times New Roman" charset="0"/>
              </a:rPr>
              <a:pPr/>
              <a:t>20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For</a:t>
            </a:r>
            <a:r>
              <a:rPr lang="en-AU" altLang="en-US" baseline="0" dirty="0" smtClean="0">
                <a:latin typeface="Times New Roman" charset="0"/>
              </a:rPr>
              <a:t> now, just s and t. We’ll get to why these names, and use the rest of the registers, in 2.8.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707211-981C-574C-9DB0-D0A3E363754D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16FF5-84B8-DD4B-BF5D-934511E63892}" type="slidenum">
              <a:rPr lang="en-US" altLang="en-US">
                <a:latin typeface="Times New Roman" charset="0"/>
              </a:rPr>
              <a:pPr/>
              <a:t>22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9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99982F-6CF4-6142-BED8-38BA40FEC288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DBF9AD-1EE8-B449-A56F-BA841CA70144}" type="slidenum">
              <a:rPr lang="en-US" altLang="en-US">
                <a:latin typeface="Times New Roman" charset="0"/>
              </a:rPr>
              <a:pPr/>
              <a:t>23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25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MIPS is Big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Most-significant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i="1" dirty="0" smtClean="0"/>
              <a:t>c.f.</a:t>
            </a:r>
            <a:r>
              <a:rPr lang="en-AU" altLang="en-US" sz="2400" dirty="0" smtClean="0"/>
              <a:t> Little Endian: least-significant byte at least address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076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B86A9E-4435-EC4D-A40F-33F1FE27BEA8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184CF1-9F6E-5F42-80C9-89865F62881E}" type="slidenum">
              <a:rPr lang="en-US" altLang="en-US">
                <a:latin typeface="Times New Roman" charset="0"/>
              </a:rPr>
              <a:pPr/>
              <a:t>25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Need to pause</a:t>
            </a:r>
            <a:r>
              <a:rPr lang="en-AU" altLang="en-US" baseline="0" dirty="0" smtClean="0">
                <a:latin typeface="Times New Roman" charset="0"/>
              </a:rPr>
              <a:t> a define an array, e.g. just a fixed area in memory that we can treat as a “vector” of memory words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no operations defined on it, can’t add to its size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6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F3FC6E-6562-7541-8506-B3CEFC00D3A4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0F0C8C5-7A4E-3940-9289-5CC62610FC68}" type="slidenum">
              <a:rPr lang="en-US" altLang="en-US">
                <a:latin typeface="Times New Roman" charset="0"/>
              </a:rPr>
              <a:pPr/>
              <a:t>26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Exercise: what about A[2] = A[0]</a:t>
            </a:r>
            <a:r>
              <a:rPr lang="en-AU" altLang="en-US" baseline="0" dirty="0" smtClean="0">
                <a:latin typeface="Times New Roman" charset="0"/>
              </a:rPr>
              <a:t> + A[1], with base of A in $s0?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0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 truth table for this (inputs are </a:t>
            </a:r>
            <a:r>
              <a:rPr lang="en-US" dirty="0" err="1" smtClean="0"/>
              <a:t>Q_old</a:t>
            </a:r>
            <a:r>
              <a:rPr lang="en-US" baseline="0" dirty="0" smtClean="0"/>
              <a:t>, ~</a:t>
            </a:r>
            <a:r>
              <a:rPr lang="en-US" baseline="0" dirty="0" err="1" smtClean="0"/>
              <a:t>Q_old</a:t>
            </a:r>
            <a:r>
              <a:rPr lang="en-US" baseline="0" dirty="0" smtClean="0"/>
              <a:t>, R and S, outputs are </a:t>
            </a:r>
            <a:r>
              <a:rPr lang="en-US" baseline="0" dirty="0" err="1" smtClean="0"/>
              <a:t>Q_new</a:t>
            </a:r>
            <a:r>
              <a:rPr lang="en-US" baseline="0" dirty="0" smtClean="0"/>
              <a:t> and ~</a:t>
            </a:r>
            <a:r>
              <a:rPr lang="en-US" baseline="0" dirty="0" err="1" smtClean="0"/>
              <a:t>Q_new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7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8E09B3-250E-9145-8F14-2A1538D94EE8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14D041-58E1-2B49-8061-27F2D539B73C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baseline="0" dirty="0" smtClean="0">
                <a:latin typeface="Times New Roman" charset="0"/>
              </a:rPr>
              <a:t>Instructions: commands that a computer can understand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3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two camps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RISC are simple</a:t>
            </a:r>
            <a:r>
              <a:rPr lang="en-US" baseline="0" dirty="0" smtClean="0"/>
              <a:t> instructions, that are easier to implement and also to understand</a:t>
            </a:r>
          </a:p>
          <a:p>
            <a:r>
              <a:rPr lang="en-US" baseline="0" dirty="0" smtClean="0"/>
              <a:t>CISC is complex instructions, harder to understand and implement, but each instruction can do more complicated and fancy things.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15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4648AA-DE9E-B843-A9AE-FB17E039654F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629E53-2FCF-E841-B28B-918A12F9B38C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6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F4D9AA-4F2D-CD40-A037-8796FD05D5ED}" type="datetime3">
              <a:rPr lang="en-US" altLang="en-US" sz="1300">
                <a:latin typeface="Times New Roman" charset="0"/>
              </a:rPr>
              <a:pPr/>
              <a:t>12 September 2017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453561-9D69-DC4A-859B-B45D993D50F4}" type="slidenum">
              <a:rPr lang="en-US" altLang="en-US" sz="1300">
                <a:latin typeface="Times New Roman" charset="0"/>
              </a:rPr>
              <a:pPr/>
              <a:t>16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add a, b, c</a:t>
            </a:r>
          </a:p>
          <a:p>
            <a:r>
              <a:rPr lang="en-US" altLang="en-US" dirty="0" smtClean="0">
                <a:latin typeface="Times New Roman" charset="0"/>
              </a:rPr>
              <a:t>add</a:t>
            </a:r>
            <a:r>
              <a:rPr lang="en-US" altLang="en-US" baseline="0" dirty="0" smtClean="0">
                <a:latin typeface="Times New Roman" charset="0"/>
              </a:rPr>
              <a:t> a, a, d</a:t>
            </a:r>
          </a:p>
          <a:p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OR</a:t>
            </a:r>
          </a:p>
          <a:p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Add t0, b, c</a:t>
            </a:r>
          </a:p>
          <a:p>
            <a:r>
              <a:rPr lang="en-US" altLang="en-US" baseline="0" dirty="0" smtClean="0">
                <a:latin typeface="Times New Roman" charset="0"/>
              </a:rPr>
              <a:t>add a, t0, d</a:t>
            </a:r>
          </a:p>
        </p:txBody>
      </p:sp>
    </p:spTree>
    <p:extLst>
      <p:ext uri="{BB962C8B-B14F-4D97-AF65-F5344CB8AC3E}">
        <p14:creationId xmlns:p14="http://schemas.microsoft.com/office/powerpoint/2010/main" val="105323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388725-EABD-624C-A2A6-8ED779066DFF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008A38-34A8-BF49-831E-DAF20BC548E3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A, b, and c are just abstract locations here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1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3C1C4F-EBE9-7546-AF6C-010DA1CF9932}" type="datetime3">
              <a:rPr lang="en-US" altLang="en-US">
                <a:latin typeface="Times New Roman" charset="0"/>
              </a:rPr>
              <a:pPr/>
              <a:t>12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598F57-3BAB-174C-81D0-F17E348353FE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mips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ECC, Instructions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12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Parity Scheme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1-bit Parity Scheme</a:t>
            </a:r>
          </a:p>
          <a:p>
            <a:pPr lvl="1"/>
            <a:r>
              <a:rPr lang="en-US" altLang="en-US"/>
              <a:t>Can detect at most 1 bit of error</a:t>
            </a:r>
          </a:p>
          <a:p>
            <a:pPr lvl="1"/>
            <a:r>
              <a:rPr lang="en-US" altLang="en-US"/>
              <a:t>Cannot detect 2 bits of error</a:t>
            </a:r>
          </a:p>
          <a:p>
            <a:pPr lvl="1"/>
            <a:r>
              <a:rPr lang="en-US" altLang="en-US"/>
              <a:t>Cannot correct an error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04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Correction Code (ECC)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Error Correction Code (ECC)</a:t>
            </a:r>
          </a:p>
          <a:p>
            <a:pPr lvl="1"/>
            <a:r>
              <a:rPr lang="en-US" altLang="en-US"/>
              <a:t>Can correct certain errors</a:t>
            </a:r>
          </a:p>
          <a:p>
            <a:pPr lvl="1"/>
            <a:r>
              <a:rPr lang="en-US" altLang="en-US"/>
              <a:t>Requires more bits</a:t>
            </a:r>
          </a:p>
          <a:p>
            <a:pPr lvl="2"/>
            <a:r>
              <a:rPr lang="en-US" altLang="en-US"/>
              <a:t>7 bits for 64-bit word</a:t>
            </a:r>
          </a:p>
          <a:p>
            <a:pPr lvl="2"/>
            <a:r>
              <a:rPr lang="en-US" altLang="en-US"/>
              <a:t>8 bits for 128-bit word</a:t>
            </a:r>
          </a:p>
          <a:p>
            <a:pPr lvl="1"/>
            <a:r>
              <a:rPr lang="en-US" altLang="en-US"/>
              <a:t>Most computers use ECC for </a:t>
            </a:r>
          </a:p>
          <a:p>
            <a:pPr lvl="2"/>
            <a:r>
              <a:rPr lang="en-US" altLang="en-US"/>
              <a:t>Detection of 2 bits of error</a:t>
            </a:r>
          </a:p>
          <a:p>
            <a:pPr lvl="2"/>
            <a:r>
              <a:rPr lang="en-US" altLang="en-US"/>
              <a:t>Correction of 1 bit of error</a:t>
            </a:r>
          </a:p>
        </p:txBody>
      </p:sp>
    </p:spTree>
    <p:extLst>
      <p:ext uri="{BB962C8B-B14F-4D97-AF65-F5344CB8AC3E}">
        <p14:creationId xmlns:p14="http://schemas.microsoft.com/office/powerpoint/2010/main" val="119468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Instructions: Language of the Computer (</a:t>
            </a:r>
            <a:r>
              <a:rPr lang="en-US" dirty="0" err="1" smtClean="0"/>
              <a:t>Ch</a:t>
            </a:r>
            <a:r>
              <a:rPr lang="en-US" dirty="0" smtClean="0"/>
              <a:t> 2)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12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73C633D-F7A5-A948-AEC0-9E0D8BD905D2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Set</a:t>
            </a:r>
            <a:endParaRPr lang="en-AU" alt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modern computers also have simple instruction sets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86942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CISC and RISC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684213" y="981074"/>
            <a:ext cx="8135937" cy="4176117"/>
          </a:xfrm>
        </p:spPr>
        <p:txBody>
          <a:bodyPr/>
          <a:lstStyle/>
          <a:p>
            <a:r>
              <a:rPr lang="en-US" altLang="en-US" dirty="0"/>
              <a:t>CISC (complex instruction set computer)</a:t>
            </a:r>
          </a:p>
          <a:p>
            <a:pPr lvl="1"/>
            <a:r>
              <a:rPr lang="en-US" altLang="en-US" dirty="0"/>
              <a:t>VAX, Intel X86, IBM 360/370, etc.</a:t>
            </a:r>
          </a:p>
          <a:p>
            <a:r>
              <a:rPr lang="en-US" altLang="en-US" dirty="0"/>
              <a:t>RISC (reduced instruction set computer)</a:t>
            </a:r>
          </a:p>
          <a:p>
            <a:pPr lvl="1"/>
            <a:r>
              <a:rPr lang="en-US" altLang="en-US" dirty="0"/>
              <a:t>MIPS, DEC Alpha, SUN </a:t>
            </a:r>
            <a:r>
              <a:rPr lang="en-US" altLang="en-US" dirty="0" err="1"/>
              <a:t>Sparc</a:t>
            </a:r>
            <a:r>
              <a:rPr lang="en-US" altLang="en-US" dirty="0"/>
              <a:t>, IBM RS6000</a:t>
            </a:r>
          </a:p>
          <a:p>
            <a:r>
              <a:rPr lang="en-US" altLang="en-US" dirty="0" smtClean="0"/>
              <a:t>Boundaries </a:t>
            </a:r>
            <a:r>
              <a:rPr lang="en-US" altLang="en-US" dirty="0"/>
              <a:t>have blurred</a:t>
            </a:r>
          </a:p>
          <a:p>
            <a:r>
              <a:rPr lang="en-US" altLang="en-US" dirty="0"/>
              <a:t>Modern CPUs utilize features of both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799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E4CEFA3-AF77-224E-8172-E83B49985198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MIPS Instruction Set</a:t>
            </a:r>
            <a:endParaRPr lang="en-AU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Used as the example throughout the book</a:t>
            </a:r>
          </a:p>
          <a:p>
            <a:pPr eaLnBrk="1" hangingPunct="1"/>
            <a:r>
              <a:rPr lang="en-US" altLang="en-US" sz="2800"/>
              <a:t>Stanford MIPS commercialized by MIPS Technologies (</a:t>
            </a:r>
            <a:r>
              <a:rPr lang="en-US" altLang="en-US" sz="2800">
                <a:hlinkClick r:id="rId3"/>
              </a:rPr>
              <a:t>www.mips.com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Large share of embedded core market</a:t>
            </a:r>
          </a:p>
          <a:p>
            <a:pPr lvl="1" eaLnBrk="1" hangingPunct="1"/>
            <a:r>
              <a:rPr lang="en-US" altLang="en-US" sz="2400"/>
              <a:t>Applications in consumer electronics, network/storage equipment, cameras, printers, …</a:t>
            </a:r>
          </a:p>
          <a:p>
            <a:pPr eaLnBrk="1" hangingPunct="1"/>
            <a:r>
              <a:rPr lang="en-US" altLang="en-US" sz="2800"/>
              <a:t>Typical of many modern ISAs</a:t>
            </a:r>
          </a:p>
          <a:p>
            <a:pPr lvl="1" eaLnBrk="1" hangingPunct="1"/>
            <a:r>
              <a:rPr lang="en-US" altLang="en-US" sz="2400"/>
              <a:t>See MIPS Reference Data tear-out card, and Appendixes B and E</a:t>
            </a:r>
          </a:p>
        </p:txBody>
      </p:sp>
    </p:spTree>
    <p:extLst>
      <p:ext uri="{BB962C8B-B14F-4D97-AF65-F5344CB8AC3E}">
        <p14:creationId xmlns:p14="http://schemas.microsoft.com/office/powerpoint/2010/main" val="45768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Operations</a:t>
            </a:r>
            <a:endParaRPr lang="en-AU" altLang="en-US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and subtract, three operands</a:t>
            </a:r>
          </a:p>
          <a:p>
            <a:pPr lvl="1"/>
            <a:r>
              <a:rPr lang="en-US" altLang="en-US"/>
              <a:t>Two sources and one destination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Lucida Console" charset="0"/>
              </a:rPr>
              <a:t>	add a, b, c  # a gets b + c</a:t>
            </a:r>
          </a:p>
          <a:p>
            <a:r>
              <a:rPr lang="en-US" altLang="en-US"/>
              <a:t>All arithmetic operations have this form</a:t>
            </a:r>
          </a:p>
          <a:p>
            <a:endParaRPr lang="en-US" altLang="en-US"/>
          </a:p>
          <a:p>
            <a:r>
              <a:rPr lang="en-US" altLang="en-US"/>
              <a:t>How about a = b + c + d?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2797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6B2F599-5463-3D45-9E62-062991B02DF1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ISA Design</a:t>
            </a:r>
            <a:endParaRPr lang="en-AU" altLang="en-US" dirty="0"/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Design </a:t>
            </a:r>
            <a:r>
              <a:rPr lang="en-US" altLang="en-US" i="1" dirty="0"/>
              <a:t>Principle 1:</a:t>
            </a:r>
            <a:r>
              <a:rPr lang="en-US" altLang="en-US" dirty="0"/>
              <a:t> </a:t>
            </a:r>
            <a:r>
              <a:rPr lang="en-US" altLang="en-US" b="1" dirty="0"/>
              <a:t>Simplicity</a:t>
            </a:r>
            <a:r>
              <a:rPr lang="en-US" altLang="en-US" dirty="0"/>
              <a:t> </a:t>
            </a:r>
            <a:r>
              <a:rPr lang="en-US" altLang="en-US" dirty="0" smtClean="0"/>
              <a:t>favors </a:t>
            </a:r>
            <a:r>
              <a:rPr lang="en-US" altLang="en-US" dirty="0"/>
              <a:t>regularity</a:t>
            </a:r>
          </a:p>
          <a:p>
            <a:pPr lvl="1" eaLnBrk="1" hangingPunct="1"/>
            <a:r>
              <a:rPr lang="en-US" altLang="en-US" dirty="0"/>
              <a:t>Regularity makes implementation </a:t>
            </a:r>
            <a:r>
              <a:rPr lang="en-US" altLang="en-US" b="1" dirty="0"/>
              <a:t>simpler</a:t>
            </a:r>
          </a:p>
          <a:p>
            <a:pPr lvl="1" eaLnBrk="1" hangingPunct="1"/>
            <a:r>
              <a:rPr lang="en-US" altLang="en-US" b="1" dirty="0"/>
              <a:t>Simplicity</a:t>
            </a:r>
            <a:r>
              <a:rPr lang="en-US" altLang="en-US" dirty="0"/>
              <a:t> enables higher performance at lower cost</a:t>
            </a:r>
            <a:endParaRPr lang="en-AU" altLang="en-US" dirty="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12433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47D75FF-36D5-1349-94CA-D4689AD368E0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f = (g + h) - (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add t0, g, h   # temp t0 = g + h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add t1, 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, j   # temp t1 = </a:t>
            </a:r>
            <a:r>
              <a:rPr lang="en-US" altLang="en-US" sz="2800" dirty="0" err="1">
                <a:latin typeface="Lucida Console" charset="0"/>
              </a:rPr>
              <a:t>i</a:t>
            </a:r>
            <a:r>
              <a:rPr lang="en-US" altLang="en-US" sz="2800" dirty="0">
                <a:latin typeface="Lucida Console" charset="0"/>
              </a:rPr>
              <a:t> + j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sub f, t0, t1  # f = t0 - t1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43798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Arithmetic Example</a:t>
            </a:r>
            <a:endParaRPr lang="en-AU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 code: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f = g + h + i + j + k;</a:t>
            </a:r>
          </a:p>
          <a:p>
            <a:r>
              <a:rPr lang="en-US" altLang="en-US"/>
              <a:t>Compiled MIPS code: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add t0, g, h   # temp t0 = g + h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add t1, t0, i   # temp t1 = t0 + i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add t2, t1, j   # temp t2 = t1 + j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add f, t2, k  # f = t2 + k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Do we really need three registers?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40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Set-Reset Latch (S-R Latch)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pair of cross-coupled NOR gates</a:t>
            </a:r>
          </a:p>
          <a:p>
            <a:pPr lvl="1"/>
            <a:r>
              <a:rPr lang="en-US" altLang="en-US"/>
              <a:t>Unclocked</a:t>
            </a:r>
          </a:p>
          <a:p>
            <a:pPr lvl="2"/>
            <a:r>
              <a:rPr lang="en-US" altLang="en-US"/>
              <a:t>Do not have a clock input</a:t>
            </a:r>
          </a:p>
          <a:p>
            <a:pPr lvl="1"/>
            <a:r>
              <a:rPr lang="en-US" altLang="en-US"/>
              <a:t>Can store an internal value</a:t>
            </a:r>
          </a:p>
          <a:p>
            <a:pPr lvl="2"/>
            <a:r>
              <a:rPr lang="en-US" altLang="en-US"/>
              <a:t>Q represent the current state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3617913"/>
            <a:ext cx="31337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89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1C83643-2401-9E4A-87F5-A306B5D5CF47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Arithmetic instructions use register</a:t>
            </a:r>
            <a:br>
              <a:rPr lang="en-US" altLang="en-US" sz="2800" dirty="0"/>
            </a:br>
            <a:r>
              <a:rPr lang="en-US" altLang="en-US" sz="2800" dirty="0"/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MIPS has a 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Assembler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$t0, $t1, …, $t9 for temporary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$s0, $s1, …, $s7 for saved </a:t>
            </a:r>
            <a:r>
              <a:rPr lang="en-US" altLang="en-US" sz="2400" dirty="0" smtClean="0"/>
              <a:t>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Why only 32?</a:t>
            </a:r>
            <a:endParaRPr lang="en-US" altLang="en-US" dirty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§2.3 Operands of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16485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Design Principle 2:</a:t>
            </a:r>
            <a:r>
              <a:rPr lang="en-US" altLang="en-US" sz="2800" dirty="0"/>
              <a:t> </a:t>
            </a:r>
            <a:r>
              <a:rPr lang="en-US" altLang="en-US" sz="2800" b="1" dirty="0"/>
              <a:t>Smaller</a:t>
            </a:r>
            <a:r>
              <a:rPr lang="en-US" altLang="en-US" sz="2800" dirty="0"/>
              <a:t> is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c.f. main memory: millions of locations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51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34E5B67-625A-1A4D-902F-1D3C59DAC070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f = (g + h) - (i + j);</a:t>
            </a:r>
          </a:p>
          <a:p>
            <a:pPr lvl="1" eaLnBrk="1" hangingPunct="1"/>
            <a:r>
              <a:rPr lang="en-US" altLang="en-US"/>
              <a:t>f, …, j in $s0, …, $s4</a:t>
            </a:r>
          </a:p>
          <a:p>
            <a:pPr eaLnBrk="1" hangingPunct="1"/>
            <a:r>
              <a:rPr lang="en-US" altLang="en-US"/>
              <a:t>Compiled MIPS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add $t0, $s1, $s2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add $t1, $s3, $s4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sub $s0, $t0, $t1</a:t>
            </a:r>
            <a:endParaRPr lang="en-AU" altLang="en-US" sz="28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0B2D8C9-5D9E-2A46-A502-2748C66CC813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Words are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Address must be a multiple of </a:t>
            </a:r>
            <a:r>
              <a:rPr lang="en-US" altLang="en-US" sz="2400" dirty="0" smtClean="0"/>
              <a:t>4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28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604250" cy="858838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Byte Ordering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73150"/>
            <a:ext cx="3930650" cy="4710113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Little-endian byte order</a:t>
            </a:r>
          </a:p>
          <a:p>
            <a:pPr lvl="1"/>
            <a:r>
              <a:rPr lang="en-US" altLang="zh-CN" sz="2000" dirty="0">
                <a:ea typeface="宋体" charset="-122"/>
              </a:rPr>
              <a:t>With the low-order byte at the starting address</a:t>
            </a:r>
          </a:p>
          <a:p>
            <a:pPr lvl="1"/>
            <a:r>
              <a:rPr lang="en-US" altLang="zh-CN" sz="2000" dirty="0">
                <a:ea typeface="宋体" charset="-122"/>
              </a:rPr>
              <a:t>Example: Intel, DEC</a:t>
            </a:r>
          </a:p>
          <a:p>
            <a:r>
              <a:rPr lang="en-US" altLang="zh-CN" sz="2400" dirty="0">
                <a:ea typeface="宋体" charset="-122"/>
              </a:rPr>
              <a:t>Big-endian byte order</a:t>
            </a:r>
          </a:p>
          <a:p>
            <a:pPr lvl="1"/>
            <a:r>
              <a:rPr lang="en-US" altLang="zh-CN" sz="2000" dirty="0">
                <a:ea typeface="宋体" charset="-122"/>
              </a:rPr>
              <a:t>With the high-order byte at the starting address</a:t>
            </a:r>
          </a:p>
          <a:p>
            <a:pPr lvl="1"/>
            <a:r>
              <a:rPr lang="en-US" altLang="zh-CN" sz="2000" dirty="0">
                <a:ea typeface="宋体" charset="-122"/>
              </a:rPr>
              <a:t>Example: HP, IBM, Motorola 68000</a:t>
            </a:r>
          </a:p>
          <a:p>
            <a:pPr lvl="1"/>
            <a:r>
              <a:rPr lang="en-US" altLang="zh-CN" sz="2000" dirty="0">
                <a:ea typeface="宋体" charset="-122"/>
              </a:rPr>
              <a:t>Internet standard byte ordering</a:t>
            </a:r>
          </a:p>
          <a:p>
            <a:r>
              <a:rPr lang="en-US" altLang="zh-CN" sz="2400" dirty="0" smtClean="0">
                <a:ea typeface="宋体" charset="-122"/>
              </a:rPr>
              <a:t>Format 256</a:t>
            </a:r>
            <a:r>
              <a:rPr lang="en-US" altLang="zh-CN" sz="2400" baseline="-25000" dirty="0" smtClean="0">
                <a:ea typeface="宋体" charset="-122"/>
              </a:rPr>
              <a:t>10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in little-endian and </a:t>
            </a:r>
            <a:r>
              <a:rPr lang="en-US" altLang="zh-CN" sz="2400" dirty="0" smtClean="0">
                <a:ea typeface="宋体" charset="-122"/>
              </a:rPr>
              <a:t>big-endian using 16 bits</a:t>
            </a:r>
            <a:endParaRPr lang="en-US" altLang="zh-CN" sz="2400" dirty="0">
              <a:ea typeface="宋体" charset="-122"/>
            </a:endParaRP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951413" y="4465638"/>
            <a:ext cx="3924300" cy="1047750"/>
            <a:chOff x="0" y="0"/>
            <a:chExt cx="1950" cy="462"/>
          </a:xfrm>
        </p:grpSpPr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19463" name="Group 6"/>
            <p:cNvGrpSpPr>
              <a:grpSpLocks/>
            </p:cNvGrpSpPr>
            <p:nvPr/>
          </p:nvGrpSpPr>
          <p:grpSpPr bwMode="auto">
            <a:xfrm>
              <a:off x="0" y="0"/>
              <a:ext cx="1950" cy="462"/>
              <a:chOff x="0" y="0"/>
              <a:chExt cx="1950" cy="462"/>
            </a:xfrm>
          </p:grpSpPr>
          <p:sp>
            <p:nvSpPr>
              <p:cNvPr id="19464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 b="1" u="sng" dirty="0">
                    <a:latin typeface="Verdana" charset="0"/>
                    <a:ea typeface="宋体" charset="-122"/>
                  </a:rPr>
                  <a:t>Format</a:t>
                </a:r>
                <a:endParaRPr lang="en-US" altLang="zh-CN" dirty="0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65" name="Rectangle 8"/>
              <p:cNvSpPr>
                <a:spLocks noChangeArrowheads="1" noTextEdit="1"/>
              </p:cNvSpPr>
              <p:nvPr/>
            </p:nvSpPr>
            <p:spPr bwMode="auto">
              <a:xfrm>
                <a:off x="900" y="0"/>
                <a:ext cx="15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6" name="Rectangle 9"/>
              <p:cNvSpPr>
                <a:spLocks noChangeArrowheads="1"/>
              </p:cNvSpPr>
              <p:nvPr/>
            </p:nvSpPr>
            <p:spPr bwMode="auto">
              <a:xfrm>
                <a:off x="1050" y="0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 b="1" u="sng">
                    <a:latin typeface="Verdana" charset="0"/>
                    <a:ea typeface="宋体" charset="-122"/>
                  </a:rPr>
                  <a:t>Value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67" name="Rectangle 10"/>
              <p:cNvSpPr>
                <a:spLocks noChangeArrowheads="1"/>
              </p:cNvSpPr>
              <p:nvPr/>
            </p:nvSpPr>
            <p:spPr bwMode="auto">
              <a:xfrm>
                <a:off x="0" y="154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Little-Endian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68" name="Rectangle 11"/>
              <p:cNvSpPr>
                <a:spLocks noChangeArrowheads="1" noTextEdit="1"/>
              </p:cNvSpPr>
              <p:nvPr/>
            </p:nvSpPr>
            <p:spPr bwMode="auto">
              <a:xfrm>
                <a:off x="900" y="154"/>
                <a:ext cx="15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69" name="Rectangle 12"/>
              <p:cNvSpPr>
                <a:spLocks noChangeArrowheads="1"/>
              </p:cNvSpPr>
              <p:nvPr/>
            </p:nvSpPr>
            <p:spPr bwMode="auto">
              <a:xfrm>
                <a:off x="1050" y="154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00000000 00000001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70" name="Rectangle 13"/>
              <p:cNvSpPr>
                <a:spLocks noChangeArrowheads="1"/>
              </p:cNvSpPr>
              <p:nvPr/>
            </p:nvSpPr>
            <p:spPr bwMode="auto">
              <a:xfrm>
                <a:off x="0" y="308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Big-Endian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9471" name="Rectangle 14"/>
              <p:cNvSpPr>
                <a:spLocks noChangeArrowheads="1" noTextEdit="1"/>
              </p:cNvSpPr>
              <p:nvPr/>
            </p:nvSpPr>
            <p:spPr bwMode="auto">
              <a:xfrm>
                <a:off x="900" y="308"/>
                <a:ext cx="15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2" name="Rectangle 15"/>
              <p:cNvSpPr>
                <a:spLocks noChangeArrowheads="1"/>
              </p:cNvSpPr>
              <p:nvPr/>
            </p:nvSpPr>
            <p:spPr bwMode="auto">
              <a:xfrm>
                <a:off x="1050" y="308"/>
                <a:ext cx="9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000">
                    <a:latin typeface="Verdana" charset="0"/>
                    <a:ea typeface="宋体" charset="-122"/>
                  </a:rPr>
                  <a:t>00000001 00000000</a:t>
                </a:r>
                <a:endParaRPr lang="en-US" altLang="zh-CN">
                  <a:latin typeface="Times New Roman" charset="0"/>
                  <a:ea typeface="宋体" charset="-122"/>
                </a:endParaRPr>
              </a:p>
            </p:txBody>
          </p:sp>
        </p:grpSp>
      </p:grpSp>
      <p:pic>
        <p:nvPicPr>
          <p:cNvPr id="19461" name="Picture 16" descr="03fig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1073150"/>
            <a:ext cx="48069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35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15A35CE-8098-EB4A-9965-0ECC7BE82C7F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 1</a:t>
            </a:r>
            <a:endParaRPr lang="en-AU" altLang="en-US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g = h + A[8];</a:t>
            </a:r>
          </a:p>
          <a:p>
            <a:pPr lvl="1" eaLnBrk="1" hangingPunct="1"/>
            <a:r>
              <a:rPr lang="en-US" altLang="en-US" dirty="0"/>
              <a:t>g in $s1, h in $s2, base address of A in $s3</a:t>
            </a:r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lw</a:t>
            </a:r>
            <a:r>
              <a:rPr lang="en-US" altLang="en-US" sz="2800" dirty="0">
                <a:latin typeface="Lucida Console" charset="0"/>
              </a:rPr>
              <a:t>  $t0, 32($s3)    # load word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add $s1, $s2, $t0</a:t>
            </a:r>
            <a:endParaRPr lang="en-AU" altLang="en-US" sz="2800" dirty="0">
              <a:latin typeface="Lucida Console" charset="0"/>
            </a:endParaRPr>
          </a:p>
        </p:txBody>
      </p:sp>
      <p:sp>
        <p:nvSpPr>
          <p:cNvPr id="16389" name="AutoShape 6"/>
          <p:cNvSpPr>
            <a:spLocks/>
          </p:cNvSpPr>
          <p:nvPr/>
        </p:nvSpPr>
        <p:spPr bwMode="auto">
          <a:xfrm>
            <a:off x="1619250" y="5445125"/>
            <a:ext cx="914400" cy="403225"/>
          </a:xfrm>
          <a:prstGeom prst="borderCallout1">
            <a:avLst>
              <a:gd name="adj1" fmla="val 28347"/>
              <a:gd name="adj2" fmla="val 108333"/>
              <a:gd name="adj3" fmla="val -190944"/>
              <a:gd name="adj4" fmla="val 160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offset</a:t>
            </a:r>
          </a:p>
        </p:txBody>
      </p:sp>
      <p:sp>
        <p:nvSpPr>
          <p:cNvPr id="16390" name="AutoShape 7"/>
          <p:cNvSpPr>
            <a:spLocks/>
          </p:cNvSpPr>
          <p:nvPr/>
        </p:nvSpPr>
        <p:spPr bwMode="auto">
          <a:xfrm>
            <a:off x="4140200" y="5445125"/>
            <a:ext cx="1655763" cy="403225"/>
          </a:xfrm>
          <a:prstGeom prst="borderCallout1">
            <a:avLst>
              <a:gd name="adj1" fmla="val 28347"/>
              <a:gd name="adj2" fmla="val -4602"/>
              <a:gd name="adj3" fmla="val -180708"/>
              <a:gd name="adj4" fmla="val -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dirty="0"/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18120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80717A2-A26A-AB4A-82F2-5FE912B8D54C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 2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$s2, base address of A in $s3</a:t>
            </a:r>
          </a:p>
          <a:p>
            <a:pPr eaLnBrk="1" hangingPunct="1"/>
            <a:r>
              <a:rPr lang="en-US" altLang="en-US" dirty="0"/>
              <a:t>Compiled MIPS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lw</a:t>
            </a:r>
            <a:r>
              <a:rPr lang="en-US" altLang="en-US" sz="2800" dirty="0">
                <a:latin typeface="Lucida Console" charset="0"/>
              </a:rPr>
              <a:t>  $t0, 32($s3)    # load word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add $t0, $s2, $t0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 err="1">
                <a:latin typeface="Lucida Console" charset="0"/>
              </a:rPr>
              <a:t>sw</a:t>
            </a:r>
            <a:r>
              <a:rPr lang="en-US" altLang="en-US" sz="2800" dirty="0">
                <a:latin typeface="Lucida Console" charset="0"/>
              </a:rPr>
              <a:t>  $t0, 48($s3)    # store word</a:t>
            </a:r>
            <a:endParaRPr lang="en-AU" altLang="en-US" sz="28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Flip-flops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D-Latch</a:t>
            </a:r>
          </a:p>
          <a:p>
            <a:pPr lvl="1"/>
            <a:r>
              <a:rPr lang="en-US" altLang="en-US"/>
              <a:t>Clock input C</a:t>
            </a:r>
          </a:p>
          <a:p>
            <a:pPr lvl="1"/>
            <a:r>
              <a:rPr lang="en-US" altLang="en-US"/>
              <a:t>Data input D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17913"/>
            <a:ext cx="39052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88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 Flip Flop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 Flip Flop with a Falling-Edge Trigger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08275"/>
            <a:ext cx="67056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90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Files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979488"/>
            <a:ext cx="8475662" cy="5329237"/>
          </a:xfrm>
        </p:spPr>
        <p:txBody>
          <a:bodyPr/>
          <a:lstStyle/>
          <a:p>
            <a:r>
              <a:rPr lang="en-US" altLang="en-US"/>
              <a:t>A register file consists of a set of registers that can be read and written by supplying a register number</a:t>
            </a:r>
          </a:p>
          <a:p>
            <a:pPr lvl="1"/>
            <a:r>
              <a:rPr lang="en-US" altLang="en-US"/>
              <a:t>Built from an array of D Flip-Flops</a:t>
            </a:r>
          </a:p>
          <a:p>
            <a:pPr lvl="1"/>
            <a:r>
              <a:rPr lang="en-US" altLang="en-US"/>
              <a:t>A decoder is used to select a register in the register file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51238"/>
            <a:ext cx="4211637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48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Files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Register Files</a:t>
            </a:r>
          </a:p>
          <a:p>
            <a:pPr lvl="1"/>
            <a:r>
              <a:rPr lang="en-US" altLang="en-US"/>
              <a:t>Can be used to build small memory</a:t>
            </a:r>
          </a:p>
          <a:p>
            <a:pPr lvl="1"/>
            <a:r>
              <a:rPr lang="en-US" altLang="en-US"/>
              <a:t>Too costly to build large amount of memory</a:t>
            </a:r>
          </a:p>
          <a:p>
            <a:r>
              <a:rPr lang="en-US" altLang="en-US"/>
              <a:t>Large Scale Memory</a:t>
            </a:r>
          </a:p>
          <a:p>
            <a:pPr lvl="1"/>
            <a:r>
              <a:rPr lang="en-US" altLang="en-US"/>
              <a:t>Static random access memories (SRAM)</a:t>
            </a:r>
          </a:p>
          <a:p>
            <a:pPr lvl="1"/>
            <a:r>
              <a:rPr lang="en-US" altLang="en-US"/>
              <a:t>Dynamic random access memories (DRAM)</a:t>
            </a:r>
          </a:p>
        </p:txBody>
      </p:sp>
    </p:spTree>
    <p:extLst>
      <p:ext uri="{BB962C8B-B14F-4D97-AF65-F5344CB8AC3E}">
        <p14:creationId xmlns:p14="http://schemas.microsoft.com/office/powerpoint/2010/main" val="93583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SRAM and DRAM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SRAM</a:t>
            </a:r>
          </a:p>
          <a:p>
            <a:pPr lvl="1"/>
            <a:r>
              <a:rPr lang="en-US" altLang="en-US"/>
              <a:t>Fast but costly</a:t>
            </a:r>
          </a:p>
          <a:p>
            <a:pPr lvl="1"/>
            <a:r>
              <a:rPr lang="en-US" altLang="en-US"/>
              <a:t>Small amount</a:t>
            </a:r>
          </a:p>
          <a:p>
            <a:pPr lvl="1"/>
            <a:r>
              <a:rPr lang="en-US" altLang="en-US"/>
              <a:t>Used for Computer Cache</a:t>
            </a:r>
          </a:p>
          <a:p>
            <a:r>
              <a:rPr lang="en-US" altLang="en-US"/>
              <a:t>DRAM</a:t>
            </a:r>
          </a:p>
          <a:p>
            <a:pPr lvl="1"/>
            <a:r>
              <a:rPr lang="en-US" altLang="en-US"/>
              <a:t>Slow but less costly</a:t>
            </a:r>
          </a:p>
          <a:p>
            <a:pPr lvl="1"/>
            <a:r>
              <a:rPr lang="en-US" altLang="en-US"/>
              <a:t>Large amount</a:t>
            </a:r>
          </a:p>
          <a:p>
            <a:pPr lvl="1"/>
            <a:r>
              <a:rPr lang="en-US" altLang="en-US"/>
              <a:t>Used for Computer Main Memory</a:t>
            </a:r>
          </a:p>
        </p:txBody>
      </p:sp>
    </p:spTree>
    <p:extLst>
      <p:ext uri="{BB962C8B-B14F-4D97-AF65-F5344CB8AC3E}">
        <p14:creationId xmlns:p14="http://schemas.microsoft.com/office/powerpoint/2010/main" val="163189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Error Detection and Correction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Error in large memory</a:t>
            </a:r>
          </a:p>
          <a:p>
            <a:pPr lvl="1"/>
            <a:r>
              <a:rPr lang="en-US" altLang="en-US"/>
              <a:t>Potential of data corruption</a:t>
            </a:r>
          </a:p>
          <a:p>
            <a:r>
              <a:rPr lang="en-US" altLang="en-US"/>
              <a:t>Error Checking Code</a:t>
            </a:r>
          </a:p>
          <a:p>
            <a:pPr lvl="1"/>
            <a:r>
              <a:rPr lang="en-US" altLang="en-US"/>
              <a:t>Detect possible corruption data</a:t>
            </a:r>
          </a:p>
          <a:p>
            <a:r>
              <a:rPr lang="en-US" altLang="en-US"/>
              <a:t>Error Correction Code</a:t>
            </a:r>
          </a:p>
          <a:p>
            <a:pPr lvl="1"/>
            <a:r>
              <a:rPr lang="en-US" altLang="en-US"/>
              <a:t>Correct possible corruption data</a:t>
            </a:r>
          </a:p>
        </p:txBody>
      </p:sp>
    </p:spTree>
    <p:extLst>
      <p:ext uri="{BB962C8B-B14F-4D97-AF65-F5344CB8AC3E}">
        <p14:creationId xmlns:p14="http://schemas.microsoft.com/office/powerpoint/2010/main" val="182851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Parity Code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Mechanism of (Even) Parity Code</a:t>
            </a:r>
          </a:p>
          <a:p>
            <a:pPr lvl="1"/>
            <a:r>
              <a:rPr lang="en-US" altLang="en-US" sz="2400"/>
              <a:t>Count the number of 1s in a word</a:t>
            </a:r>
          </a:p>
          <a:p>
            <a:pPr lvl="1"/>
            <a:r>
              <a:rPr lang="en-US" altLang="en-US" sz="2400"/>
              <a:t>If the number of 1s is odd</a:t>
            </a:r>
          </a:p>
          <a:p>
            <a:pPr lvl="2"/>
            <a:r>
              <a:rPr lang="en-US" altLang="en-US" sz="2000"/>
              <a:t>1</a:t>
            </a:r>
          </a:p>
          <a:p>
            <a:pPr lvl="1"/>
            <a:r>
              <a:rPr lang="en-US" altLang="en-US" sz="2400"/>
              <a:t>If the number of 1s is even</a:t>
            </a:r>
          </a:p>
          <a:p>
            <a:pPr lvl="2"/>
            <a:r>
              <a:rPr lang="en-US" altLang="en-US" sz="2000"/>
              <a:t>0</a:t>
            </a:r>
          </a:p>
          <a:p>
            <a:pPr lvl="1"/>
            <a:r>
              <a:rPr lang="en-US" altLang="en-US" sz="2400"/>
              <a:t>Example</a:t>
            </a:r>
          </a:p>
          <a:p>
            <a:pPr lvl="1">
              <a:buFont typeface="Wingdings" charset="2"/>
              <a:buNone/>
            </a:pPr>
            <a:r>
              <a:rPr lang="en-US" altLang="en-US" sz="2400"/>
              <a:t>Data		Parity bit</a:t>
            </a:r>
          </a:p>
          <a:p>
            <a:pPr lvl="1">
              <a:buFont typeface="Wingdings" charset="2"/>
              <a:buNone/>
            </a:pPr>
            <a:r>
              <a:rPr lang="en-US" altLang="en-US" sz="2400"/>
              <a:t>01100111		1</a:t>
            </a:r>
          </a:p>
          <a:p>
            <a:pPr lvl="1"/>
            <a:r>
              <a:rPr lang="en-US" altLang="en-US" sz="2400"/>
              <a:t>When a word is written into memory, the parity bit is also calculated and written</a:t>
            </a:r>
          </a:p>
          <a:p>
            <a:pPr lvl="1"/>
            <a:r>
              <a:rPr lang="en-US" altLang="en-US" sz="2400"/>
              <a:t>When a word is read, if the parity bit does not match, there is an error</a:t>
            </a:r>
          </a:p>
        </p:txBody>
      </p:sp>
    </p:spTree>
    <p:extLst>
      <p:ext uri="{BB962C8B-B14F-4D97-AF65-F5344CB8AC3E}">
        <p14:creationId xmlns:p14="http://schemas.microsoft.com/office/powerpoint/2010/main" val="1412617288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18056</TotalTime>
  <Words>1276</Words>
  <Application>Microsoft Macintosh PowerPoint</Application>
  <PresentationFormat>On-screen Show (4:3)</PresentationFormat>
  <Paragraphs>272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Corbel</vt:lpstr>
      <vt:lpstr>Mangal</vt:lpstr>
      <vt:lpstr>Verdana</vt:lpstr>
      <vt:lpstr>宋体</vt:lpstr>
      <vt:lpstr>Arial</vt:lpstr>
      <vt:lpstr>Arial Black</vt:lpstr>
      <vt:lpstr>Lucida Console</vt:lpstr>
      <vt:lpstr>Times New Roman</vt:lpstr>
      <vt:lpstr>Wingdings</vt:lpstr>
      <vt:lpstr>2_Blends</vt:lpstr>
      <vt:lpstr>ECC, Instructions</vt:lpstr>
      <vt:lpstr>Set-Reset Latch (S-R Latch)</vt:lpstr>
      <vt:lpstr>Flip-flops</vt:lpstr>
      <vt:lpstr>D Flip Flop</vt:lpstr>
      <vt:lpstr>Register Files</vt:lpstr>
      <vt:lpstr>Register Files</vt:lpstr>
      <vt:lpstr>SRAM and DRAM</vt:lpstr>
      <vt:lpstr>Error Detection and Correction</vt:lpstr>
      <vt:lpstr>Parity Code</vt:lpstr>
      <vt:lpstr>Parity Scheme</vt:lpstr>
      <vt:lpstr>Error Correction Code (ECC)</vt:lpstr>
      <vt:lpstr>Instructions: Language of the Computer (Ch 2)</vt:lpstr>
      <vt:lpstr>Instruction Set</vt:lpstr>
      <vt:lpstr>CISC and RISC</vt:lpstr>
      <vt:lpstr>The MIPS Instruction Set</vt:lpstr>
      <vt:lpstr>Arithmetic Operations</vt:lpstr>
      <vt:lpstr>ISA Design</vt:lpstr>
      <vt:lpstr>Arithmetic Example</vt:lpstr>
      <vt:lpstr>More Arithmetic Example</vt:lpstr>
      <vt:lpstr>Register Operands</vt:lpstr>
      <vt:lpstr>ISA Design</vt:lpstr>
      <vt:lpstr>Register Operand Example</vt:lpstr>
      <vt:lpstr>Memory Operands</vt:lpstr>
      <vt:lpstr>Byte Ordering</vt:lpstr>
      <vt:lpstr>Memory Operand Example 1</vt:lpstr>
      <vt:lpstr>Memory Operand Example 2</vt:lpstr>
    </vt:vector>
  </TitlesOfParts>
  <Company>Ashenden Designs Pty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486</cp:revision>
  <dcterms:created xsi:type="dcterms:W3CDTF">2001-07-25T06:45:25Z</dcterms:created>
  <dcterms:modified xsi:type="dcterms:W3CDTF">2017-09-12T15:00:41Z</dcterms:modified>
</cp:coreProperties>
</file>