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390" r:id="rId2"/>
    <p:sldId id="331" r:id="rId3"/>
    <p:sldId id="339" r:id="rId4"/>
    <p:sldId id="353" r:id="rId5"/>
    <p:sldId id="355" r:id="rId6"/>
    <p:sldId id="388" r:id="rId7"/>
    <p:sldId id="342" r:id="rId8"/>
    <p:sldId id="356" r:id="rId9"/>
    <p:sldId id="357" r:id="rId10"/>
    <p:sldId id="333" r:id="rId11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8" autoAdjust="0"/>
    <p:restoredTop sz="59753" autoAdjust="0"/>
  </p:normalViewPr>
  <p:slideViewPr>
    <p:cSldViewPr snapToObjects="1">
      <p:cViewPr varScale="1">
        <p:scale>
          <a:sx n="73" d="100"/>
          <a:sy n="73" d="100"/>
        </p:scale>
        <p:origin x="2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1 December, 2017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1 December, 2017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4</a:t>
            </a:r>
            <a:r>
              <a:rPr lang="en-US" altLang="en-US" baseline="0" dirty="0" smtClean="0">
                <a:latin typeface="Times New Roman" charset="0"/>
              </a:rPr>
              <a:t> Design choices for a cache</a:t>
            </a:r>
          </a:p>
          <a:p>
            <a:pPr marL="228600" indent="-228600">
              <a:buAutoNum type="arabicPeriod"/>
            </a:pPr>
            <a:r>
              <a:rPr lang="en-US" altLang="en-US" baseline="0" dirty="0" smtClean="0">
                <a:latin typeface="Times New Roman" charset="0"/>
              </a:rPr>
              <a:t>Block placement</a:t>
            </a:r>
          </a:p>
          <a:p>
            <a:pPr marL="228600" indent="-228600">
              <a:buAutoNum type="arabicPeriod"/>
            </a:pPr>
            <a:r>
              <a:rPr lang="en-US" altLang="en-US" baseline="0" dirty="0" smtClean="0">
                <a:latin typeface="Times New Roman" charset="0"/>
              </a:rPr>
              <a:t>Finding a block (these first two are really the shape of the cache)</a:t>
            </a:r>
          </a:p>
          <a:p>
            <a:pPr marL="228600" indent="-228600">
              <a:buAutoNum type="arabicPeriod"/>
            </a:pPr>
            <a:r>
              <a:rPr lang="en-US" altLang="en-US" baseline="0" dirty="0" smtClean="0">
                <a:latin typeface="Times New Roman" charset="0"/>
              </a:rPr>
              <a:t>Replacement policy</a:t>
            </a:r>
          </a:p>
          <a:p>
            <a:pPr marL="228600" indent="-228600">
              <a:buAutoNum type="arabicPeriod"/>
            </a:pPr>
            <a:r>
              <a:rPr lang="en-US" altLang="en-US" baseline="0" dirty="0" smtClean="0">
                <a:latin typeface="Times New Roman" charset="0"/>
              </a:rPr>
              <a:t>Write policy</a:t>
            </a:r>
          </a:p>
          <a:p>
            <a:pPr marL="228600" indent="-228600">
              <a:buAutoNum type="arabicPeriod"/>
            </a:pPr>
            <a:endParaRPr lang="en-US" altLang="en-US" baseline="0" dirty="0" smtClean="0">
              <a:latin typeface="Times New Roman" charset="0"/>
            </a:endParaRPr>
          </a:p>
          <a:p>
            <a:pPr marL="0" indent="0">
              <a:buNone/>
            </a:pPr>
            <a:r>
              <a:rPr lang="en-US" altLang="en-US" baseline="0" dirty="0" smtClean="0">
                <a:latin typeface="Times New Roman" charset="0"/>
              </a:rPr>
              <a:t>Types of cache misses:</a:t>
            </a:r>
          </a:p>
          <a:p>
            <a:pPr marL="228600" indent="-228600">
              <a:buAutoNum type="arabicPeriod"/>
            </a:pPr>
            <a:r>
              <a:rPr lang="en-US" altLang="en-US" baseline="0" dirty="0" smtClean="0">
                <a:latin typeface="Times New Roman" charset="0"/>
              </a:rPr>
              <a:t>Cold</a:t>
            </a:r>
          </a:p>
          <a:p>
            <a:pPr marL="228600" indent="-228600">
              <a:buAutoNum type="arabicPeriod"/>
            </a:pPr>
            <a:r>
              <a:rPr lang="en-US" altLang="en-US" baseline="0" dirty="0" smtClean="0">
                <a:latin typeface="Times New Roman" charset="0"/>
              </a:rPr>
              <a:t>Capacity</a:t>
            </a:r>
          </a:p>
          <a:p>
            <a:pPr marL="228600" indent="-228600">
              <a:buAutoNum type="arabicPeriod"/>
            </a:pPr>
            <a:r>
              <a:rPr lang="en-US" altLang="en-US" baseline="0" dirty="0" smtClean="0">
                <a:latin typeface="Times New Roman" charset="0"/>
              </a:rPr>
              <a:t>Conflict</a:t>
            </a:r>
          </a:p>
          <a:p>
            <a:pPr marL="0" indent="0">
              <a:buNone/>
            </a:pPr>
            <a:r>
              <a:rPr lang="en-US" altLang="en-US" baseline="0" dirty="0" smtClean="0">
                <a:latin typeface="Times New Roman" charset="0"/>
              </a:rPr>
              <a:t>How to reduce each?</a:t>
            </a:r>
            <a:endParaRPr lang="en-US" altLang="en-US" dirty="0">
              <a:latin typeface="Times New Roman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Morgan Kaufmann Publishers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1 December, 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Chapter 5 — Large and Fast: Exploiting Memory Hierarchy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54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ABA4D4-0DDD-724C-9556-A8B338399024}" type="datetime3">
              <a:rPr lang="en-AU" altLang="en-US">
                <a:latin typeface="Times New Roman" charset="0"/>
              </a:rPr>
              <a:pPr/>
              <a:t>1 December,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98934D-E46C-9D42-8AAE-D68BEDBD9864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B2306D-CD73-8F4B-AB86-D1FB8AACFF7B}" type="datetime3">
              <a:rPr lang="en-AU" altLang="en-US">
                <a:latin typeface="Times New Roman" charset="0"/>
              </a:rPr>
              <a:pPr/>
              <a:t>1 December,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0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00C5AE-BD36-974C-93A3-3AAD0FA2E676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0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D11015-50A7-EB46-B6D3-C0BEC7518857}" type="datetime3">
              <a:rPr lang="en-AU" altLang="en-US">
                <a:latin typeface="Times New Roman" charset="0"/>
              </a:rPr>
              <a:pPr/>
              <a:t>1 December,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1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1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2BD56E-2B49-924C-A205-765D0FDAA188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1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A1CF14-777F-1343-8F5E-9660EDB9199A}" type="datetime3">
              <a:rPr lang="en-AU" altLang="en-US">
                <a:latin typeface="Times New Roman" charset="0"/>
              </a:rPr>
              <a:pPr/>
              <a:t>1 December,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2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2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7A82FA-28E3-944C-B71C-1660CA852678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2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AD3AB8-54A5-7C49-9B32-E9CC490441D6}" type="datetime3">
              <a:rPr lang="en-AU" altLang="en-US">
                <a:latin typeface="Times New Roman" charset="0"/>
              </a:rPr>
              <a:pPr/>
              <a:t>1 December,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3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8C094C-EFE7-2D40-992A-9CAE08D3263F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3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2F5FC2-09B1-EE4B-9E02-07A3F98F1A8B}" type="datetime3">
              <a:rPr lang="en-AU" altLang="en-US">
                <a:latin typeface="Times New Roman" charset="0"/>
              </a:rPr>
              <a:pPr/>
              <a:t>1 December,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4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E6FC4F-E30C-CC4B-8D2A-A7F2D0A7C2F2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4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BC1633-459C-B44F-B393-314E50662861}" type="datetime3">
              <a:rPr lang="en-AU" altLang="en-US">
                <a:latin typeface="Times New Roman" charset="0"/>
              </a:rPr>
              <a:pPr/>
              <a:t>1 December,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5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D842AB5-4E75-5143-AB19-ECBACC3BCF51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5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Someone summarize this chapter for me.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37B195-E8A8-D748-927E-04AB666D709C}" type="datetime3">
              <a:rPr lang="en-AU" altLang="en-US">
                <a:latin typeface="Times New Roman" charset="0"/>
              </a:rPr>
              <a:pPr/>
              <a:t>1 December,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A88F04-E03F-314D-8984-1899C4840147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2799FFB-E1CF-1147-8FD6-E0DF132D20A5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1095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We really want fast, large memories </a:t>
            </a:r>
            <a:r>
              <a:rPr lang="en-US" altLang="en-US" sz="2400">
                <a:sym typeface="Wingdings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sym typeface="Wingdings" charset="2"/>
              </a:rPr>
              <a:t>Caching gives this illusion 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Principle of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L1 cache </a:t>
            </a:r>
            <a:r>
              <a:rPr lang="en-US" altLang="en-US" sz="2400">
                <a:sym typeface="Symbol" charset="2"/>
              </a:rPr>
              <a:t> L2 cache  …  DRAM memory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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ym typeface="Symbol" charset="2"/>
              </a:rPr>
              <a:t>Memory system design is critical for multiprocessors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 rot="5400000">
            <a:off x="7476331" y="12977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§5.16 Concluding Remarks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65864DD-76B8-D548-A87E-1F6329D6835C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6750" y="115888"/>
            <a:ext cx="7793038" cy="766762"/>
          </a:xfrm>
        </p:spPr>
        <p:txBody>
          <a:bodyPr/>
          <a:lstStyle/>
          <a:p>
            <a:pPr eaLnBrk="1" hangingPunct="1"/>
            <a:r>
              <a:rPr lang="en-US" altLang="en-US"/>
              <a:t>Cache Design Trade-offs</a:t>
            </a:r>
            <a:endParaRPr lang="en-AU" altLang="en-US"/>
          </a:p>
        </p:txBody>
      </p:sp>
      <p:graphicFrame>
        <p:nvGraphicFramePr>
          <p:cNvPr id="363523" name="Group 3"/>
          <p:cNvGraphicFramePr>
            <a:graphicFrameLocks noGrp="1"/>
          </p:cNvGraphicFramePr>
          <p:nvPr/>
        </p:nvGraphicFramePr>
        <p:xfrm>
          <a:off x="684213" y="1541463"/>
          <a:ext cx="8135937" cy="3832226"/>
        </p:xfrm>
        <a:graphic>
          <a:graphicData uri="http://schemas.openxmlformats.org/drawingml/2006/table">
            <a:tbl>
              <a:tblPr/>
              <a:tblGrid>
                <a:gridCol w="2711450"/>
                <a:gridCol w="2713037"/>
                <a:gridCol w="2711450"/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change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cache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capacity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associativity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conflict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increase access time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block size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Decrease compulsory misses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Increases miss penalty. For very large block size, may increase miss rate due to pollution.</a:t>
                      </a:r>
                      <a:endParaRPr kumimoji="0" lang="en-A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F94C4F3-EAD1-534E-8DDF-FD248C1A34FA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Multilevel On-Chip Caches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 rot="5400000">
            <a:off x="5574506" y="3198019"/>
            <a:ext cx="67722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§5.13 The ARM Cortex-A8 and Intel Core i7 Memory Hierarchies</a:t>
            </a:r>
          </a:p>
        </p:txBody>
      </p:sp>
      <p:pic>
        <p:nvPicPr>
          <p:cNvPr id="1024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196975"/>
            <a:ext cx="63341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C2C68BA1-7655-9745-BC9B-8B2E8DD3EE08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2-Level TLB Organization</a:t>
            </a:r>
          </a:p>
        </p:txBody>
      </p:sp>
      <p:pic>
        <p:nvPicPr>
          <p:cNvPr id="103428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7516813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62CB64E-52D8-BE45-87E5-683BFA129642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Supporting Multiple Issue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Both have multi-banked caches that allow multiple accesses per cycle assuming no bank conflicts</a:t>
            </a:r>
          </a:p>
          <a:p>
            <a:pPr eaLnBrk="1" hangingPunct="1"/>
            <a:r>
              <a:rPr lang="en-AU" altLang="en-US"/>
              <a:t>Core i7 cache optimizations</a:t>
            </a:r>
          </a:p>
          <a:p>
            <a:pPr lvl="1" eaLnBrk="1" hangingPunct="1"/>
            <a:r>
              <a:rPr lang="en-AU" altLang="en-US"/>
              <a:t>Return requested word first</a:t>
            </a:r>
          </a:p>
          <a:p>
            <a:pPr lvl="1" eaLnBrk="1" hangingPunct="1"/>
            <a:r>
              <a:rPr lang="en-AU" altLang="en-US"/>
              <a:t>Non-blocking cache</a:t>
            </a:r>
          </a:p>
          <a:p>
            <a:pPr lvl="2" eaLnBrk="1" hangingPunct="1"/>
            <a:r>
              <a:rPr lang="en-AU" altLang="en-US"/>
              <a:t>Hit under miss</a:t>
            </a:r>
          </a:p>
          <a:p>
            <a:pPr lvl="2" eaLnBrk="1" hangingPunct="1"/>
            <a:r>
              <a:rPr lang="en-AU" altLang="en-US"/>
              <a:t>Miss under miss</a:t>
            </a:r>
          </a:p>
          <a:p>
            <a:pPr lvl="1" eaLnBrk="1" hangingPunct="1"/>
            <a:r>
              <a:rPr lang="en-AU" altLang="en-US"/>
              <a:t>Data prefetching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DGEMM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Combine cache blocking and subword parallelism</a:t>
            </a:r>
          </a:p>
        </p:txBody>
      </p:sp>
      <p:sp>
        <p:nvSpPr>
          <p:cNvPr id="1054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14507F7-982A-6D44-BCBA-42AFA1DC3F6D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 rot="5400000">
            <a:off x="5982494" y="2794794"/>
            <a:ext cx="59563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§5.14 Going Faster:  Cache Blocking and Matrix Multiply</a:t>
            </a:r>
          </a:p>
        </p:txBody>
      </p:sp>
      <p:pic>
        <p:nvPicPr>
          <p:cNvPr id="1054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698500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C72C309-85F4-2F40-B61F-CA927FBF6134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Byte vs. word addressing</a:t>
            </a:r>
          </a:p>
          <a:p>
            <a:pPr lvl="1" eaLnBrk="1" hangingPunct="1"/>
            <a:r>
              <a:rPr lang="en-AU" altLang="en-US"/>
              <a:t>Example: 32-byte direct-mapped cache,</a:t>
            </a:r>
            <a:br>
              <a:rPr lang="en-AU" altLang="en-US"/>
            </a:br>
            <a:r>
              <a:rPr lang="en-AU" altLang="en-US"/>
              <a:t>4-byte blocks</a:t>
            </a:r>
          </a:p>
          <a:p>
            <a:pPr lvl="2" eaLnBrk="1" hangingPunct="1"/>
            <a:r>
              <a:rPr lang="en-AU" altLang="en-US"/>
              <a:t>Byte 36 maps to block 1</a:t>
            </a:r>
          </a:p>
          <a:p>
            <a:pPr lvl="2" eaLnBrk="1" hangingPunct="1"/>
            <a:r>
              <a:rPr lang="en-AU" altLang="en-US"/>
              <a:t>Word 36 maps to block 4</a:t>
            </a:r>
          </a:p>
          <a:p>
            <a:pPr eaLnBrk="1" hangingPunct="1"/>
            <a:r>
              <a:rPr lang="en-AU" altLang="en-US"/>
              <a:t>Ignoring memory system effects when writing or generating code</a:t>
            </a:r>
          </a:p>
          <a:p>
            <a:pPr lvl="1" eaLnBrk="1" hangingPunct="1"/>
            <a:r>
              <a:rPr lang="en-AU" altLang="en-US"/>
              <a:t>Example: iterating over rows vs. columns of arrays</a:t>
            </a:r>
          </a:p>
          <a:p>
            <a:pPr lvl="1" eaLnBrk="1" hangingPunct="1"/>
            <a:r>
              <a:rPr lang="en-AU" altLang="en-US"/>
              <a:t>Large strides result in poor locality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§5.15 Fallacies and Pitfalls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525900A-5EE7-3C4A-BB27-6D20EEAD235D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 multiprocessor with shared L2 or L3 cache</a:t>
            </a:r>
          </a:p>
          <a:p>
            <a:pPr lvl="1" eaLnBrk="1" hangingPunct="1"/>
            <a:r>
              <a:rPr lang="en-AU" altLang="en-US"/>
              <a:t>Less associativity than cores results in conflict misses</a:t>
            </a:r>
          </a:p>
          <a:p>
            <a:pPr lvl="1" eaLnBrk="1" hangingPunct="1"/>
            <a:r>
              <a:rPr lang="en-AU" altLang="en-US"/>
              <a:t>More cores </a:t>
            </a:r>
            <a:r>
              <a:rPr lang="en-AU" altLang="en-US">
                <a:sym typeface="Symbol" charset="2"/>
              </a:rPr>
              <a:t> need to increase associativity</a:t>
            </a:r>
          </a:p>
          <a:p>
            <a:pPr eaLnBrk="1" hangingPunct="1"/>
            <a:r>
              <a:rPr lang="en-AU" altLang="en-US">
                <a:sym typeface="Symbol" charset="2"/>
              </a:rPr>
              <a:t>Using AMAT to evaluate performance of out-of-order processors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Ignores effect of non-blocked accesses</a:t>
            </a:r>
          </a:p>
          <a:p>
            <a:pPr lvl="1" eaLnBrk="1" hangingPunct="1"/>
            <a:r>
              <a:rPr lang="en-AU" altLang="en-US">
                <a:sym typeface="Symbol" charset="2"/>
              </a:rPr>
              <a:t>Instead, evaluate performance by simulation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0497BA7-AA41-4247-811D-D3CFB8EEA537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Extending address range using segments</a:t>
            </a:r>
          </a:p>
          <a:p>
            <a:pPr lvl="1" eaLnBrk="1" hangingPunct="1"/>
            <a:r>
              <a:rPr lang="en-AU" altLang="en-US"/>
              <a:t>E.g., Intel 80286</a:t>
            </a:r>
          </a:p>
          <a:p>
            <a:pPr lvl="1" eaLnBrk="1" hangingPunct="1"/>
            <a:r>
              <a:rPr lang="en-AU" altLang="en-US"/>
              <a:t>But a segment is not always big enough</a:t>
            </a:r>
          </a:p>
          <a:p>
            <a:pPr lvl="1" eaLnBrk="1" hangingPunct="1"/>
            <a:r>
              <a:rPr lang="en-AU" altLang="en-US"/>
              <a:t>Makes address arithmetic complicated</a:t>
            </a:r>
          </a:p>
          <a:p>
            <a:pPr eaLnBrk="1" hangingPunct="1"/>
            <a:r>
              <a:rPr lang="en-AU" altLang="en-US"/>
              <a:t>Implementing a VMM on an ISA not designed for virtualization</a:t>
            </a:r>
          </a:p>
          <a:p>
            <a:pPr lvl="1" eaLnBrk="1" hangingPunct="1"/>
            <a:r>
              <a:rPr lang="en-AU" altLang="en-US"/>
              <a:t>E.g., non-privileged instructions accessing hardware resources</a:t>
            </a:r>
          </a:p>
          <a:p>
            <a:pPr lvl="1" eaLnBrk="1" hangingPunct="1"/>
            <a:r>
              <a:rPr lang="en-AU" altLang="en-US"/>
              <a:t>Either extend ISA, or require guest OS not to use problematic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11784</TotalTime>
  <Words>596</Words>
  <Application>Microsoft Macintosh PowerPoint</Application>
  <PresentationFormat>On-screen Show (4:3)</PresentationFormat>
  <Paragraphs>121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Corbel</vt:lpstr>
      <vt:lpstr>Symbol</vt:lpstr>
      <vt:lpstr>Times New Roman</vt:lpstr>
      <vt:lpstr>Wingdings</vt:lpstr>
      <vt:lpstr>cod4e</vt:lpstr>
      <vt:lpstr>The Memory Hierarchy</vt:lpstr>
      <vt:lpstr>Cache Design Trade-offs</vt:lpstr>
      <vt:lpstr>Multilevel On-Chip Caches</vt:lpstr>
      <vt:lpstr>2-Level TLB Organization</vt:lpstr>
      <vt:lpstr>Supporting Multiple Issue</vt:lpstr>
      <vt:lpstr>DGEMM</vt:lpstr>
      <vt:lpstr>Pitfalls</vt:lpstr>
      <vt:lpstr>Pitfalls</vt:lpstr>
      <vt:lpstr>Pitfalls</vt:lpstr>
      <vt:lpstr>Concluding Remarks</vt:lpstr>
    </vt:vector>
  </TitlesOfParts>
  <Company>Ashenden Designs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160</cp:revision>
  <dcterms:created xsi:type="dcterms:W3CDTF">2008-08-25T10:09:57Z</dcterms:created>
  <dcterms:modified xsi:type="dcterms:W3CDTF">2017-12-01T14:59:43Z</dcterms:modified>
</cp:coreProperties>
</file>