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8"/>
  </p:notesMasterIdLst>
  <p:handoutMasterIdLst>
    <p:handoutMasterId r:id="rId19"/>
  </p:handoutMasterIdLst>
  <p:sldIdLst>
    <p:sldId id="396" r:id="rId2"/>
    <p:sldId id="397" r:id="rId3"/>
    <p:sldId id="398" r:id="rId4"/>
    <p:sldId id="399" r:id="rId5"/>
    <p:sldId id="400" r:id="rId6"/>
    <p:sldId id="401" r:id="rId7"/>
    <p:sldId id="453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409" r:id="rId16"/>
    <p:sldId id="410" r:id="rId17"/>
  </p:sldIdLst>
  <p:sldSz cx="9144000" cy="6858000" type="screen4x3"/>
  <p:notesSz cx="7099300" cy="10234613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8" autoAdjust="0"/>
    <p:restoredTop sz="59753" autoAdjust="0"/>
  </p:normalViewPr>
  <p:slideViewPr>
    <p:cSldViewPr snapToObjects="1">
      <p:cViewPr varScale="1">
        <p:scale>
          <a:sx n="73" d="100"/>
          <a:sy n="73" d="100"/>
        </p:scale>
        <p:origin x="25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3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E8038E8-4802-2544-8BAB-56D7139B1C7E}" type="datetime3">
              <a:rPr lang="en-AU"/>
              <a:pPr>
                <a:defRPr/>
              </a:pPr>
              <a:t>3 December, 2017</a:t>
            </a:fld>
            <a:endParaRPr lang="en-AU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0BDD7D8F-4FDE-AE47-B781-11242A1ED6F3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92342C5-4B0A-A447-9236-B5D0A25180C1}" type="datetime3">
              <a:rPr lang="en-AU"/>
              <a:pPr>
                <a:defRPr/>
              </a:pPr>
              <a:t>3 December, 2017</a:t>
            </a:fld>
            <a:endParaRPr lang="en-AU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A8974B40-D027-2D44-AC36-CA9D6F313E2C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Parallelism?</a:t>
            </a:r>
          </a:p>
          <a:p>
            <a:r>
              <a:rPr lang="en-US" dirty="0" smtClean="0"/>
              <a:t>Heat</a:t>
            </a:r>
            <a:r>
              <a:rPr lang="en-US" baseline="0" dirty="0" smtClean="0"/>
              <a:t> (power) &amp; energy</a:t>
            </a:r>
          </a:p>
          <a:p>
            <a:r>
              <a:rPr lang="en-US" baseline="0" dirty="0" smtClean="0"/>
              <a:t>Difference between power and energy?</a:t>
            </a:r>
            <a:endParaRPr 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92342C5-4B0A-A447-9236-B5D0A25180C1}" type="datetime3">
              <a:rPr lang="en-AU" smtClean="0"/>
              <a:pPr>
                <a:defRPr/>
              </a:pPr>
              <a:t>3 December, 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5 — Large and Fast: Exploiting Memory Hierarchy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8974B40-D027-2D44-AC36-CA9D6F313E2C}" type="slidenum">
              <a:rPr lang="en-AU" altLang="en-US" smtClean="0"/>
              <a:pPr/>
              <a:t>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61233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05B8FB32-4B61-46C2-A9DD-2ECB8065057F}" type="datetime3">
              <a:rPr lang="en-AU" smtClean="0"/>
              <a:pPr>
                <a:defRPr/>
              </a:pPr>
              <a:t>3 December, 2017</a:t>
            </a:fld>
            <a:endParaRPr lang="en-AU" smtClean="0"/>
          </a:p>
        </p:txBody>
      </p:sp>
      <p:sp>
        <p:nvSpPr>
          <p:cNvPr id="7066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7066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2CC5290-CA93-124F-8C59-89BFF5884A98}" type="slidenum">
              <a:rPr lang="en-AU" altLang="en-US">
                <a:latin typeface="Times New Roman" charset="0"/>
              </a:rPr>
              <a:pPr/>
              <a:t>10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06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Exception:</a:t>
            </a:r>
            <a:r>
              <a:rPr lang="en-US" altLang="en-US" baseline="0" dirty="0" smtClean="0">
                <a:latin typeface="Times New Roman" charset="0"/>
              </a:rPr>
              <a:t> memory hierarchy!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138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125D458A-5F3D-4E91-899F-120693BC3923}" type="datetime3">
              <a:rPr lang="en-AU" smtClean="0"/>
              <a:pPr>
                <a:defRPr/>
              </a:pPr>
              <a:t>3 December, 2017</a:t>
            </a:fld>
            <a:endParaRPr lang="en-AU" smtClean="0"/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708F887-49EF-AA43-9D2C-3359CCB18861}" type="slidenum">
              <a:rPr lang="en-AU" altLang="en-US">
                <a:latin typeface="Times New Roman" charset="0"/>
              </a:rPr>
              <a:pPr/>
              <a:t>11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653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63E0665-C81A-4BFE-B7C5-01B0F526BAF3}" type="datetime3">
              <a:rPr lang="en-AU" smtClean="0"/>
              <a:pPr>
                <a:defRPr/>
              </a:pPr>
              <a:t>3 December, 2017</a:t>
            </a:fld>
            <a:endParaRPr lang="en-AU" smtClean="0"/>
          </a:p>
        </p:txBody>
      </p:sp>
      <p:sp>
        <p:nvSpPr>
          <p:cNvPr id="72708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7270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7E27733-5C3E-B04B-9FBA-56DAF9749E6C}" type="slidenum">
              <a:rPr lang="en-AU" altLang="en-US">
                <a:latin typeface="Times New Roman" charset="0"/>
              </a:rPr>
              <a:pPr/>
              <a:t>12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27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75A20D72-3CB6-4D73-8F11-B50BA51EA1F7}" type="datetime3">
              <a:rPr lang="en-AU" smtClean="0"/>
              <a:pPr>
                <a:defRPr/>
              </a:pPr>
              <a:t>3 December, 2017</a:t>
            </a:fld>
            <a:endParaRPr lang="en-AU" smtClean="0"/>
          </a:p>
        </p:txBody>
      </p:sp>
      <p:sp>
        <p:nvSpPr>
          <p:cNvPr id="7373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7373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0642BEA-CC7B-9940-A022-BD23356B9E51}" type="slidenum">
              <a:rPr lang="en-AU" altLang="en-US">
                <a:latin typeface="Times New Roman" charset="0"/>
              </a:rPr>
              <a:pPr/>
              <a:t>13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37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165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F0AC2923-1937-4F20-93A3-9643FC5BBE17}" type="datetime3">
              <a:rPr lang="en-AU" smtClean="0"/>
              <a:pPr>
                <a:defRPr/>
              </a:pPr>
              <a:t>3 December, 2017</a:t>
            </a:fld>
            <a:endParaRPr lang="en-AU" smtClean="0"/>
          </a:p>
        </p:txBody>
      </p:sp>
      <p:sp>
        <p:nvSpPr>
          <p:cNvPr id="7475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7475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6BCA147-1155-AE4B-A685-41587F2C631F}" type="slidenum">
              <a:rPr lang="en-AU" altLang="en-US">
                <a:latin typeface="Times New Roman" charset="0"/>
              </a:rPr>
              <a:pPr/>
              <a:t>14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47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420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FCD53D3A-AFCD-4BF8-AE52-DB08AA735EFE}" type="datetime3">
              <a:rPr lang="en-AU" smtClean="0"/>
              <a:pPr>
                <a:defRPr/>
              </a:pPr>
              <a:t>3 December, 2017</a:t>
            </a:fld>
            <a:endParaRPr lang="en-AU" smtClean="0"/>
          </a:p>
        </p:txBody>
      </p:sp>
      <p:sp>
        <p:nvSpPr>
          <p:cNvPr id="757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757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EDBB688-7686-524D-9DA7-D5CBCE81A796}" type="slidenum">
              <a:rPr lang="en-AU" altLang="en-US">
                <a:latin typeface="Times New Roman" charset="0"/>
              </a:rPr>
              <a:pPr/>
              <a:t>15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57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47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A0A36A97-E660-4949-A10E-7FCB3851C421}" type="datetime3">
              <a:rPr lang="en-AU" smtClean="0"/>
              <a:pPr>
                <a:defRPr/>
              </a:pPr>
              <a:t>3 December, 2017</a:t>
            </a:fld>
            <a:endParaRPr lang="en-AU" smtClean="0"/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50B3956-762D-8B4F-B867-D8068AC883B3}" type="slidenum">
              <a:rPr lang="en-AU" altLang="en-US">
                <a:latin typeface="Times New Roman" charset="0"/>
              </a:rPr>
              <a:pPr/>
              <a:t>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172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FA8461BE-5FBA-41C0-85FA-9D5A609E837B}" type="datetime3">
              <a:rPr lang="en-AU" smtClean="0"/>
              <a:pPr>
                <a:defRPr/>
              </a:pPr>
              <a:t>3 December, 2017</a:t>
            </a:fld>
            <a:endParaRPr lang="en-AU" smtClean="0"/>
          </a:p>
        </p:txBody>
      </p:sp>
      <p:sp>
        <p:nvSpPr>
          <p:cNvPr id="6451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6451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558EE1A-4BA6-D24D-9D5D-FFE2AB1A0440}" type="slidenum">
              <a:rPr lang="en-AU" altLang="en-US">
                <a:latin typeface="Times New Roman" charset="0"/>
              </a:rPr>
              <a:pPr/>
              <a:t>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45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924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F05BE06D-0F64-4A3D-BD7C-9183FACEE116}" type="datetime3">
              <a:rPr lang="en-AU" smtClean="0"/>
              <a:pPr>
                <a:defRPr/>
              </a:pPr>
              <a:t>3 December, 2017</a:t>
            </a:fld>
            <a:endParaRPr lang="en-AU" smtClean="0"/>
          </a:p>
        </p:txBody>
      </p:sp>
      <p:sp>
        <p:nvSpPr>
          <p:cNvPr id="6554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6554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B3A21B9-1B9A-2343-B59A-9AC5B644405A}" type="slidenum">
              <a:rPr lang="en-AU" altLang="en-US">
                <a:latin typeface="Times New Roman" charset="0"/>
              </a:rPr>
              <a:pPr/>
              <a:t>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55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788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0BDE53D6-C2AC-4083-9CFE-BB9E3ABAB175}" type="datetime3">
              <a:rPr lang="en-AU" smtClean="0"/>
              <a:pPr>
                <a:defRPr/>
              </a:pPr>
              <a:t>3 December, 2017</a:t>
            </a:fld>
            <a:endParaRPr lang="en-AU" smtClean="0"/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6656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774E49F-F4CE-7D48-8F62-F95A468E01DD}" type="slidenum">
              <a:rPr lang="en-AU" altLang="en-US">
                <a:latin typeface="Times New Roman" charset="0"/>
              </a:rPr>
              <a:pPr/>
              <a:t>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6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Reporting</a:t>
            </a:r>
            <a:r>
              <a:rPr lang="en-US" altLang="en-US" baseline="0" dirty="0" smtClean="0">
                <a:latin typeface="Times New Roman" charset="0"/>
              </a:rPr>
              <a:t> analogy </a:t>
            </a:r>
            <a:r>
              <a:rPr lang="mr-IN" altLang="en-US" baseline="0" dirty="0" smtClean="0">
                <a:latin typeface="Times New Roman" charset="0"/>
              </a:rPr>
              <a:t>–</a:t>
            </a:r>
            <a:r>
              <a:rPr lang="en-US" altLang="en-US" baseline="0" dirty="0" smtClean="0">
                <a:latin typeface="Times New Roman" charset="0"/>
              </a:rPr>
              <a:t> equal sized pieces, communication overhead, balancing the load, time to synchronize</a:t>
            </a:r>
          </a:p>
          <a:p>
            <a:r>
              <a:rPr lang="en-US" altLang="en-US" baseline="0" dirty="0" smtClean="0">
                <a:latin typeface="Times New Roman" charset="0"/>
              </a:rPr>
              <a:t>The more processors (reporters), the harder this coordination becomes</a:t>
            </a:r>
            <a:r>
              <a:rPr lang="mr-IN" altLang="en-US" baseline="0" dirty="0" smtClean="0">
                <a:latin typeface="Times New Roman" charset="0"/>
              </a:rPr>
              <a:t>…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1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4E6273CE-179B-421B-98E6-139A50DF4BA7}" type="datetime3">
              <a:rPr lang="en-AU" smtClean="0"/>
              <a:pPr>
                <a:defRPr/>
              </a:pPr>
              <a:t>3 December, 2017</a:t>
            </a:fld>
            <a:endParaRPr lang="en-AU" smtClean="0"/>
          </a:p>
        </p:txBody>
      </p:sp>
      <p:sp>
        <p:nvSpPr>
          <p:cNvPr id="67588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6758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0B1E739-7572-9841-99CB-99360CEE04E9}" type="slidenum">
              <a:rPr lang="en-AU" altLang="en-US">
                <a:latin typeface="Times New Roman" charset="0"/>
              </a:rPr>
              <a:pPr/>
              <a:t>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75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Who</a:t>
            </a:r>
            <a:r>
              <a:rPr lang="en-US" altLang="en-US" baseline="0" dirty="0" smtClean="0">
                <a:latin typeface="Times New Roman" charset="0"/>
              </a:rPr>
              <a:t> remembers Amdahl’s law? If not the details, then what is means at a high level</a:t>
            </a:r>
            <a:r>
              <a:rPr lang="mr-IN" altLang="en-US" baseline="0" dirty="0" smtClean="0">
                <a:latin typeface="Times New Roman" charset="0"/>
              </a:rPr>
              <a:t>…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555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4E6273CE-179B-421B-98E6-139A50DF4BA7}" type="datetime3">
              <a:rPr lang="en-AU" smtClean="0"/>
              <a:pPr>
                <a:defRPr/>
              </a:pPr>
              <a:t>3 December, 2017</a:t>
            </a:fld>
            <a:endParaRPr lang="en-AU" smtClean="0"/>
          </a:p>
        </p:txBody>
      </p:sp>
      <p:sp>
        <p:nvSpPr>
          <p:cNvPr id="67588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6758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0B1E739-7572-9841-99CB-99360CEE04E9}" type="slidenum">
              <a:rPr lang="en-AU" altLang="en-US">
                <a:latin typeface="Times New Roman" charset="0"/>
              </a:rPr>
              <a:pPr/>
              <a:t>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75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Speedup = </a:t>
            </a:r>
            <a:r>
              <a:rPr lang="en-US" altLang="en-US" dirty="0" err="1" smtClean="0">
                <a:latin typeface="Times New Roman" charset="0"/>
              </a:rPr>
              <a:t>T_old</a:t>
            </a:r>
            <a:r>
              <a:rPr lang="en-US" altLang="en-US" dirty="0" smtClean="0">
                <a:latin typeface="Times New Roman" charset="0"/>
              </a:rPr>
              <a:t> / </a:t>
            </a:r>
            <a:r>
              <a:rPr lang="en-US" altLang="en-US" dirty="0" err="1" smtClean="0">
                <a:latin typeface="Times New Roman" charset="0"/>
              </a:rPr>
              <a:t>T_new</a:t>
            </a:r>
            <a:r>
              <a:rPr lang="en-US" altLang="en-US" dirty="0" smtClean="0">
                <a:latin typeface="Times New Roman" charset="0"/>
              </a:rPr>
              <a:t> = </a:t>
            </a:r>
            <a:r>
              <a:rPr lang="en-US" altLang="en-US" dirty="0" err="1" smtClean="0">
                <a:latin typeface="Times New Roman" charset="0"/>
              </a:rPr>
              <a:t>T_old</a:t>
            </a:r>
            <a:r>
              <a:rPr lang="en-US" altLang="en-US" baseline="0" dirty="0" smtClean="0">
                <a:latin typeface="Times New Roman" charset="0"/>
              </a:rPr>
              <a:t> / (</a:t>
            </a:r>
            <a:r>
              <a:rPr lang="en-US" altLang="en-US" baseline="0" dirty="0" err="1" smtClean="0">
                <a:latin typeface="Times New Roman" charset="0"/>
              </a:rPr>
              <a:t>T_par</a:t>
            </a:r>
            <a:r>
              <a:rPr lang="en-US" altLang="en-US" baseline="0" dirty="0" smtClean="0">
                <a:latin typeface="Times New Roman" charset="0"/>
              </a:rPr>
              <a:t>/100 + </a:t>
            </a:r>
            <a:r>
              <a:rPr lang="en-US" altLang="en-US" baseline="0" dirty="0" err="1" smtClean="0">
                <a:latin typeface="Times New Roman" charset="0"/>
              </a:rPr>
              <a:t>T_seq</a:t>
            </a:r>
            <a:r>
              <a:rPr lang="en-US" altLang="en-US" baseline="0" dirty="0" smtClean="0">
                <a:latin typeface="Times New Roman" charset="0"/>
              </a:rPr>
              <a:t>)</a:t>
            </a:r>
          </a:p>
          <a:p>
            <a:r>
              <a:rPr lang="en-US" altLang="en-US" baseline="0" dirty="0" smtClean="0">
                <a:latin typeface="Times New Roman" charset="0"/>
              </a:rPr>
              <a:t>= 1/( (</a:t>
            </a:r>
            <a:r>
              <a:rPr lang="en-US" altLang="en-US" baseline="0" dirty="0" err="1" smtClean="0">
                <a:latin typeface="Times New Roman" charset="0"/>
              </a:rPr>
              <a:t>T_par</a:t>
            </a:r>
            <a:r>
              <a:rPr lang="en-US" altLang="en-US" baseline="0" dirty="0" smtClean="0">
                <a:latin typeface="Times New Roman" charset="0"/>
              </a:rPr>
              <a:t>/100/</a:t>
            </a:r>
            <a:r>
              <a:rPr lang="en-US" altLang="en-US" baseline="0" dirty="0" err="1" smtClean="0">
                <a:latin typeface="Times New Roman" charset="0"/>
              </a:rPr>
              <a:t>T_old</a:t>
            </a:r>
            <a:r>
              <a:rPr lang="en-US" altLang="en-US" baseline="0" dirty="0" smtClean="0">
                <a:latin typeface="Times New Roman" charset="0"/>
              </a:rPr>
              <a:t>) + (</a:t>
            </a:r>
            <a:r>
              <a:rPr lang="en-US" altLang="en-US" baseline="0" dirty="0" err="1" smtClean="0">
                <a:latin typeface="Times New Roman" charset="0"/>
              </a:rPr>
              <a:t>T_seq</a:t>
            </a:r>
            <a:r>
              <a:rPr lang="en-US" altLang="en-US" baseline="0" dirty="0" smtClean="0">
                <a:latin typeface="Times New Roman" charset="0"/>
              </a:rPr>
              <a:t>/</a:t>
            </a:r>
            <a:r>
              <a:rPr lang="en-US" altLang="en-US" baseline="0" dirty="0" err="1" smtClean="0">
                <a:latin typeface="Times New Roman" charset="0"/>
              </a:rPr>
              <a:t>T_old</a:t>
            </a:r>
            <a:r>
              <a:rPr lang="en-US" altLang="en-US" baseline="0" dirty="0" smtClean="0">
                <a:latin typeface="Times New Roman" charset="0"/>
              </a:rPr>
              <a:t>) = 1 /  ((</a:t>
            </a:r>
            <a:r>
              <a:rPr lang="en-US" altLang="en-US" baseline="0" dirty="0" err="1" smtClean="0">
                <a:latin typeface="Times New Roman" charset="0"/>
              </a:rPr>
              <a:t>F_par</a:t>
            </a:r>
            <a:r>
              <a:rPr lang="en-US" altLang="en-US" baseline="0" dirty="0" smtClean="0">
                <a:latin typeface="Times New Roman" charset="0"/>
              </a:rPr>
              <a:t>/100) + </a:t>
            </a:r>
            <a:r>
              <a:rPr lang="en-US" altLang="en-US" baseline="0" dirty="0" err="1" smtClean="0">
                <a:latin typeface="Times New Roman" charset="0"/>
              </a:rPr>
              <a:t>F_seq</a:t>
            </a:r>
            <a:r>
              <a:rPr lang="en-US" altLang="en-US" baseline="0" dirty="0" smtClean="0">
                <a:latin typeface="Times New Roman" charset="0"/>
              </a:rPr>
              <a:t>)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657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AB06209-9B0E-4858-B932-9ADC365B19E1}" type="datetime3">
              <a:rPr lang="en-AU" smtClean="0"/>
              <a:pPr>
                <a:defRPr/>
              </a:pPr>
              <a:t>3 December, 2017</a:t>
            </a:fld>
            <a:endParaRPr lang="en-AU" smtClean="0"/>
          </a:p>
        </p:txBody>
      </p:sp>
      <p:sp>
        <p:nvSpPr>
          <p:cNvPr id="6861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485D2C7-C35E-DA4E-9409-C9FED3868B8E}" type="slidenum">
              <a:rPr lang="en-AU" altLang="en-US">
                <a:latin typeface="Times New Roman" charset="0"/>
              </a:rPr>
              <a:pPr/>
              <a:t>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8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Now I want you do repeat these</a:t>
            </a:r>
            <a:r>
              <a:rPr lang="en-US" altLang="en-US" baseline="0" dirty="0" smtClean="0">
                <a:latin typeface="Times New Roman" charset="0"/>
              </a:rPr>
              <a:t> calculations with a 100x100 matrix.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371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410B7FEF-05DF-486F-8A42-20FD73D63957}" type="datetime3">
              <a:rPr lang="en-AU" smtClean="0"/>
              <a:pPr>
                <a:defRPr/>
              </a:pPr>
              <a:t>3 December, 2017</a:t>
            </a:fld>
            <a:endParaRPr lang="en-AU" smtClean="0"/>
          </a:p>
        </p:txBody>
      </p:sp>
      <p:sp>
        <p:nvSpPr>
          <p:cNvPr id="6963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7 — Multicores, Multiprocessors, and Clusters</a:t>
            </a:r>
          </a:p>
        </p:txBody>
      </p:sp>
      <p:sp>
        <p:nvSpPr>
          <p:cNvPr id="6963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37FA779-E05E-F64C-846C-5B1C217A76F8}" type="slidenum">
              <a:rPr lang="en-AU" altLang="en-US">
                <a:latin typeface="Times New Roman" charset="0"/>
              </a:rPr>
              <a:pPr/>
              <a:t>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96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73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3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2000">
                  <a:solidFill>
                    <a:schemeClr val="bg1"/>
                  </a:solidFill>
                </a:rPr>
                <a:t>The Hardware/Software Interface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6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4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Box 15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2000">
                  <a:solidFill>
                    <a:schemeClr val="bg1"/>
                  </a:solidFill>
                  <a:latin typeface="Arial Black" pitchFamily="34" charset="0"/>
                </a:rPr>
                <a:t>5</a:t>
              </a:r>
              <a:r>
                <a:rPr lang="en-GB" sz="2000" baseline="30000">
                  <a:solidFill>
                    <a:schemeClr val="bg1"/>
                  </a:solidFill>
                  <a:latin typeface="Arial Black" pitchFamily="34" charset="0"/>
                </a:rPr>
                <a:t>th</a:t>
              </a:r>
              <a:endParaRPr lang="en-GB" sz="2000">
                <a:solidFill>
                  <a:schemeClr val="bg1"/>
                </a:solidFill>
                <a:latin typeface="Arial Black" pitchFamily="34" charset="0"/>
              </a:endParaRPr>
            </a:p>
            <a:p>
              <a:pPr>
                <a:defRPr/>
              </a:pPr>
              <a:endParaRPr lang="en-US" sz="2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1400">
                  <a:solidFill>
                    <a:schemeClr val="bg1"/>
                  </a:solidFill>
                </a:rPr>
                <a:t>Edition</a:t>
              </a:r>
              <a:endParaRPr 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009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0A81BA47-A443-3746-97A6-5D2D6E7F6C5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141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3AD723C7-6C38-854E-A737-B23276970DE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3131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F1274710-7B68-5041-9CD6-90C071B46C7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283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5BF78CE7-10B1-F448-9ABC-4F89A26304A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6678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9C20A261-3499-D24C-89E1-BCC2045D918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8235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1D11F420-7FEC-4845-BBAB-C8F07521DDF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4515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49F8649A-44C5-8D43-9B90-A23D0ECC399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0452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BB113C93-82A5-F846-95E2-9B5E5DB61EA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2705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3D2638A2-A303-CB4F-9726-3E80DCC1532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6456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B1DEA165-E0EE-8245-8622-30D57CD51D5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3465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E0DD32EE-AF2D-6B48-9A18-101CB18F440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89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r>
              <a:rPr lang="en-AU" altLang="en-US"/>
              <a:t>Chapter 5 — Large and Fast: Exploiting Memory Hierarchy — </a:t>
            </a:r>
            <a:fld id="{BCA103B2-8260-484C-BA6A-3D28B0DA09B7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79" name="Picture 7" descr="MK 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07886"/>
          </a:xfrm>
        </p:spPr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 smtClean="0"/>
              <a:t>Chapter 5 — Large and Fast: Exploiting Memory Hierarchy — </a:t>
            </a:r>
            <a:fld id="{9C20A261-3499-D24C-89E1-BCC2045D9181}" type="slidenum">
              <a:rPr lang="en-AU" altLang="en-US" smtClean="0"/>
              <a:pPr/>
              <a:t>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0368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Strong vs Weak Scaling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Strong scaling: problem size fixed</a:t>
            </a:r>
          </a:p>
          <a:p>
            <a:pPr lvl="1" eaLnBrk="1" hangingPunct="1"/>
            <a:r>
              <a:rPr lang="en-AU" altLang="en-US"/>
              <a:t>As in example</a:t>
            </a:r>
          </a:p>
          <a:p>
            <a:pPr eaLnBrk="1" hangingPunct="1"/>
            <a:r>
              <a:rPr lang="en-AU" altLang="en-US"/>
              <a:t>Weak scaling: problem size proportional to number of processors</a:t>
            </a:r>
          </a:p>
          <a:p>
            <a:pPr lvl="1" eaLnBrk="1" hangingPunct="1"/>
            <a:r>
              <a:rPr lang="en-AU" altLang="en-US"/>
              <a:t>10 processors, 10 </a:t>
            </a:r>
            <a:r>
              <a:rPr lang="en-US" altLang="en-US">
                <a:ea typeface="Arial" charset="0"/>
                <a:cs typeface="Arial" charset="0"/>
              </a:rPr>
              <a:t>× 10 matrix</a:t>
            </a:r>
          </a:p>
          <a:p>
            <a:pPr lvl="2" eaLnBrk="1" hangingPunct="1"/>
            <a:r>
              <a:rPr lang="en-US" altLang="en-US">
                <a:ea typeface="Arial" charset="0"/>
                <a:cs typeface="Arial" charset="0"/>
              </a:rPr>
              <a:t>Time = 20 × t</a:t>
            </a:r>
            <a:r>
              <a:rPr lang="en-US" altLang="en-US" baseline="-25000">
                <a:ea typeface="Arial" charset="0"/>
                <a:cs typeface="Arial" charset="0"/>
              </a:rPr>
              <a:t>add</a:t>
            </a:r>
            <a:endParaRPr lang="en-US" altLang="en-US">
              <a:ea typeface="Arial" charset="0"/>
              <a:cs typeface="Arial" charset="0"/>
            </a:endParaRPr>
          </a:p>
          <a:p>
            <a:pPr lvl="1" eaLnBrk="1" hangingPunct="1"/>
            <a:r>
              <a:rPr lang="en-AU" altLang="en-US">
                <a:ea typeface="Arial" charset="0"/>
                <a:cs typeface="Arial" charset="0"/>
              </a:rPr>
              <a:t>100 processors, </a:t>
            </a:r>
            <a:r>
              <a:rPr lang="en-AU" altLang="en-US"/>
              <a:t>32 </a:t>
            </a:r>
            <a:r>
              <a:rPr lang="en-US" altLang="en-US">
                <a:ea typeface="Arial" charset="0"/>
                <a:cs typeface="Arial" charset="0"/>
              </a:rPr>
              <a:t>× 32 matrix</a:t>
            </a:r>
          </a:p>
          <a:p>
            <a:pPr lvl="2" eaLnBrk="1" hangingPunct="1"/>
            <a:r>
              <a:rPr lang="en-US" altLang="en-US">
                <a:ea typeface="Arial" charset="0"/>
                <a:cs typeface="Arial" charset="0"/>
              </a:rPr>
              <a:t>Time = 10 × t</a:t>
            </a:r>
            <a:r>
              <a:rPr lang="en-US" altLang="en-US" baseline="-25000">
                <a:ea typeface="Arial" charset="0"/>
                <a:cs typeface="Arial" charset="0"/>
              </a:rPr>
              <a:t>add</a:t>
            </a:r>
            <a:r>
              <a:rPr lang="en-US" altLang="en-US">
                <a:ea typeface="Arial" charset="0"/>
                <a:cs typeface="Arial" charset="0"/>
              </a:rPr>
              <a:t> + 1000/100 × t</a:t>
            </a:r>
            <a:r>
              <a:rPr lang="en-US" altLang="en-US" baseline="-25000">
                <a:ea typeface="Arial" charset="0"/>
                <a:cs typeface="Arial" charset="0"/>
              </a:rPr>
              <a:t>add</a:t>
            </a:r>
            <a:r>
              <a:rPr lang="en-US" altLang="en-US">
                <a:ea typeface="Arial" charset="0"/>
                <a:cs typeface="Arial" charset="0"/>
              </a:rPr>
              <a:t> = 20 × t</a:t>
            </a:r>
            <a:r>
              <a:rPr lang="en-US" altLang="en-US" baseline="-25000">
                <a:ea typeface="Arial" charset="0"/>
                <a:cs typeface="Arial" charset="0"/>
              </a:rPr>
              <a:t>add</a:t>
            </a:r>
            <a:endParaRPr lang="en-US" altLang="en-US">
              <a:ea typeface="Arial" charset="0"/>
              <a:cs typeface="Arial" charset="0"/>
            </a:endParaRPr>
          </a:p>
          <a:p>
            <a:pPr lvl="1" eaLnBrk="1" hangingPunct="1"/>
            <a:r>
              <a:rPr lang="en-AU" altLang="en-US">
                <a:ea typeface="Arial" charset="0"/>
                <a:cs typeface="Arial" charset="0"/>
              </a:rPr>
              <a:t>Constant performance in this example</a:t>
            </a:r>
          </a:p>
        </p:txBody>
      </p:sp>
      <p:sp>
        <p:nvSpPr>
          <p:cNvPr id="11268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8A95EAA4-5B30-AD4B-A6D2-397DC445023C}" type="slidenum">
              <a:rPr lang="en-AU" altLang="en-US"/>
              <a:pPr eaLnBrk="1" hangingPunct="1"/>
              <a:t>10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7516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Instruction and Data Streams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36587"/>
          </a:xfrm>
        </p:spPr>
        <p:txBody>
          <a:bodyPr/>
          <a:lstStyle/>
          <a:p>
            <a:pPr eaLnBrk="1" hangingPunct="1"/>
            <a:r>
              <a:rPr lang="en-AU" altLang="en-US"/>
              <a:t>An alternate classification</a:t>
            </a:r>
          </a:p>
        </p:txBody>
      </p:sp>
      <p:graphicFrame>
        <p:nvGraphicFramePr>
          <p:cNvPr id="312381" name="Group 61"/>
          <p:cNvGraphicFramePr>
            <a:graphicFrameLocks noGrp="1"/>
          </p:cNvGraphicFramePr>
          <p:nvPr/>
        </p:nvGraphicFramePr>
        <p:xfrm>
          <a:off x="811213" y="1897063"/>
          <a:ext cx="7529512" cy="2227263"/>
        </p:xfrm>
        <a:graphic>
          <a:graphicData uri="http://schemas.openxmlformats.org/drawingml/2006/table">
            <a:tbl>
              <a:tblPr/>
              <a:tblGrid>
                <a:gridCol w="1382712"/>
                <a:gridCol w="1222375"/>
                <a:gridCol w="2541588"/>
                <a:gridCol w="2382837"/>
              </a:tblGrid>
              <a:tr h="396875">
                <a:tc rowSpan="2"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Data Streams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87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Single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Multiple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75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Instruction Streams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Single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SISD</a:t>
                      </a: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:</a:t>
                      </a:r>
                      <a:b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</a:b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Intel Pentium 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SIMD</a:t>
                      </a: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: SSE instructions of x86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Multiple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MISD</a:t>
                      </a: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:</a:t>
                      </a:r>
                      <a:b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</a:b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No examples today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MIMD</a:t>
                      </a: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:</a:t>
                      </a:r>
                      <a:b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</a:br>
                      <a:r>
                        <a:rPr kumimoji="0" lang="en-AU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Intel Xeon e5345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14" name="Rectangle 62"/>
          <p:cNvSpPr>
            <a:spLocks noChangeArrowheads="1"/>
          </p:cNvSpPr>
          <p:nvPr/>
        </p:nvSpPr>
        <p:spPr bwMode="auto">
          <a:xfrm>
            <a:off x="684213" y="4349750"/>
            <a:ext cx="82708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AU" altLang="en-US" sz="3200"/>
              <a:t>SPMD: Single Program Multiple Data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AU" altLang="en-US" sz="2800"/>
              <a:t>A parallel program on a MIMD computer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AU" altLang="en-US" sz="2800"/>
              <a:t>Conditional code for different processors</a:t>
            </a:r>
          </a:p>
        </p:txBody>
      </p:sp>
      <p:sp>
        <p:nvSpPr>
          <p:cNvPr id="12315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40EEEAF4-17E4-584E-9123-A782764DDC79}" type="slidenum">
              <a:rPr lang="en-AU" altLang="en-US"/>
              <a:pPr eaLnBrk="1" hangingPunct="1"/>
              <a:t>11</a:t>
            </a:fld>
            <a:endParaRPr lang="en-AU" altLang="en-US"/>
          </a:p>
        </p:txBody>
      </p:sp>
      <p:sp>
        <p:nvSpPr>
          <p:cNvPr id="12316" name="Text Box 4"/>
          <p:cNvSpPr txBox="1">
            <a:spLocks noChangeArrowheads="1"/>
          </p:cNvSpPr>
          <p:nvPr/>
        </p:nvSpPr>
        <p:spPr bwMode="auto">
          <a:xfrm rot="5400000">
            <a:off x="6605587" y="2168525"/>
            <a:ext cx="471011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§6.3 SISD, MIMD, SIMD, SPMD, and Vector</a:t>
            </a:r>
          </a:p>
        </p:txBody>
      </p:sp>
    </p:spTree>
    <p:extLst>
      <p:ext uri="{BB962C8B-B14F-4D97-AF65-F5344CB8AC3E}">
        <p14:creationId xmlns:p14="http://schemas.microsoft.com/office/powerpoint/2010/main" val="177571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AU" altLang="en-US" sz="4000"/>
              <a:t>Example: DAXPY (Y = a × X + Y)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AU" altLang="en-US" sz="1800"/>
              <a:t>  Conventional MIPS code</a:t>
            </a:r>
          </a:p>
          <a:p>
            <a:pPr marL="0" indent="0" eaLnBrk="1" hangingPunct="1">
              <a:lnSpc>
                <a:spcPct val="90000"/>
              </a:lnSpc>
              <a:spcBef>
                <a:spcPct val="30000"/>
              </a:spcBef>
              <a:buFont typeface="Wingdings" charset="2"/>
              <a:buNone/>
            </a:pPr>
            <a:r>
              <a:rPr lang="en-AU" altLang="en-US" sz="1800">
                <a:latin typeface="Lucida Console" charset="0"/>
              </a:rPr>
              <a:t>      l.d   $f0,a($sp)     ;load scalar a</a:t>
            </a:r>
            <a:br>
              <a:rPr lang="en-AU" altLang="en-US" sz="1800">
                <a:latin typeface="Lucida Console" charset="0"/>
              </a:rPr>
            </a:br>
            <a:r>
              <a:rPr lang="en-AU" altLang="en-US" sz="1800">
                <a:latin typeface="Lucida Console" charset="0"/>
              </a:rPr>
              <a:t>      addiu r4,$s0,#512    ;upper bound of what to load</a:t>
            </a:r>
            <a:br>
              <a:rPr lang="en-AU" altLang="en-US" sz="1800">
                <a:latin typeface="Lucida Console" charset="0"/>
              </a:rPr>
            </a:br>
            <a:r>
              <a:rPr lang="en-AU" altLang="en-US" sz="1800">
                <a:latin typeface="Lucida Console" charset="0"/>
              </a:rPr>
              <a:t>loop: l.d   $f2,0($s0)     ;load x(i)</a:t>
            </a:r>
            <a:br>
              <a:rPr lang="en-AU" altLang="en-US" sz="1800">
                <a:latin typeface="Lucida Console" charset="0"/>
              </a:rPr>
            </a:br>
            <a:r>
              <a:rPr lang="en-AU" altLang="en-US" sz="1800">
                <a:latin typeface="Lucida Console" charset="0"/>
              </a:rPr>
              <a:t>      mul.d $f2,$f2,$f0    ;a × x(i)</a:t>
            </a:r>
            <a:br>
              <a:rPr lang="en-AU" altLang="en-US" sz="1800">
                <a:latin typeface="Lucida Console" charset="0"/>
              </a:rPr>
            </a:br>
            <a:r>
              <a:rPr lang="en-AU" altLang="en-US" sz="1800">
                <a:latin typeface="Lucida Console" charset="0"/>
              </a:rPr>
              <a:t>      l.d   $f4,0($s1)     ;load y(i)</a:t>
            </a:r>
            <a:br>
              <a:rPr lang="en-AU" altLang="en-US" sz="1800">
                <a:latin typeface="Lucida Console" charset="0"/>
              </a:rPr>
            </a:br>
            <a:r>
              <a:rPr lang="en-AU" altLang="en-US" sz="1800">
                <a:latin typeface="Lucida Console" charset="0"/>
              </a:rPr>
              <a:t>      add.d $f4,$f4,$f2    ;a × x(i) + y(i)</a:t>
            </a:r>
            <a:br>
              <a:rPr lang="en-AU" altLang="en-US" sz="1800">
                <a:latin typeface="Lucida Console" charset="0"/>
              </a:rPr>
            </a:br>
            <a:r>
              <a:rPr lang="en-AU" altLang="en-US" sz="1800">
                <a:latin typeface="Lucida Console" charset="0"/>
              </a:rPr>
              <a:t>      s.d   $f4,0($s1)     ;store into y(i)</a:t>
            </a:r>
            <a:br>
              <a:rPr lang="en-AU" altLang="en-US" sz="1800">
                <a:latin typeface="Lucida Console" charset="0"/>
              </a:rPr>
            </a:br>
            <a:r>
              <a:rPr lang="en-AU" altLang="en-US" sz="1800">
                <a:latin typeface="Lucida Console" charset="0"/>
              </a:rPr>
              <a:t>      addiu $s0,$s0,#8     ;increment index to x</a:t>
            </a:r>
            <a:br>
              <a:rPr lang="en-AU" altLang="en-US" sz="1800">
                <a:latin typeface="Lucida Console" charset="0"/>
              </a:rPr>
            </a:br>
            <a:r>
              <a:rPr lang="en-AU" altLang="en-US" sz="1800">
                <a:latin typeface="Lucida Console" charset="0"/>
              </a:rPr>
              <a:t>      addiu $s1,$s1,#8     ;increment index to y</a:t>
            </a:r>
            <a:br>
              <a:rPr lang="en-AU" altLang="en-US" sz="1800">
                <a:latin typeface="Lucida Console" charset="0"/>
              </a:rPr>
            </a:br>
            <a:r>
              <a:rPr lang="en-AU" altLang="en-US" sz="1800">
                <a:latin typeface="Lucida Console" charset="0"/>
              </a:rPr>
              <a:t>      subu  $t0,r4,$s0     ;compute bound</a:t>
            </a:r>
            <a:br>
              <a:rPr lang="en-AU" altLang="en-US" sz="1800">
                <a:latin typeface="Lucida Console" charset="0"/>
              </a:rPr>
            </a:br>
            <a:r>
              <a:rPr lang="en-AU" altLang="en-US" sz="1800">
                <a:latin typeface="Lucida Console" charset="0"/>
              </a:rPr>
              <a:t>      bne   $t0,$zero,loop ;check if done</a:t>
            </a:r>
          </a:p>
          <a:p>
            <a:pPr marL="0" indent="0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AU" altLang="en-US" sz="1800"/>
              <a:t>  Vector MIPS code</a:t>
            </a:r>
          </a:p>
          <a:p>
            <a:pPr marL="0" indent="0" eaLnBrk="1" hangingPunct="1">
              <a:lnSpc>
                <a:spcPct val="90000"/>
              </a:lnSpc>
              <a:spcBef>
                <a:spcPct val="30000"/>
              </a:spcBef>
              <a:buFont typeface="Wingdings" charset="2"/>
              <a:buNone/>
            </a:pPr>
            <a:r>
              <a:rPr lang="en-AU" altLang="en-US" sz="1800">
                <a:latin typeface="Lucida Console" charset="0"/>
              </a:rPr>
              <a:t>      l.d     $f0,a($sp)   ;load scalar a</a:t>
            </a:r>
            <a:br>
              <a:rPr lang="en-AU" altLang="en-US" sz="1800">
                <a:latin typeface="Lucida Console" charset="0"/>
              </a:rPr>
            </a:br>
            <a:r>
              <a:rPr lang="en-AU" altLang="en-US" sz="1800">
                <a:latin typeface="Lucida Console" charset="0"/>
              </a:rPr>
              <a:t>      lv      $v1,0($s0)   ;load vector x</a:t>
            </a:r>
            <a:br>
              <a:rPr lang="en-AU" altLang="en-US" sz="1800">
                <a:latin typeface="Lucida Console" charset="0"/>
              </a:rPr>
            </a:br>
            <a:r>
              <a:rPr lang="en-AU" altLang="en-US" sz="1800">
                <a:latin typeface="Lucida Console" charset="0"/>
              </a:rPr>
              <a:t>      mulvs.d $v2,$v1,$f0  ;vector-scalar multiply</a:t>
            </a:r>
            <a:br>
              <a:rPr lang="en-AU" altLang="en-US" sz="1800">
                <a:latin typeface="Lucida Console" charset="0"/>
              </a:rPr>
            </a:br>
            <a:r>
              <a:rPr lang="en-AU" altLang="en-US" sz="1800">
                <a:latin typeface="Lucida Console" charset="0"/>
              </a:rPr>
              <a:t>      lv      $v3,0($s1)   ;load vector y</a:t>
            </a:r>
            <a:br>
              <a:rPr lang="en-AU" altLang="en-US" sz="1800">
                <a:latin typeface="Lucida Console" charset="0"/>
              </a:rPr>
            </a:br>
            <a:r>
              <a:rPr lang="en-AU" altLang="en-US" sz="1800">
                <a:latin typeface="Lucida Console" charset="0"/>
              </a:rPr>
              <a:t>      addv.d  $v4,$v2,$v3  ;add y to product</a:t>
            </a:r>
            <a:br>
              <a:rPr lang="en-AU" altLang="en-US" sz="1800">
                <a:latin typeface="Lucida Console" charset="0"/>
              </a:rPr>
            </a:br>
            <a:r>
              <a:rPr lang="en-AU" altLang="en-US" sz="1800">
                <a:latin typeface="Lucida Console" charset="0"/>
              </a:rPr>
              <a:t>      sv      $v4,0($s1)   ;store the result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214563" y="2184400"/>
            <a:ext cx="1827212" cy="1079500"/>
            <a:chOff x="1395" y="1376"/>
            <a:chExt cx="1151" cy="680"/>
          </a:xfrm>
        </p:grpSpPr>
        <p:sp>
          <p:nvSpPr>
            <p:cNvPr id="13318" name="Oval 4"/>
            <p:cNvSpPr>
              <a:spLocks noChangeArrowheads="1"/>
            </p:cNvSpPr>
            <p:nvPr/>
          </p:nvSpPr>
          <p:spPr bwMode="auto">
            <a:xfrm>
              <a:off x="1467" y="1376"/>
              <a:ext cx="394" cy="21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19" name="Oval 5"/>
            <p:cNvSpPr>
              <a:spLocks noChangeArrowheads="1"/>
            </p:cNvSpPr>
            <p:nvPr/>
          </p:nvSpPr>
          <p:spPr bwMode="auto">
            <a:xfrm>
              <a:off x="2152" y="1686"/>
              <a:ext cx="394" cy="21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20" name="Oval 6"/>
            <p:cNvSpPr>
              <a:spLocks noChangeArrowheads="1"/>
            </p:cNvSpPr>
            <p:nvPr/>
          </p:nvSpPr>
          <p:spPr bwMode="auto">
            <a:xfrm>
              <a:off x="1479" y="1674"/>
              <a:ext cx="394" cy="21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21" name="Oval 9"/>
            <p:cNvSpPr>
              <a:spLocks noChangeArrowheads="1"/>
            </p:cNvSpPr>
            <p:nvPr/>
          </p:nvSpPr>
          <p:spPr bwMode="auto">
            <a:xfrm>
              <a:off x="1479" y="1843"/>
              <a:ext cx="394" cy="21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22" name="Line 10"/>
            <p:cNvSpPr>
              <a:spLocks noChangeShapeType="1"/>
            </p:cNvSpPr>
            <p:nvPr/>
          </p:nvSpPr>
          <p:spPr bwMode="auto">
            <a:xfrm>
              <a:off x="1843" y="1516"/>
              <a:ext cx="322" cy="2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3" name="Freeform 11"/>
            <p:cNvSpPr>
              <a:spLocks/>
            </p:cNvSpPr>
            <p:nvPr/>
          </p:nvSpPr>
          <p:spPr bwMode="auto">
            <a:xfrm>
              <a:off x="1395" y="1789"/>
              <a:ext cx="84" cy="157"/>
            </a:xfrm>
            <a:custGeom>
              <a:avLst/>
              <a:gdLst>
                <a:gd name="T0" fmla="*/ 84 w 84"/>
                <a:gd name="T1" fmla="*/ 0 h 157"/>
                <a:gd name="T2" fmla="*/ 0 w 84"/>
                <a:gd name="T3" fmla="*/ 97 h 157"/>
                <a:gd name="T4" fmla="*/ 84 w 84"/>
                <a:gd name="T5" fmla="*/ 157 h 157"/>
                <a:gd name="T6" fmla="*/ 0 60000 65536"/>
                <a:gd name="T7" fmla="*/ 0 60000 65536"/>
                <a:gd name="T8" fmla="*/ 0 60000 65536"/>
                <a:gd name="T9" fmla="*/ 0 w 84"/>
                <a:gd name="T10" fmla="*/ 0 h 157"/>
                <a:gd name="T11" fmla="*/ 84 w 84"/>
                <a:gd name="T12" fmla="*/ 157 h 1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" h="157">
                  <a:moveTo>
                    <a:pt x="84" y="0"/>
                  </a:moveTo>
                  <a:cubicBezTo>
                    <a:pt x="70" y="16"/>
                    <a:pt x="0" y="71"/>
                    <a:pt x="0" y="97"/>
                  </a:cubicBezTo>
                  <a:cubicBezTo>
                    <a:pt x="0" y="123"/>
                    <a:pt x="67" y="145"/>
                    <a:pt x="84" y="157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17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11FA3F51-4E72-6144-A49C-3CB5E7585435}" type="slidenum">
              <a:rPr lang="en-AU" altLang="en-US"/>
              <a:pPr eaLnBrk="1" hangingPunct="1"/>
              <a:t>12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8959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Vector Processors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2800"/>
              <a:t>Highly pipelined function units</a:t>
            </a:r>
          </a:p>
          <a:p>
            <a:pPr eaLnBrk="1" hangingPunct="1"/>
            <a:r>
              <a:rPr lang="en-AU" altLang="en-US" sz="2800"/>
              <a:t>Stream data from/to vector registers to units</a:t>
            </a:r>
          </a:p>
          <a:p>
            <a:pPr lvl="1" eaLnBrk="1" hangingPunct="1"/>
            <a:r>
              <a:rPr lang="en-AU" altLang="en-US" sz="2400"/>
              <a:t>Data collected from memory into registers</a:t>
            </a:r>
          </a:p>
          <a:p>
            <a:pPr lvl="1" eaLnBrk="1" hangingPunct="1"/>
            <a:r>
              <a:rPr lang="en-AU" altLang="en-US" sz="2400"/>
              <a:t>Results stored from registers to memory</a:t>
            </a:r>
          </a:p>
          <a:p>
            <a:pPr eaLnBrk="1" hangingPunct="1"/>
            <a:r>
              <a:rPr lang="en-AU" altLang="en-US" sz="2800"/>
              <a:t>Example: Vector extension to MIPS</a:t>
            </a:r>
          </a:p>
          <a:p>
            <a:pPr lvl="1" eaLnBrk="1" hangingPunct="1"/>
            <a:r>
              <a:rPr lang="en-AU" altLang="en-US" sz="2400"/>
              <a:t>32 </a:t>
            </a:r>
            <a:r>
              <a:rPr lang="en-US" altLang="en-US" sz="2400">
                <a:ea typeface="Arial" charset="0"/>
                <a:cs typeface="Arial" charset="0"/>
              </a:rPr>
              <a:t>× 64-element registers (64-bit elements)</a:t>
            </a:r>
          </a:p>
          <a:p>
            <a:pPr lvl="1" eaLnBrk="1" hangingPunct="1"/>
            <a:r>
              <a:rPr lang="en-US" altLang="en-US" sz="2400">
                <a:ea typeface="Arial" charset="0"/>
                <a:cs typeface="Arial" charset="0"/>
              </a:rPr>
              <a:t>Vector instructions</a:t>
            </a:r>
          </a:p>
          <a:p>
            <a:pPr lvl="2" eaLnBrk="1" hangingPunct="1"/>
            <a:r>
              <a:rPr lang="en-US" altLang="en-US" sz="2000">
                <a:latin typeface="Lucida Console" charset="0"/>
                <a:ea typeface="Arial" charset="0"/>
                <a:cs typeface="Arial" charset="0"/>
              </a:rPr>
              <a:t>lv</a:t>
            </a:r>
            <a:r>
              <a:rPr lang="en-US" altLang="en-US" sz="2000">
                <a:ea typeface="Arial" charset="0"/>
                <a:cs typeface="Arial" charset="0"/>
              </a:rPr>
              <a:t>, </a:t>
            </a:r>
            <a:r>
              <a:rPr lang="en-US" altLang="en-US" sz="2000">
                <a:latin typeface="Lucida Console" charset="0"/>
                <a:ea typeface="Arial" charset="0"/>
                <a:cs typeface="Arial" charset="0"/>
              </a:rPr>
              <a:t>sv</a:t>
            </a:r>
            <a:r>
              <a:rPr lang="en-US" altLang="en-US" sz="2000">
                <a:ea typeface="Arial" charset="0"/>
                <a:cs typeface="Arial" charset="0"/>
              </a:rPr>
              <a:t>: load/store vector</a:t>
            </a:r>
          </a:p>
          <a:p>
            <a:pPr lvl="2" eaLnBrk="1" hangingPunct="1"/>
            <a:r>
              <a:rPr lang="en-US" altLang="en-US" sz="2000">
                <a:latin typeface="Lucida Console" charset="0"/>
                <a:ea typeface="Arial" charset="0"/>
                <a:cs typeface="Arial" charset="0"/>
              </a:rPr>
              <a:t>addv.d</a:t>
            </a:r>
            <a:r>
              <a:rPr lang="en-US" altLang="en-US" sz="2000">
                <a:ea typeface="Arial" charset="0"/>
                <a:cs typeface="Arial" charset="0"/>
              </a:rPr>
              <a:t>: add vectors of double</a:t>
            </a:r>
          </a:p>
          <a:p>
            <a:pPr lvl="2" eaLnBrk="1" hangingPunct="1"/>
            <a:r>
              <a:rPr lang="en-US" altLang="en-US" sz="2000">
                <a:latin typeface="Lucida Console" charset="0"/>
                <a:ea typeface="Arial" charset="0"/>
                <a:cs typeface="Arial" charset="0"/>
              </a:rPr>
              <a:t>addvs.d</a:t>
            </a:r>
            <a:r>
              <a:rPr lang="en-US" altLang="en-US" sz="2000">
                <a:ea typeface="Arial" charset="0"/>
                <a:cs typeface="Arial" charset="0"/>
              </a:rPr>
              <a:t>: add scalar to each element of vector of double</a:t>
            </a:r>
          </a:p>
          <a:p>
            <a:pPr eaLnBrk="1" hangingPunct="1"/>
            <a:r>
              <a:rPr lang="en-US" altLang="en-US" sz="2800">
                <a:ea typeface="Arial" charset="0"/>
                <a:cs typeface="Arial" charset="0"/>
              </a:rPr>
              <a:t>Significantly reduces instruction-fetch bandwidth</a:t>
            </a:r>
          </a:p>
        </p:txBody>
      </p:sp>
      <p:sp>
        <p:nvSpPr>
          <p:cNvPr id="14340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54AA8107-BA86-B74E-B366-B7FC1478F5EF}" type="slidenum">
              <a:rPr lang="en-AU" altLang="en-US"/>
              <a:pPr eaLnBrk="1" hangingPunct="1"/>
              <a:t>13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4073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Vector vs. Scalar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Vector architectures and compilers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Simplify data-parallel programming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Explicit statement of absence of loop-carried dependences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Reduced checking in hardware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Regular access patterns benefit from interleaved and burst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Avoid control hazards by avoiding loops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More general than ad-hoc media extensions (such as MMX, SSE)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Better match with compiler technology</a:t>
            </a:r>
          </a:p>
        </p:txBody>
      </p:sp>
      <p:sp>
        <p:nvSpPr>
          <p:cNvPr id="15364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50B62331-7A94-814F-A237-F75956EEA5C8}" type="slidenum">
              <a:rPr lang="en-AU" altLang="en-US"/>
              <a:pPr eaLnBrk="1" hangingPunct="1"/>
              <a:t>14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1886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SIMD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Operate elementwise on vectors of data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E.g., MMX and SSE instructions in x86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Multiple data elements in 128-bit wide registers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All processors execute the same instruction at the same time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Each with different data address, etc.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Simplifies synchronization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Reduced instruction control hardware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Works best for highly data-parallel applications</a:t>
            </a:r>
          </a:p>
          <a:p>
            <a:pPr lvl="1" eaLnBrk="1" hangingPunct="1">
              <a:lnSpc>
                <a:spcPct val="90000"/>
              </a:lnSpc>
            </a:pPr>
            <a:endParaRPr lang="en-AU" altLang="en-US"/>
          </a:p>
        </p:txBody>
      </p:sp>
      <p:sp>
        <p:nvSpPr>
          <p:cNvPr id="16388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16C7A8B5-6C71-134E-A084-96189C0E5366}" type="slidenum">
              <a:rPr lang="en-AU" altLang="en-US"/>
              <a:pPr eaLnBrk="1" hangingPunct="1"/>
              <a:t>15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2729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84213" y="200025"/>
            <a:ext cx="8259762" cy="708025"/>
          </a:xfrm>
        </p:spPr>
        <p:txBody>
          <a:bodyPr/>
          <a:lstStyle/>
          <a:p>
            <a:r>
              <a:rPr lang="en-US" altLang="en-US" sz="4000"/>
              <a:t>Vector vs. Multimedia Extensions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Vector instructions have a variable vector width, multimedia extensions have a fixed width</a:t>
            </a:r>
          </a:p>
          <a:p>
            <a:r>
              <a:rPr lang="en-US" altLang="en-US" sz="2800"/>
              <a:t>Vector instructions support strided access, multimedia extensions do not</a:t>
            </a:r>
          </a:p>
          <a:p>
            <a:r>
              <a:rPr lang="en-US" altLang="en-US" sz="2800"/>
              <a:t>Vector units can be combination of pipelined and arrayed functional units:</a:t>
            </a:r>
            <a:endParaRPr lang="en-US" altLang="en-US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5" y="3933825"/>
            <a:ext cx="3703638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21C18A43-BA03-0145-B1A1-22534640DBDC}" type="slidenum">
              <a:rPr lang="en-AU" altLang="en-US"/>
              <a:pPr eaLnBrk="1" hangingPunct="1"/>
              <a:t>16</a:t>
            </a:fld>
            <a:endParaRPr lang="en-AU" altLang="en-US"/>
          </a:p>
        </p:txBody>
      </p:sp>
      <p:pic>
        <p:nvPicPr>
          <p:cNvPr id="174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575050"/>
            <a:ext cx="3311525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53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  <a:endParaRPr lang="en-AU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Goal: connecting multiple computers</a:t>
            </a:r>
            <a:br>
              <a:rPr lang="en-US" altLang="en-US"/>
            </a:br>
            <a:r>
              <a:rPr lang="en-US" altLang="en-US"/>
              <a:t>to get higher 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Multiprocessors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Scalability, availability, power efficiency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Task-level (process-level) parallelism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High throughput for independent jobs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Parallel processing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Single program run on multiple processors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Multicore microprocessors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Chips with multiple processors (cores)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 rot="5400000">
            <a:off x="8009731" y="758031"/>
            <a:ext cx="1901826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§6.1 Introduction</a:t>
            </a:r>
          </a:p>
        </p:txBody>
      </p:sp>
      <p:sp>
        <p:nvSpPr>
          <p:cNvPr id="4101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C3FDD0FD-CEBC-1E4A-8B65-B3B10BDD5166}" type="slidenum">
              <a:rPr lang="en-AU" altLang="en-US"/>
              <a:pPr eaLnBrk="1" hangingPunct="1"/>
              <a:t>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854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Hardware and Software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Hardware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Serial: e.g., Pentium 4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Parallel: e.g., quad-core Xeon e5345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Sequential: e.g., matrix multiplication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Concurrent: e.g., operating system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Sequential/concurrent software can run on serial/parallel hardware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Challenge: making effective use of parallel hardware</a:t>
            </a:r>
          </a:p>
        </p:txBody>
      </p:sp>
      <p:sp>
        <p:nvSpPr>
          <p:cNvPr id="5124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9D86E848-4F78-CD41-A1D9-606BC32CAB2A}" type="slidenum">
              <a:rPr lang="en-AU" altLang="en-US"/>
              <a:pPr eaLnBrk="1" hangingPunct="1"/>
              <a:t>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06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dirty="0" smtClean="0"/>
              <a:t>Parallelism in the Book</a:t>
            </a:r>
            <a:endParaRPr lang="en-AU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§2.11: Parallelism and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Synchronization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§3.6: Parallelism and Computer Arithmetic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Subword Parallelism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§4.10: Parallelism and Advanced Instruction-Level Parallelism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§5.10: Parallelism and Memory Hierarchies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Cache Coherence</a:t>
            </a:r>
          </a:p>
        </p:txBody>
      </p:sp>
      <p:sp>
        <p:nvSpPr>
          <p:cNvPr id="6148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4895E16F-7B24-8149-89E1-8930884AAC82}" type="slidenum">
              <a:rPr lang="en-AU" altLang="en-US"/>
              <a:pPr eaLnBrk="1" hangingPunct="1"/>
              <a:t>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7685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Parallel Programming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Parallel software is the problem</a:t>
            </a:r>
          </a:p>
          <a:p>
            <a:pPr eaLnBrk="1" hangingPunct="1"/>
            <a:r>
              <a:rPr lang="en-AU" altLang="en-US"/>
              <a:t>Need to get significant performance improvement</a:t>
            </a:r>
          </a:p>
          <a:p>
            <a:pPr lvl="1" eaLnBrk="1" hangingPunct="1"/>
            <a:r>
              <a:rPr lang="en-AU" altLang="en-US"/>
              <a:t>Otherwise, just use a faster uniprocessor, since it’s easier!</a:t>
            </a:r>
          </a:p>
          <a:p>
            <a:pPr eaLnBrk="1" hangingPunct="1"/>
            <a:r>
              <a:rPr lang="en-AU" altLang="en-US"/>
              <a:t>Difficulties</a:t>
            </a:r>
          </a:p>
          <a:p>
            <a:pPr lvl="1" eaLnBrk="1" hangingPunct="1"/>
            <a:r>
              <a:rPr lang="en-AU" altLang="en-US"/>
              <a:t>Partitioning</a:t>
            </a:r>
          </a:p>
          <a:p>
            <a:pPr lvl="1" eaLnBrk="1" hangingPunct="1"/>
            <a:r>
              <a:rPr lang="en-AU" altLang="en-US"/>
              <a:t>Coordination</a:t>
            </a:r>
          </a:p>
          <a:p>
            <a:pPr lvl="1" eaLnBrk="1" hangingPunct="1"/>
            <a:r>
              <a:rPr lang="en-AU" altLang="en-US"/>
              <a:t>Communications overhead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 rot="5400000">
            <a:off x="5826919" y="2950369"/>
            <a:ext cx="62674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§6.2 The Difficulty of Creating Parallel Processing Programs</a:t>
            </a:r>
          </a:p>
        </p:txBody>
      </p:sp>
      <p:sp>
        <p:nvSpPr>
          <p:cNvPr id="7173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5CC9E7B8-8E2E-9A47-BCEC-073E1BF44D28}" type="slidenum">
              <a:rPr lang="en-AU" altLang="en-US"/>
              <a:pPr eaLnBrk="1" hangingPunct="1"/>
              <a:t>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9344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Amdahl’s Law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>
              <a:sym typeface="Symbol" charset="2"/>
            </a:endParaRPr>
          </a:p>
        </p:txBody>
      </p:sp>
      <p:sp>
        <p:nvSpPr>
          <p:cNvPr id="8197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E5C06D14-F61F-DF4B-A4C3-3FDD5935BFCD}" type="slidenum">
              <a:rPr lang="en-AU" altLang="en-US"/>
              <a:pPr eaLnBrk="1" hangingPunct="1"/>
              <a:t>6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912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Amdahl’s Law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Sequential part can limit speedup</a:t>
            </a:r>
          </a:p>
          <a:p>
            <a:pPr eaLnBrk="1" hangingPunct="1"/>
            <a:r>
              <a:rPr lang="en-AU" altLang="en-US"/>
              <a:t>Example: 100 processors, 90</a:t>
            </a:r>
            <a:r>
              <a:rPr lang="en-US" altLang="en-US">
                <a:ea typeface="Arial" charset="0"/>
                <a:cs typeface="Arial" charset="0"/>
              </a:rPr>
              <a:t>×</a:t>
            </a:r>
            <a:r>
              <a:rPr lang="en-AU" altLang="en-US"/>
              <a:t> speedup?</a:t>
            </a:r>
          </a:p>
          <a:p>
            <a:pPr lvl="1" eaLnBrk="1" hangingPunct="1"/>
            <a:r>
              <a:rPr lang="en-AU" altLang="en-US"/>
              <a:t>T</a:t>
            </a:r>
            <a:r>
              <a:rPr lang="en-AU" altLang="en-US" baseline="-25000"/>
              <a:t>new</a:t>
            </a:r>
            <a:r>
              <a:rPr lang="en-AU" altLang="en-US"/>
              <a:t> = T</a:t>
            </a:r>
            <a:r>
              <a:rPr lang="en-AU" altLang="en-US" baseline="-25000"/>
              <a:t>parallelizable</a:t>
            </a:r>
            <a:r>
              <a:rPr lang="en-AU" altLang="en-US"/>
              <a:t>/100 + T</a:t>
            </a:r>
            <a:r>
              <a:rPr lang="en-AU" altLang="en-US" baseline="-25000"/>
              <a:t>sequential</a:t>
            </a:r>
          </a:p>
          <a:p>
            <a:pPr lvl="1" eaLnBrk="1" hangingPunct="1">
              <a:spcBef>
                <a:spcPct val="100000"/>
              </a:spcBef>
              <a:spcAft>
                <a:spcPct val="100000"/>
              </a:spcAft>
            </a:pPr>
            <a:r>
              <a:rPr lang="en-AU" altLang="en-US">
                <a:ea typeface="Arial" charset="0"/>
                <a:cs typeface="Arial" charset="0"/>
                <a:sym typeface="Symbol" charset="2"/>
              </a:rPr>
              <a:t> </a:t>
            </a:r>
          </a:p>
          <a:p>
            <a:pPr lvl="1" eaLnBrk="1" hangingPunct="1"/>
            <a:r>
              <a:rPr lang="en-AU" altLang="en-US">
                <a:ea typeface="Arial" charset="0"/>
                <a:cs typeface="Arial" charset="0"/>
                <a:sym typeface="Symbol" charset="2"/>
              </a:rPr>
              <a:t>Solving: F</a:t>
            </a:r>
            <a:r>
              <a:rPr lang="en-AU" altLang="en-US" baseline="-25000"/>
              <a:t>parallelizable</a:t>
            </a:r>
            <a:r>
              <a:rPr lang="en-AU" altLang="en-US">
                <a:ea typeface="Arial" charset="0"/>
                <a:cs typeface="Arial" charset="0"/>
                <a:sym typeface="Symbol" charset="2"/>
              </a:rPr>
              <a:t> = </a:t>
            </a:r>
            <a:r>
              <a:rPr lang="en-AU" altLang="en-US">
                <a:sym typeface="Symbol" charset="2"/>
              </a:rPr>
              <a:t>0.999</a:t>
            </a:r>
            <a:endParaRPr lang="en-AU" altLang="en-US">
              <a:ea typeface="Arial" charset="0"/>
              <a:cs typeface="Arial" charset="0"/>
              <a:sym typeface="Symbol" charset="2"/>
            </a:endParaRPr>
          </a:p>
          <a:p>
            <a:pPr eaLnBrk="1" hangingPunct="1"/>
            <a:r>
              <a:rPr lang="en-AU" altLang="en-US">
                <a:sym typeface="Symbol" charset="2"/>
              </a:rPr>
              <a:t>Need sequential part to be 0.1% of original time</a:t>
            </a:r>
            <a:endParaRPr lang="en-US" altLang="en-US">
              <a:sym typeface="Symbol" charset="2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492250" y="3016250"/>
          <a:ext cx="67437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4" imgW="3073400" imgH="444500" progId="Equation.3">
                  <p:embed/>
                </p:oleObj>
              </mc:Choice>
              <mc:Fallback>
                <p:oleObj name="Equation" r:id="rId4" imgW="3073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3016250"/>
                        <a:ext cx="674370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E5C06D14-F61F-DF4B-A4C3-3FDD5935BFCD}" type="slidenum">
              <a:rPr lang="en-AU" altLang="en-US"/>
              <a:pPr eaLnBrk="1" hangingPunct="1"/>
              <a:t>7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8426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Scaling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altLang="en-US" sz="2800"/>
              <a:t>Workload: sum of 10 scalars, and 10 </a:t>
            </a:r>
            <a:r>
              <a:rPr lang="en-US" altLang="en-US" sz="2800">
                <a:ea typeface="Arial" charset="0"/>
                <a:cs typeface="Arial" charset="0"/>
              </a:rPr>
              <a:t>× 10 matrix sum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ea typeface="Arial" charset="0"/>
                <a:cs typeface="Arial" charset="0"/>
              </a:rPr>
              <a:t>Speed up from 10 to 100 processors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ea typeface="Arial" charset="0"/>
                <a:cs typeface="Arial" charset="0"/>
              </a:rPr>
              <a:t>Single processor: Time = (10 + 100) × t</a:t>
            </a:r>
            <a:r>
              <a:rPr lang="en-US" altLang="en-US" sz="2800" baseline="-25000">
                <a:ea typeface="Arial" charset="0"/>
                <a:cs typeface="Arial" charset="0"/>
              </a:rPr>
              <a:t>add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ea typeface="Arial" charset="0"/>
                <a:cs typeface="Arial" charset="0"/>
              </a:rPr>
              <a:t>10 processors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ea typeface="Arial" charset="0"/>
                <a:cs typeface="Arial" charset="0"/>
              </a:rPr>
              <a:t>Time = 10 × t</a:t>
            </a:r>
            <a:r>
              <a:rPr lang="en-US" altLang="en-US" sz="2400" baseline="-25000">
                <a:ea typeface="Arial" charset="0"/>
                <a:cs typeface="Arial" charset="0"/>
              </a:rPr>
              <a:t>add</a:t>
            </a:r>
            <a:r>
              <a:rPr lang="en-US" altLang="en-US" sz="2400">
                <a:ea typeface="Arial" charset="0"/>
                <a:cs typeface="Arial" charset="0"/>
              </a:rPr>
              <a:t> + 100/10 × t</a:t>
            </a:r>
            <a:r>
              <a:rPr lang="en-US" altLang="en-US" sz="2400" baseline="-25000">
                <a:ea typeface="Arial" charset="0"/>
                <a:cs typeface="Arial" charset="0"/>
              </a:rPr>
              <a:t>add</a:t>
            </a:r>
            <a:r>
              <a:rPr lang="en-US" altLang="en-US" sz="2400">
                <a:ea typeface="Arial" charset="0"/>
                <a:cs typeface="Arial" charset="0"/>
              </a:rPr>
              <a:t> = 20 × t</a:t>
            </a:r>
            <a:r>
              <a:rPr lang="en-US" altLang="en-US" sz="2400" baseline="-25000">
                <a:ea typeface="Arial" charset="0"/>
                <a:cs typeface="Arial" charset="0"/>
              </a:rPr>
              <a:t>add</a:t>
            </a:r>
            <a:endParaRPr lang="en-US" altLang="en-US" sz="2400">
              <a:ea typeface="Arial" charset="0"/>
              <a:cs typeface="Arial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ea typeface="Arial" charset="0"/>
                <a:cs typeface="Arial" charset="0"/>
              </a:rPr>
              <a:t>Speedup = 110/20 = 5.5 (55% of potential)</a:t>
            </a:r>
            <a:endParaRPr lang="en-US" altLang="en-US" sz="2400" baseline="-25000">
              <a:ea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ea typeface="Arial" charset="0"/>
                <a:cs typeface="Arial" charset="0"/>
              </a:rPr>
              <a:t>100 processors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ea typeface="Arial" charset="0"/>
                <a:cs typeface="Arial" charset="0"/>
              </a:rPr>
              <a:t>Time = 10 × t</a:t>
            </a:r>
            <a:r>
              <a:rPr lang="en-US" altLang="en-US" sz="2400" baseline="-25000">
                <a:ea typeface="Arial" charset="0"/>
                <a:cs typeface="Arial" charset="0"/>
              </a:rPr>
              <a:t>add</a:t>
            </a:r>
            <a:r>
              <a:rPr lang="en-US" altLang="en-US" sz="2400">
                <a:ea typeface="Arial" charset="0"/>
                <a:cs typeface="Arial" charset="0"/>
              </a:rPr>
              <a:t> + 100/100 × t</a:t>
            </a:r>
            <a:r>
              <a:rPr lang="en-US" altLang="en-US" sz="2400" baseline="-25000">
                <a:ea typeface="Arial" charset="0"/>
                <a:cs typeface="Arial" charset="0"/>
              </a:rPr>
              <a:t>add</a:t>
            </a:r>
            <a:r>
              <a:rPr lang="en-US" altLang="en-US" sz="2400">
                <a:ea typeface="Arial" charset="0"/>
                <a:cs typeface="Arial" charset="0"/>
              </a:rPr>
              <a:t> = 11 × t</a:t>
            </a:r>
            <a:r>
              <a:rPr lang="en-US" altLang="en-US" sz="2400" baseline="-25000">
                <a:ea typeface="Arial" charset="0"/>
                <a:cs typeface="Arial" charset="0"/>
              </a:rPr>
              <a:t>add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ea typeface="Arial" charset="0"/>
                <a:cs typeface="Arial" charset="0"/>
              </a:rPr>
              <a:t>Speedup = 110/11 = 10 (10% of potential)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ea typeface="Arial" charset="0"/>
                <a:cs typeface="Arial" charset="0"/>
              </a:rPr>
              <a:t>Assumes load can be balanced across processors</a:t>
            </a:r>
          </a:p>
        </p:txBody>
      </p:sp>
      <p:sp>
        <p:nvSpPr>
          <p:cNvPr id="9220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6D879D32-E92E-4B4B-B25B-6023F380EDE9}" type="slidenum">
              <a:rPr lang="en-AU" altLang="en-US"/>
              <a:pPr eaLnBrk="1" hangingPunct="1"/>
              <a:t>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8219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Scaling Example (cont)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2800"/>
              <a:t>What if matrix size is 100 </a:t>
            </a:r>
            <a:r>
              <a:rPr lang="en-US" altLang="en-US" sz="2800">
                <a:ea typeface="Arial" charset="0"/>
                <a:cs typeface="Arial" charset="0"/>
              </a:rPr>
              <a:t>× 100?</a:t>
            </a:r>
          </a:p>
          <a:p>
            <a:pPr eaLnBrk="1" hangingPunct="1"/>
            <a:r>
              <a:rPr lang="en-US" altLang="en-US" sz="2800">
                <a:ea typeface="Arial" charset="0"/>
                <a:cs typeface="Arial" charset="0"/>
              </a:rPr>
              <a:t>Single processor: Time = (10 + 10000) × t</a:t>
            </a:r>
            <a:r>
              <a:rPr lang="en-US" altLang="en-US" sz="2800" baseline="-25000">
                <a:ea typeface="Arial" charset="0"/>
                <a:cs typeface="Arial" charset="0"/>
              </a:rPr>
              <a:t>add</a:t>
            </a:r>
          </a:p>
          <a:p>
            <a:pPr eaLnBrk="1" hangingPunct="1"/>
            <a:r>
              <a:rPr lang="en-US" altLang="en-US" sz="2800">
                <a:ea typeface="Arial" charset="0"/>
                <a:cs typeface="Arial" charset="0"/>
              </a:rPr>
              <a:t>10 processors</a:t>
            </a:r>
          </a:p>
          <a:p>
            <a:pPr lvl="1" eaLnBrk="1" hangingPunct="1"/>
            <a:r>
              <a:rPr lang="en-US" altLang="en-US" sz="2400">
                <a:ea typeface="Arial" charset="0"/>
                <a:cs typeface="Arial" charset="0"/>
              </a:rPr>
              <a:t>Time = 10 × t</a:t>
            </a:r>
            <a:r>
              <a:rPr lang="en-US" altLang="en-US" sz="2400" baseline="-25000">
                <a:ea typeface="Arial" charset="0"/>
                <a:cs typeface="Arial" charset="0"/>
              </a:rPr>
              <a:t>add</a:t>
            </a:r>
            <a:r>
              <a:rPr lang="en-US" altLang="en-US" sz="2400">
                <a:ea typeface="Arial" charset="0"/>
                <a:cs typeface="Arial" charset="0"/>
              </a:rPr>
              <a:t> + 10000/10 × t</a:t>
            </a:r>
            <a:r>
              <a:rPr lang="en-US" altLang="en-US" sz="2400" baseline="-25000">
                <a:ea typeface="Arial" charset="0"/>
                <a:cs typeface="Arial" charset="0"/>
              </a:rPr>
              <a:t>add</a:t>
            </a:r>
            <a:r>
              <a:rPr lang="en-US" altLang="en-US" sz="2400">
                <a:ea typeface="Arial" charset="0"/>
                <a:cs typeface="Arial" charset="0"/>
              </a:rPr>
              <a:t> = 1010 × t</a:t>
            </a:r>
            <a:r>
              <a:rPr lang="en-US" altLang="en-US" sz="2400" baseline="-25000">
                <a:ea typeface="Arial" charset="0"/>
                <a:cs typeface="Arial" charset="0"/>
              </a:rPr>
              <a:t>add</a:t>
            </a:r>
            <a:endParaRPr lang="en-US" altLang="en-US" sz="2400">
              <a:ea typeface="Arial" charset="0"/>
              <a:cs typeface="Arial" charset="0"/>
            </a:endParaRPr>
          </a:p>
          <a:p>
            <a:pPr lvl="1" eaLnBrk="1" hangingPunct="1"/>
            <a:r>
              <a:rPr lang="en-US" altLang="en-US" sz="2400">
                <a:ea typeface="Arial" charset="0"/>
                <a:cs typeface="Arial" charset="0"/>
              </a:rPr>
              <a:t>Speedup = 10010/1010 = 9.9 (99% of potential)</a:t>
            </a:r>
            <a:endParaRPr lang="en-US" altLang="en-US" sz="2400" baseline="-25000">
              <a:ea typeface="Arial" charset="0"/>
              <a:cs typeface="Arial" charset="0"/>
            </a:endParaRPr>
          </a:p>
          <a:p>
            <a:pPr eaLnBrk="1" hangingPunct="1"/>
            <a:r>
              <a:rPr lang="en-US" altLang="en-US" sz="2800">
                <a:ea typeface="Arial" charset="0"/>
                <a:cs typeface="Arial" charset="0"/>
              </a:rPr>
              <a:t>100 processors</a:t>
            </a:r>
          </a:p>
          <a:p>
            <a:pPr lvl="1" eaLnBrk="1" hangingPunct="1"/>
            <a:r>
              <a:rPr lang="en-US" altLang="en-US" sz="2400">
                <a:ea typeface="Arial" charset="0"/>
                <a:cs typeface="Arial" charset="0"/>
              </a:rPr>
              <a:t>Time = 10 × t</a:t>
            </a:r>
            <a:r>
              <a:rPr lang="en-US" altLang="en-US" sz="2400" baseline="-25000">
                <a:ea typeface="Arial" charset="0"/>
                <a:cs typeface="Arial" charset="0"/>
              </a:rPr>
              <a:t>add</a:t>
            </a:r>
            <a:r>
              <a:rPr lang="en-US" altLang="en-US" sz="2400">
                <a:ea typeface="Arial" charset="0"/>
                <a:cs typeface="Arial" charset="0"/>
              </a:rPr>
              <a:t> + 10000/100 × t</a:t>
            </a:r>
            <a:r>
              <a:rPr lang="en-US" altLang="en-US" sz="2400" baseline="-25000">
                <a:ea typeface="Arial" charset="0"/>
                <a:cs typeface="Arial" charset="0"/>
              </a:rPr>
              <a:t>add</a:t>
            </a:r>
            <a:r>
              <a:rPr lang="en-US" altLang="en-US" sz="2400">
                <a:ea typeface="Arial" charset="0"/>
                <a:cs typeface="Arial" charset="0"/>
              </a:rPr>
              <a:t> = 110 × t</a:t>
            </a:r>
            <a:r>
              <a:rPr lang="en-US" altLang="en-US" sz="2400" baseline="-25000">
                <a:ea typeface="Arial" charset="0"/>
                <a:cs typeface="Arial" charset="0"/>
              </a:rPr>
              <a:t>add</a:t>
            </a:r>
          </a:p>
          <a:p>
            <a:pPr lvl="1" eaLnBrk="1" hangingPunct="1"/>
            <a:r>
              <a:rPr lang="en-US" altLang="en-US" sz="2400">
                <a:ea typeface="Arial" charset="0"/>
                <a:cs typeface="Arial" charset="0"/>
              </a:rPr>
              <a:t>Speedup = 10010/110 = 91 (91% of potential)</a:t>
            </a:r>
          </a:p>
          <a:p>
            <a:pPr eaLnBrk="1" hangingPunct="1"/>
            <a:r>
              <a:rPr lang="en-US" altLang="en-US" sz="2800">
                <a:ea typeface="Arial" charset="0"/>
                <a:cs typeface="Arial" charset="0"/>
              </a:rPr>
              <a:t>Assuming load balanced</a:t>
            </a:r>
          </a:p>
        </p:txBody>
      </p:sp>
      <p:sp>
        <p:nvSpPr>
          <p:cNvPr id="10244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/>
              <a:t>Chapter 6 — Parallel Processors from Client to Cloud — </a:t>
            </a:r>
            <a:fld id="{3C2CAC23-0397-8C46-945E-17167E0D1AAD}" type="slidenum">
              <a:rPr lang="en-AU" altLang="en-US"/>
              <a:pPr eaLnBrk="1" hangingPunct="1"/>
              <a:t>9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3119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11944</TotalTime>
  <Words>1207</Words>
  <Application>Microsoft Macintosh PowerPoint</Application>
  <PresentationFormat>On-screen Show (4:3)</PresentationFormat>
  <Paragraphs>218</Paragraphs>
  <Slides>16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 Black</vt:lpstr>
      <vt:lpstr>Corbel</vt:lpstr>
      <vt:lpstr>Lucida Console</vt:lpstr>
      <vt:lpstr>Mangal</vt:lpstr>
      <vt:lpstr>Symbol</vt:lpstr>
      <vt:lpstr>Wingdings</vt:lpstr>
      <vt:lpstr>Arial</vt:lpstr>
      <vt:lpstr>Times New Roman</vt:lpstr>
      <vt:lpstr>cod4e</vt:lpstr>
      <vt:lpstr>Equation</vt:lpstr>
      <vt:lpstr>Parallelism</vt:lpstr>
      <vt:lpstr>Introduction</vt:lpstr>
      <vt:lpstr>Hardware and Software</vt:lpstr>
      <vt:lpstr>Parallelism in the Book</vt:lpstr>
      <vt:lpstr>Parallel Programming</vt:lpstr>
      <vt:lpstr>Amdahl’s Law</vt:lpstr>
      <vt:lpstr>Amdahl’s Law</vt:lpstr>
      <vt:lpstr>Scaling Example</vt:lpstr>
      <vt:lpstr>Scaling Example (cont)</vt:lpstr>
      <vt:lpstr>Strong vs Weak Scaling</vt:lpstr>
      <vt:lpstr>Instruction and Data Streams</vt:lpstr>
      <vt:lpstr>Example: DAXPY (Y = a × X + Y)</vt:lpstr>
      <vt:lpstr>Vector Processors</vt:lpstr>
      <vt:lpstr>Vector vs. Scalar</vt:lpstr>
      <vt:lpstr>SIMD</vt:lpstr>
      <vt:lpstr>Vector vs. Multimedia Extensions</vt:lpstr>
    </vt:vector>
  </TitlesOfParts>
  <Company>Ashenden Designs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Peter Ashenden</dc:creator>
  <cp:lastModifiedBy>Utterback, Robert</cp:lastModifiedBy>
  <cp:revision>171</cp:revision>
  <dcterms:created xsi:type="dcterms:W3CDTF">2008-08-25T10:09:57Z</dcterms:created>
  <dcterms:modified xsi:type="dcterms:W3CDTF">2017-12-03T22:13:38Z</dcterms:modified>
</cp:coreProperties>
</file>