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390" r:id="rId2"/>
    <p:sldId id="384" r:id="rId3"/>
    <p:sldId id="313" r:id="rId4"/>
    <p:sldId id="407" r:id="rId5"/>
    <p:sldId id="315" r:id="rId6"/>
    <p:sldId id="318" r:id="rId7"/>
    <p:sldId id="317" r:id="rId8"/>
    <p:sldId id="319" r:id="rId9"/>
    <p:sldId id="320" r:id="rId10"/>
    <p:sldId id="321" r:id="rId11"/>
    <p:sldId id="322" r:id="rId12"/>
    <p:sldId id="337" r:id="rId13"/>
    <p:sldId id="338" r:id="rId14"/>
    <p:sldId id="408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9" r:id="rId25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8" autoAdjust="0"/>
    <p:restoredTop sz="79670" autoAdjust="0"/>
  </p:normalViewPr>
  <p:slideViewPr>
    <p:cSldViewPr snapToObjects="1">
      <p:cViewPr varScale="1">
        <p:scale>
          <a:sx n="100" d="100"/>
          <a:sy n="100" d="100"/>
        </p:scale>
        <p:origin x="166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E8038E8-4802-2544-8BAB-56D7139B1C7E}" type="datetime3">
              <a:rPr lang="en-AU"/>
              <a:pPr>
                <a:defRPr/>
              </a:pPr>
              <a:t>28 November, 2018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BDD7D8F-4FDE-AE47-B781-11242A1ED6F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92342C5-4B0A-A447-9236-B5D0A25180C1}" type="datetime3">
              <a:rPr lang="en-AU"/>
              <a:pPr>
                <a:defRPr/>
              </a:pPr>
              <a:t>28 November, 2018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A8974B40-D027-2D44-AC36-CA9D6F313E2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28 November, 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51118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47B85F-53D0-CF49-83AF-1BF3007A56D4}" type="datetime3">
              <a:rPr lang="en-AU" altLang="en-US">
                <a:latin typeface="Times New Roman" charset="0"/>
              </a:rPr>
              <a:pPr/>
              <a:t>28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9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9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67F8CD-F35D-DF48-BFAE-237BA39AFD53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9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50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B391AF-C3F7-934F-9197-F52A948F7498}" type="datetime3">
              <a:rPr lang="en-AU" altLang="en-US">
                <a:latin typeface="Times New Roman" charset="0"/>
              </a:rPr>
              <a:pPr/>
              <a:t>28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0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0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C4D5327-BDE5-AD49-8953-A8BD807D706D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0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Particularly</a:t>
            </a:r>
            <a:r>
              <a:rPr lang="en-US" altLang="en-US" baseline="0" dirty="0">
                <a:latin typeface="Times New Roman" charset="0"/>
              </a:rPr>
              <a:t> bad case</a:t>
            </a:r>
            <a:r>
              <a:rPr lang="en-US" altLang="en-US" dirty="0">
                <a:latin typeface="Times New Roman" charset="0"/>
              </a:rPr>
              <a:t>: </a:t>
            </a:r>
            <a:r>
              <a:rPr lang="en-US" altLang="en-US" dirty="0" err="1">
                <a:latin typeface="Times New Roman" charset="0"/>
              </a:rPr>
              <a:t>lw</a:t>
            </a:r>
            <a:r>
              <a:rPr lang="en-US" altLang="en-US" baseline="0" dirty="0">
                <a:latin typeface="Times New Roman" charset="0"/>
              </a:rPr>
              <a:t> $t1, 0($t1)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51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D31E3E-804B-4545-AE79-6707CC462343}" type="datetime3">
              <a:rPr lang="en-AU" altLang="en-US">
                <a:latin typeface="Times New Roman" charset="0"/>
              </a:rPr>
              <a:pPr/>
              <a:t>28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1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1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C026A3-C7E7-2D45-BB49-AFD7731C9B7E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1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82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for page fault, but it’s basically the</a:t>
            </a:r>
            <a:r>
              <a:rPr lang="en-US" baseline="0" dirty="0"/>
              <a:t> same for any kind of exception</a:t>
            </a:r>
          </a:p>
          <a:p>
            <a:r>
              <a:rPr lang="en-US" baseline="0" dirty="0"/>
              <a:t>Switches control (PC) to special operating system code for handling exceptions</a:t>
            </a:r>
          </a:p>
          <a:p>
            <a:r>
              <a:rPr lang="en-US" baseline="0" dirty="0"/>
              <a:t>This corresponds to figure 5.34 in the book.</a:t>
            </a:r>
          </a:p>
          <a:p>
            <a:r>
              <a:rPr lang="en-US" baseline="0" dirty="0"/>
              <a:t>BTW OS does same thing for scheduling all your programs running at the same time.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Times New Roman" charset="0"/>
              </a:rPr>
              <a:t>But now</a:t>
            </a:r>
            <a:r>
              <a:rPr lang="en-US" altLang="en-US" baseline="0" dirty="0">
                <a:latin typeface="Times New Roman" charset="0"/>
              </a:rPr>
              <a:t> we have two addresses: physical and virtual. How does this interact with our normal caches?</a:t>
            </a:r>
            <a:endParaRPr lang="en-US" altLang="en-US" dirty="0">
              <a:latin typeface="Times New Roman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28 November, 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14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04551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FD8FB9-0602-DC4C-A368-DDF16EE3F5B2}" type="datetime3">
              <a:rPr lang="en-AU" altLang="en-US">
                <a:latin typeface="Times New Roman" charset="0"/>
              </a:rPr>
              <a:pPr/>
              <a:t>28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56A567-0ED6-B649-82A4-D0D3DD8EEC38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First is easy but slow, second can</a:t>
            </a:r>
            <a:r>
              <a:rPr lang="en-US" altLang="en-US" baseline="0" dirty="0">
                <a:latin typeface="Times New Roman" charset="0"/>
              </a:rPr>
              <a:t> be faster but is also more complicated. We won’t get into the details.</a:t>
            </a:r>
          </a:p>
          <a:p>
            <a:endParaRPr lang="en-US" altLang="en-US" baseline="0" dirty="0">
              <a:latin typeface="Times New Roman" charset="0"/>
            </a:endParaRPr>
          </a:p>
          <a:p>
            <a:r>
              <a:rPr lang="en-US" altLang="en-US" baseline="0" dirty="0">
                <a:latin typeface="Times New Roman" charset="0"/>
              </a:rPr>
              <a:t>Modern Intel often use virtual indexed, physically tagged (VIPT) for L1, physical for L2 + L3.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30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C65816-BA5D-5043-8253-B270A9B3B579}" type="datetime3">
              <a:rPr lang="en-AU" altLang="en-US">
                <a:latin typeface="Times New Roman" charset="0"/>
              </a:rPr>
              <a:pPr/>
              <a:t>28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3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3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8086ED-A56F-8E4C-8611-90E2C7C79E6C}" type="slidenum">
              <a:rPr lang="en-AU" altLang="en-US">
                <a:latin typeface="Times New Roman" charset="0"/>
              </a:rPr>
              <a:pPr/>
              <a:t>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3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28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3A3F5F-6F24-C941-B4EB-95F47F9CD673}" type="datetime3">
              <a:rPr lang="en-AU" altLang="en-US">
                <a:latin typeface="Times New Roman" charset="0"/>
              </a:rPr>
              <a:pPr/>
              <a:t>28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BFB6BC8-9CBE-5E46-BF35-8D5838BF552D}" type="slidenum">
              <a:rPr lang="en-AU" altLang="en-US">
                <a:latin typeface="Times New Roman" charset="0"/>
              </a:rPr>
              <a:pPr/>
              <a:t>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Connect everything about caching and virtual memory together.</a:t>
            </a:r>
          </a:p>
        </p:txBody>
      </p:sp>
    </p:spTree>
    <p:extLst>
      <p:ext uri="{BB962C8B-B14F-4D97-AF65-F5344CB8AC3E}">
        <p14:creationId xmlns:p14="http://schemas.microsoft.com/office/powerpoint/2010/main" val="3137428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A53BD8-E4E7-A34A-8BEF-A9198C6631F0}" type="datetime3">
              <a:rPr lang="en-AU" altLang="en-US">
                <a:latin typeface="Times New Roman" charset="0"/>
              </a:rPr>
              <a:pPr/>
              <a:t>28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5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5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505C46-574D-3042-9F21-E236C4F67D10}" type="slidenum">
              <a:rPr lang="en-AU" altLang="en-US">
                <a:latin typeface="Times New Roman" charset="0"/>
              </a:rPr>
              <a:pPr/>
              <a:t>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5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52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BE0A37A-2EAD-0F45-BD80-B946B565888B}" type="datetime3">
              <a:rPr lang="en-AU" altLang="en-US">
                <a:latin typeface="Times New Roman" charset="0"/>
              </a:rPr>
              <a:pPr/>
              <a:t>28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63FBFC-4954-3D46-96B4-9837CCEC10F9}" type="slidenum">
              <a:rPr lang="en-AU" altLang="en-US">
                <a:latin typeface="Times New Roman" charset="0"/>
              </a:rPr>
              <a:pPr/>
              <a:t>19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627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DC5B18-6CE7-6249-A6DE-F2B5B0339BAB}" type="datetime3">
              <a:rPr lang="en-AU" altLang="en-US">
                <a:latin typeface="Times New Roman" charset="0"/>
              </a:rPr>
              <a:pPr/>
              <a:t>28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7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7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368328-C4CE-8049-B6CE-EDAC478129F5}" type="slidenum">
              <a:rPr lang="en-AU" altLang="en-US">
                <a:latin typeface="Times New Roman" charset="0"/>
              </a:rPr>
              <a:pPr/>
              <a:t>20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7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750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0D5EEBF-040D-4841-9AC5-8D5B99A3414E}" type="datetime3">
              <a:rPr lang="en-AU" altLang="en-US">
                <a:latin typeface="Times New Roman" charset="0"/>
              </a:rPr>
              <a:pPr/>
              <a:t>28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5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5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14D9FB-47D9-5445-9FFE-5DC542F8BA75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5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Who’s heard of </a:t>
            </a:r>
            <a:r>
              <a:rPr lang="en-US" altLang="en-US" dirty="0" err="1">
                <a:latin typeface="Times New Roman" charset="0"/>
              </a:rPr>
              <a:t>VirtualBox</a:t>
            </a:r>
            <a:r>
              <a:rPr lang="en-US" altLang="en-US" dirty="0">
                <a:latin typeface="Times New Roman" charset="0"/>
              </a:rPr>
              <a:t>? Similar concept</a:t>
            </a:r>
            <a:r>
              <a:rPr lang="en-US" altLang="en-US" baseline="0" dirty="0">
                <a:latin typeface="Times New Roman" charset="0"/>
              </a:rPr>
              <a:t> is containers; might have heard of Docker.</a:t>
            </a:r>
          </a:p>
          <a:p>
            <a:r>
              <a:rPr lang="en-US" altLang="en-US" baseline="0" dirty="0">
                <a:latin typeface="Times New Roman" charset="0"/>
              </a:rPr>
              <a:t>Amazon and lots of cloud providers are using these heavily.</a:t>
            </a:r>
          </a:p>
          <a:p>
            <a:r>
              <a:rPr lang="en-US" altLang="en-US" baseline="0" dirty="0">
                <a:latin typeface="Times New Roman" charset="0"/>
              </a:rPr>
              <a:t>Most of the time people aren’t using full capabilities of a server, so try to get multiple people to use the same hardware.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6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E153F2-933D-3849-A0F7-0E27B6088DFA}" type="datetime3">
              <a:rPr lang="en-AU" altLang="en-US">
                <a:latin typeface="Times New Roman" charset="0"/>
              </a:rPr>
              <a:pPr/>
              <a:t>28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8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8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0F887D9-0769-F24E-9AC6-8436E2613DA7}" type="slidenum">
              <a:rPr lang="en-AU" altLang="en-US">
                <a:latin typeface="Times New Roman" charset="0"/>
              </a:rPr>
              <a:pPr/>
              <a:t>21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8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97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657172-8B3C-A143-81FE-D4B9C7A2C0A6}" type="datetime3">
              <a:rPr lang="en-AU" altLang="en-US">
                <a:latin typeface="Times New Roman" charset="0"/>
              </a:rPr>
              <a:pPr/>
              <a:t>28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9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9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90954D-9216-6445-A85A-C993005B6676}" type="slidenum">
              <a:rPr lang="en-AU" altLang="en-US">
                <a:latin typeface="Times New Roman" charset="0"/>
              </a:rPr>
              <a:pPr/>
              <a:t>22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9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793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BABA4D4-0DDD-724C-9556-A8B338399024}" type="datetime3">
              <a:rPr lang="en-AU" altLang="en-US">
                <a:latin typeface="Times New Roman" charset="0"/>
              </a:rPr>
              <a:pPr/>
              <a:t>28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0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0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98934D-E46C-9D42-8AAE-D68BEDBD9864}" type="slidenum">
              <a:rPr lang="en-AU" altLang="en-US">
                <a:latin typeface="Times New Roman" charset="0"/>
              </a:rPr>
              <a:pPr/>
              <a:t>23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0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62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B2306D-CD73-8F4B-AB86-D1FB8AACFF7B}" type="datetime3">
              <a:rPr lang="en-AU" altLang="en-US">
                <a:latin typeface="Times New Roman" charset="0"/>
              </a:rPr>
              <a:pPr/>
              <a:t>28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0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0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800C5AE-BD36-974C-93A3-3AAD0FA2E676}" type="slidenum">
              <a:rPr lang="en-AU" altLang="en-US">
                <a:latin typeface="Times New Roman" charset="0"/>
              </a:rPr>
              <a:pPr/>
              <a:t>24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0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370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8CCE8E-76E8-FB46-AD15-C8DF31654A96}" type="datetime3">
              <a:rPr lang="en-AU" altLang="en-US">
                <a:latin typeface="Times New Roman" charset="0"/>
              </a:rPr>
              <a:pPr/>
              <a:t>28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9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9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45B466-2570-8146-BCDA-03A18F80EF38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9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1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12AD0E-00E8-6A4A-99AB-230180999455}" type="datetime3">
              <a:rPr lang="en-AU" altLang="en-US">
                <a:latin typeface="Times New Roman" charset="0"/>
              </a:rPr>
              <a:pPr/>
              <a:t>28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2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2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D4DA55-B2ED-CE4E-A17A-AC0AC393B06C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2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Disks are slow, so okay to handle in software and be smart about it…</a:t>
            </a:r>
          </a:p>
          <a:p>
            <a:r>
              <a:rPr lang="en-US" altLang="en-US" dirty="0">
                <a:latin typeface="Times New Roman" charset="0"/>
              </a:rPr>
              <a:t>…BUT this is changing! SSDs are changing everything – much </a:t>
            </a:r>
            <a:r>
              <a:rPr lang="en-US" altLang="en-US">
                <a:latin typeface="Times New Roman" charset="0"/>
              </a:rPr>
              <a:t>faster than disks!</a:t>
            </a:r>
          </a:p>
        </p:txBody>
      </p:sp>
    </p:spTree>
    <p:extLst>
      <p:ext uri="{BB962C8B-B14F-4D97-AF65-F5344CB8AC3E}">
        <p14:creationId xmlns:p14="http://schemas.microsoft.com/office/powerpoint/2010/main" val="3225962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8FBDBD-6676-FE45-A4A7-C8C755AA84BA}" type="datetime3">
              <a:rPr lang="en-AU" altLang="en-US">
                <a:latin typeface="Times New Roman" charset="0"/>
              </a:rPr>
              <a:pPr/>
              <a:t>28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4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4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2F493FD-4B1B-9E44-AA97-19A87D35A05C}" type="slidenum">
              <a:rPr lang="en-AU" altLang="en-US">
                <a:latin typeface="Times New Roman" charset="0"/>
              </a:rPr>
              <a:pPr/>
              <a:t>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4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Notice that the</a:t>
            </a:r>
            <a:r>
              <a:rPr lang="en-US" altLang="en-US" baseline="0" dirty="0">
                <a:latin typeface="Times New Roman" charset="0"/>
              </a:rPr>
              <a:t> physical page number means something different depending on the valid bit.</a:t>
            </a:r>
          </a:p>
          <a:p>
            <a:r>
              <a:rPr lang="en-US" altLang="en-US" baseline="0" dirty="0">
                <a:latin typeface="Times New Roman" charset="0"/>
              </a:rPr>
              <a:t>If valid, it’s the physical address in memory</a:t>
            </a:r>
          </a:p>
          <a:p>
            <a:r>
              <a:rPr lang="en-US" altLang="en-US" baseline="0" dirty="0">
                <a:latin typeface="Times New Roman" charset="0"/>
              </a:rPr>
              <a:t>If not, it’s a disk address.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86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B55651-6068-AA42-B4B7-5921DEEDB952}" type="datetime3">
              <a:rPr lang="en-AU" altLang="en-US">
                <a:latin typeface="Times New Roman" charset="0"/>
              </a:rPr>
              <a:pPr/>
              <a:t>28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A63B08-DECE-3944-96D8-9A9DDA7D920D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5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Q: Do you think we use write-through or write-back for virtual memory?</a:t>
            </a:r>
          </a:p>
        </p:txBody>
      </p:sp>
    </p:spTree>
    <p:extLst>
      <p:ext uri="{BB962C8B-B14F-4D97-AF65-F5344CB8AC3E}">
        <p14:creationId xmlns:p14="http://schemas.microsoft.com/office/powerpoint/2010/main" val="523459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A3D8B0F-A2F6-AC4C-9BCE-3982E70168FC}" type="datetime3">
              <a:rPr lang="en-AU" altLang="en-US">
                <a:latin typeface="Times New Roman" charset="0"/>
              </a:rPr>
              <a:pPr/>
              <a:t>28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6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6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4183D1E-936A-D841-9809-20B1468D9CB1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6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75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9FCF08F-32A8-9E4D-BB7D-2043093EC5E8}" type="datetime3">
              <a:rPr lang="en-AU" altLang="en-US">
                <a:latin typeface="Times New Roman" charset="0"/>
              </a:rPr>
              <a:pPr/>
              <a:t>28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7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7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6339E2-04D6-7949-9E9B-4E578D22C6EA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7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488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EA1CAEE-0467-B940-8456-EA9C37BCF35B}" type="datetime3">
              <a:rPr lang="en-AU" altLang="en-US">
                <a:latin typeface="Times New Roman" charset="0"/>
              </a:rPr>
              <a:pPr/>
              <a:t>28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74C1BC-4FBA-E24F-9829-3AF30ABB5951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8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Draw a matrix:</a:t>
            </a:r>
          </a:p>
          <a:p>
            <a:r>
              <a:rPr lang="en-US" altLang="en-US" dirty="0">
                <a:latin typeface="Times New Roman" charset="0"/>
              </a:rPr>
              <a:t>TLB hit vs. miss x</a:t>
            </a:r>
            <a:r>
              <a:rPr lang="en-US" altLang="en-US" baseline="0" dirty="0">
                <a:latin typeface="Times New Roman" charset="0"/>
              </a:rPr>
              <a:t> page table valid vs. not valid</a:t>
            </a:r>
          </a:p>
          <a:p>
            <a:r>
              <a:rPr lang="en-US" altLang="en-US" baseline="0" dirty="0">
                <a:latin typeface="Times New Roman" charset="0"/>
              </a:rPr>
              <a:t>If TLB hit, must be in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344355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09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0A81BA47-A443-3746-97A6-5D2D6E7F6C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14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AD723C7-6C38-854E-A737-B23276970DE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13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F1274710-7B68-5041-9CD6-90C071B46C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283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67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23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1D11F420-7FEC-4845-BBAB-C8F07521D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451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9F8649A-44C5-8D43-9B90-A23D0ECC39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452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B113C93-82A5-F846-95E2-9B5E5DB61EA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70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D2638A2-A303-CB4F-9726-3E80DCC153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6456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1DEA165-E0EE-8245-8622-30D57CD51D5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46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E0DD32EE-AF2D-6B48-9A18-101CB18F44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5 — Large and Fast: Exploiting Memory Hierarchy — </a:t>
            </a:r>
            <a:fld id="{BCA103B2-8260-484C-BA6A-3D28B0DA09B7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9" name="Picture 7" descr="MK 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/>
              <a:t>The Memory Hierarchy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806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8379CF1-0D6E-0741-ACC5-71FA7F5E902C}" type="slidenum">
              <a:rPr lang="en-AU" altLang="en-US"/>
              <a:pPr/>
              <a:t>10</a:t>
            </a:fld>
            <a:endParaRPr lang="en-AU" altLang="en-US"/>
          </a:p>
        </p:txBody>
      </p:sp>
      <p:pic>
        <p:nvPicPr>
          <p:cNvPr id="79875" name="Picture 5" descr="f05-2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6535738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Translation Using a TLB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6649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A563568-FB53-F74E-9FD7-9813AAEF8D6A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Misses</a:t>
            </a:r>
            <a:endParaRPr lang="en-AU" altLang="en-US"/>
          </a:p>
        </p:txBody>
      </p:sp>
      <p:sp>
        <p:nvSpPr>
          <p:cNvPr id="809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page is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Load the PTE from memory and retry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Could be handled in hardware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get complex for more complicated page table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Or in software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Raise a special exception, with optimized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not in memory (page fault)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OS handles fetching the page and updating the page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Then restart the faulting instruction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9127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9D043F7-5DD2-7843-B95B-F021DA52CCE7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TLB Miss Handler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TLB indicates miss</a:t>
            </a:r>
          </a:p>
          <a:p>
            <a:pPr lvl="1" eaLnBrk="1" hangingPunct="1"/>
            <a:r>
              <a:rPr lang="en-AU" altLang="en-US" dirty="0"/>
              <a:t>Page present, but PTE not in TLB</a:t>
            </a:r>
          </a:p>
          <a:p>
            <a:pPr lvl="1" eaLnBrk="1" hangingPunct="1"/>
            <a:r>
              <a:rPr lang="en-AU" altLang="en-US" dirty="0"/>
              <a:t>Page not present</a:t>
            </a:r>
          </a:p>
          <a:p>
            <a:pPr eaLnBrk="1" hangingPunct="1"/>
            <a:r>
              <a:rPr lang="en-AU" altLang="en-US" dirty="0"/>
              <a:t>Must recognize TLB miss before destination register overwritten</a:t>
            </a:r>
          </a:p>
          <a:p>
            <a:pPr lvl="1" eaLnBrk="1" hangingPunct="1"/>
            <a:r>
              <a:rPr lang="en-AU" altLang="en-US" dirty="0"/>
              <a:t>Raise exception</a:t>
            </a:r>
          </a:p>
          <a:p>
            <a:pPr eaLnBrk="1" hangingPunct="1"/>
            <a:r>
              <a:rPr lang="en-AU" altLang="en-US" dirty="0"/>
              <a:t>Handler copies PTE from memory to TLB</a:t>
            </a:r>
          </a:p>
          <a:p>
            <a:pPr lvl="1" eaLnBrk="1" hangingPunct="1"/>
            <a:r>
              <a:rPr lang="en-AU" altLang="en-US" dirty="0"/>
              <a:t>Then restarts instruction</a:t>
            </a:r>
          </a:p>
          <a:p>
            <a:pPr lvl="1" eaLnBrk="1" hangingPunct="1"/>
            <a:r>
              <a:rPr lang="en-AU" altLang="en-US" dirty="0"/>
              <a:t>If page not present, page fault will occur</a:t>
            </a:r>
          </a:p>
        </p:txBody>
      </p:sp>
    </p:spTree>
    <p:extLst>
      <p:ext uri="{BB962C8B-B14F-4D97-AF65-F5344CB8AC3E}">
        <p14:creationId xmlns:p14="http://schemas.microsoft.com/office/powerpoint/2010/main" val="279199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DFA2995-7CA5-5F43-8210-F08078C96A38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Page Fault Handler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Use faulting virtual address to find PTE</a:t>
            </a:r>
          </a:p>
          <a:p>
            <a:pPr eaLnBrk="1" hangingPunct="1"/>
            <a:r>
              <a:rPr lang="en-AU" altLang="en-US"/>
              <a:t>Locate page on disk</a:t>
            </a:r>
          </a:p>
          <a:p>
            <a:pPr eaLnBrk="1" hangingPunct="1"/>
            <a:r>
              <a:rPr lang="en-AU" altLang="en-US"/>
              <a:t>Choose page to replace</a:t>
            </a:r>
          </a:p>
          <a:p>
            <a:pPr lvl="1" eaLnBrk="1" hangingPunct="1"/>
            <a:r>
              <a:rPr lang="en-AU" altLang="en-US"/>
              <a:t>If dirty, write to disk first</a:t>
            </a:r>
          </a:p>
          <a:p>
            <a:pPr eaLnBrk="1" hangingPunct="1"/>
            <a:r>
              <a:rPr lang="en-AU" altLang="en-US"/>
              <a:t>Read page into memory and update page table</a:t>
            </a:r>
          </a:p>
          <a:p>
            <a:pPr eaLnBrk="1" hangingPunct="1"/>
            <a:r>
              <a:rPr lang="en-AU" altLang="en-US"/>
              <a:t>Make process runnable again</a:t>
            </a:r>
          </a:p>
          <a:p>
            <a:pPr lvl="1" eaLnBrk="1" hangingPunct="1"/>
            <a:r>
              <a:rPr lang="en-AU" altLang="en-US"/>
              <a:t>Restart from faulting instruction</a:t>
            </a:r>
          </a:p>
        </p:txBody>
      </p:sp>
    </p:spTree>
    <p:extLst>
      <p:ext uri="{BB962C8B-B14F-4D97-AF65-F5344CB8AC3E}">
        <p14:creationId xmlns:p14="http://schemas.microsoft.com/office/powerpoint/2010/main" val="414695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fault raises special exception</a:t>
            </a:r>
          </a:p>
          <a:p>
            <a:r>
              <a:rPr lang="en-US" dirty="0"/>
              <a:t>Save registers to stack, set stack pointer</a:t>
            </a:r>
          </a:p>
          <a:p>
            <a:pPr lvl="1"/>
            <a:r>
              <a:rPr lang="en-US" dirty="0"/>
              <a:t>General purpose, hi, lo, exception registers</a:t>
            </a:r>
          </a:p>
          <a:p>
            <a:r>
              <a:rPr lang="en-US" dirty="0"/>
              <a:t>Disable more exceptions or allow nested exceptions</a:t>
            </a:r>
          </a:p>
          <a:p>
            <a:r>
              <a:rPr lang="en-US" dirty="0"/>
              <a:t>Call C code (in OS) to handle page fault</a:t>
            </a:r>
          </a:p>
          <a:p>
            <a:r>
              <a:rPr lang="en-US" dirty="0"/>
              <a:t>Restore registers, stack pointer</a:t>
            </a:r>
          </a:p>
          <a:p>
            <a:r>
              <a:rPr lang="en-US" dirty="0"/>
              <a:t>Enable regular exceptions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 smtClean="0"/>
              <a:pPr/>
              <a:t>14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8564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E043145-818D-BF46-B23E-3260A88299D4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and Cache Interaction</a:t>
            </a:r>
            <a:endParaRPr lang="en-AU" altLang="en-US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64163" y="1125538"/>
            <a:ext cx="3590925" cy="5111750"/>
          </a:xfrm>
        </p:spPr>
        <p:txBody>
          <a:bodyPr/>
          <a:lstStyle/>
          <a:p>
            <a:pPr eaLnBrk="1" hangingPunct="1"/>
            <a:r>
              <a:rPr lang="en-US" altLang="en-US" sz="2400"/>
              <a:t>If cache tag uses physical address</a:t>
            </a:r>
          </a:p>
          <a:p>
            <a:pPr lvl="1" eaLnBrk="1" hangingPunct="1"/>
            <a:r>
              <a:rPr lang="en-US" altLang="en-US" sz="2000"/>
              <a:t>Need to translate before cache lookup</a:t>
            </a:r>
          </a:p>
          <a:p>
            <a:pPr eaLnBrk="1" hangingPunct="1"/>
            <a:r>
              <a:rPr lang="en-US" altLang="en-US" sz="2400"/>
              <a:t>Alternative: use virtual address tag</a:t>
            </a:r>
          </a:p>
          <a:p>
            <a:pPr lvl="1" eaLnBrk="1" hangingPunct="1"/>
            <a:r>
              <a:rPr lang="en-US" altLang="en-US" sz="2000"/>
              <a:t>Complications due to aliasing</a:t>
            </a:r>
          </a:p>
          <a:p>
            <a:pPr lvl="2" eaLnBrk="1" hangingPunct="1"/>
            <a:r>
              <a:rPr lang="en-US" altLang="en-US" sz="1800"/>
              <a:t>Different virtual addresses for shared physical address</a:t>
            </a:r>
            <a:endParaRPr lang="en-AU" altLang="en-US" sz="1800"/>
          </a:p>
        </p:txBody>
      </p:sp>
      <p:pic>
        <p:nvPicPr>
          <p:cNvPr id="83973" name="Picture 5" descr="f05-2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4956175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445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6CE9F94-BDBA-EE49-BBEE-27A896380636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849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Protection</a:t>
            </a:r>
            <a:endParaRPr lang="en-AU" altLang="en-US"/>
          </a:p>
        </p:txBody>
      </p:sp>
      <p:sp>
        <p:nvSpPr>
          <p:cNvPr id="849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Different tasks can share parts of their virtual address spaces</a:t>
            </a:r>
          </a:p>
          <a:p>
            <a:pPr lvl="1" eaLnBrk="1" hangingPunct="1"/>
            <a:r>
              <a:rPr lang="en-US" altLang="en-US"/>
              <a:t>But need to protect against errant access</a:t>
            </a:r>
          </a:p>
          <a:p>
            <a:pPr lvl="1" eaLnBrk="1" hangingPunct="1"/>
            <a:r>
              <a:rPr lang="en-US" altLang="en-US"/>
              <a:t>Requires OS assistance</a:t>
            </a:r>
          </a:p>
          <a:p>
            <a:pPr eaLnBrk="1" hangingPunct="1"/>
            <a:r>
              <a:rPr lang="en-US" altLang="en-US"/>
              <a:t>Hardware support for OS protection</a:t>
            </a:r>
          </a:p>
          <a:p>
            <a:pPr lvl="1" eaLnBrk="1" hangingPunct="1"/>
            <a:r>
              <a:rPr lang="en-US" altLang="en-US"/>
              <a:t>Privileged supervisor mode (aka kernel mode)</a:t>
            </a:r>
          </a:p>
          <a:p>
            <a:pPr lvl="1" eaLnBrk="1" hangingPunct="1"/>
            <a:r>
              <a:rPr lang="en-US" altLang="en-US"/>
              <a:t>Privileged instructions</a:t>
            </a:r>
          </a:p>
          <a:p>
            <a:pPr lvl="1" eaLnBrk="1" hangingPunct="1"/>
            <a:r>
              <a:rPr lang="en-US" altLang="en-US"/>
              <a:t>Page tables and other state information only accessible in supervisor mode</a:t>
            </a:r>
          </a:p>
          <a:p>
            <a:pPr lvl="1" eaLnBrk="1" hangingPunct="1"/>
            <a:r>
              <a:rPr lang="en-US" altLang="en-US"/>
              <a:t>System call exception (e.g., syscall in MIPS)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8266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6A46D7A-C704-6D49-8887-9463DC92BE21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860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Memory Hierarchy</a:t>
            </a:r>
            <a:endParaRPr lang="en-AU" altLang="en-US"/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US" altLang="en-US"/>
              <a:t>Common principles apply at all levels of the memory hierarchy</a:t>
            </a:r>
          </a:p>
          <a:p>
            <a:pPr lvl="1" eaLnBrk="1" hangingPunct="1"/>
            <a:r>
              <a:rPr lang="en-US" altLang="en-US"/>
              <a:t>Based on notions of caching</a:t>
            </a:r>
          </a:p>
          <a:p>
            <a:pPr eaLnBrk="1" hangingPunct="1"/>
            <a:r>
              <a:rPr lang="en-US" altLang="en-US"/>
              <a:t>At each level in the hierarchy</a:t>
            </a:r>
          </a:p>
          <a:p>
            <a:pPr lvl="1" eaLnBrk="1" hangingPunct="1"/>
            <a:r>
              <a:rPr lang="en-US" altLang="en-US"/>
              <a:t>Block placement</a:t>
            </a:r>
          </a:p>
          <a:p>
            <a:pPr lvl="1" eaLnBrk="1" hangingPunct="1"/>
            <a:r>
              <a:rPr lang="en-US" altLang="en-US"/>
              <a:t>Finding a block</a:t>
            </a:r>
          </a:p>
          <a:p>
            <a:pPr lvl="1" eaLnBrk="1" hangingPunct="1"/>
            <a:r>
              <a:rPr lang="en-US" altLang="en-US"/>
              <a:t>Replacement on a miss</a:t>
            </a:r>
          </a:p>
          <a:p>
            <a:pPr lvl="1" eaLnBrk="1" hangingPunct="1"/>
            <a:r>
              <a:rPr lang="en-US" altLang="en-US"/>
              <a:t>Write policy</a:t>
            </a:r>
            <a:endParaRPr lang="en-AU" altLang="en-US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 rot="5400000">
            <a:off x="6220619" y="2556669"/>
            <a:ext cx="5480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§5.8 A Common Framework for Memory Hierarchies</a:t>
            </a:r>
          </a:p>
        </p:txBody>
      </p:sp>
      <p:sp>
        <p:nvSpPr>
          <p:cNvPr id="86022" name="Text Box 7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>
                <a:solidFill>
                  <a:schemeClr val="folHlink"/>
                </a:solidFill>
                <a:latin typeface="Arial Black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2325963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3DC4AB5-6389-2140-838D-99E9262BC4AD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Placement</a:t>
            </a:r>
            <a:endParaRPr lang="en-AU" altLang="en-US"/>
          </a:p>
        </p:txBody>
      </p:sp>
      <p:sp>
        <p:nvSpPr>
          <p:cNvPr id="870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Determined by associativity</a:t>
            </a:r>
          </a:p>
          <a:p>
            <a:pPr lvl="1" eaLnBrk="1" hangingPunct="1"/>
            <a:r>
              <a:rPr lang="en-US" altLang="en-US"/>
              <a:t>Direct mapped (1-way associative)</a:t>
            </a:r>
          </a:p>
          <a:p>
            <a:pPr lvl="2" eaLnBrk="1" hangingPunct="1"/>
            <a:r>
              <a:rPr lang="en-US" altLang="en-US"/>
              <a:t>One choice for placement</a:t>
            </a:r>
          </a:p>
          <a:p>
            <a:pPr lvl="1" eaLnBrk="1" hangingPunct="1"/>
            <a:r>
              <a:rPr lang="en-US" altLang="en-US"/>
              <a:t>n-way set associative</a:t>
            </a:r>
          </a:p>
          <a:p>
            <a:pPr lvl="2" eaLnBrk="1" hangingPunct="1"/>
            <a:r>
              <a:rPr lang="en-US" altLang="en-US"/>
              <a:t>n choices within a set</a:t>
            </a:r>
          </a:p>
          <a:p>
            <a:pPr lvl="1" eaLnBrk="1" hangingPunct="1"/>
            <a:r>
              <a:rPr lang="en-US" altLang="en-US"/>
              <a:t>Fully associative</a:t>
            </a:r>
          </a:p>
          <a:p>
            <a:pPr lvl="2" eaLnBrk="1" hangingPunct="1"/>
            <a:r>
              <a:rPr lang="en-US" altLang="en-US"/>
              <a:t>Any location</a:t>
            </a:r>
          </a:p>
          <a:p>
            <a:pPr eaLnBrk="1" hangingPunct="1"/>
            <a:r>
              <a:rPr lang="en-US" altLang="en-US"/>
              <a:t>Higher associativity reduces miss rate</a:t>
            </a:r>
          </a:p>
          <a:p>
            <a:pPr lvl="1" eaLnBrk="1" hangingPunct="1"/>
            <a:r>
              <a:rPr lang="en-US" altLang="en-US"/>
              <a:t>Increases complexity, cost, and access time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68688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984457F-1E68-5647-92D1-59681325D703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8806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Finding a Block</a:t>
            </a:r>
            <a:endParaRPr lang="en-AU" altLang="en-US"/>
          </a:p>
        </p:txBody>
      </p:sp>
      <p:sp>
        <p:nvSpPr>
          <p:cNvPr id="8806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84213" y="3856038"/>
            <a:ext cx="8270875" cy="2381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Hardware caches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Reduce comparisons to reduce cost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Virtual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Full table lookup makes full associativity feasible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Benefit in reduced miss rate</a:t>
            </a:r>
            <a:endParaRPr lang="en-AU" altLang="en-US" sz="2400"/>
          </a:p>
        </p:txBody>
      </p:sp>
      <p:graphicFrame>
        <p:nvGraphicFramePr>
          <p:cNvPr id="355332" name="Group 4"/>
          <p:cNvGraphicFramePr>
            <a:graphicFrameLocks noGrp="1"/>
          </p:cNvGraphicFramePr>
          <p:nvPr/>
        </p:nvGraphicFramePr>
        <p:xfrm>
          <a:off x="1187450" y="1397000"/>
          <a:ext cx="7561263" cy="2286000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Associativity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Location method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 comparisons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 mapped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n-way set associative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index, then search entries within the set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Fully associative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 all entries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#entries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 lookup table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1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DF28AA5-0B84-134B-99F7-6EC640D2818C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675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Virtual Machines</a:t>
            </a: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Host computer emulates guest operating system and machine resources</a:t>
            </a:r>
          </a:p>
          <a:p>
            <a:pPr lvl="1" eaLnBrk="1" hangingPunct="1"/>
            <a:r>
              <a:rPr lang="en-AU" altLang="en-US" sz="2400"/>
              <a:t>Improved isolation of multiple guests</a:t>
            </a:r>
          </a:p>
          <a:p>
            <a:pPr lvl="1" eaLnBrk="1" hangingPunct="1"/>
            <a:r>
              <a:rPr lang="en-AU" altLang="en-US" sz="2400"/>
              <a:t>Avoids security and reliability problems</a:t>
            </a:r>
          </a:p>
          <a:p>
            <a:pPr lvl="1" eaLnBrk="1" hangingPunct="1"/>
            <a:r>
              <a:rPr lang="en-AU" altLang="en-US" sz="2400"/>
              <a:t>Aids sharing of resources</a:t>
            </a:r>
          </a:p>
          <a:p>
            <a:pPr eaLnBrk="1" hangingPunct="1"/>
            <a:r>
              <a:rPr lang="en-AU" altLang="en-US" sz="2800"/>
              <a:t>Virtualization has some performance impact</a:t>
            </a:r>
          </a:p>
          <a:p>
            <a:pPr lvl="1" eaLnBrk="1" hangingPunct="1"/>
            <a:r>
              <a:rPr lang="en-AU" altLang="en-US" sz="2400"/>
              <a:t>Feasible with modern high-performance comptuers</a:t>
            </a:r>
          </a:p>
          <a:p>
            <a:pPr eaLnBrk="1" hangingPunct="1"/>
            <a:r>
              <a:rPr lang="en-AU" altLang="en-US" sz="2800"/>
              <a:t>Examples</a:t>
            </a:r>
          </a:p>
          <a:p>
            <a:pPr lvl="1" eaLnBrk="1" hangingPunct="1"/>
            <a:r>
              <a:rPr lang="en-AU" altLang="en-US" sz="2400"/>
              <a:t>IBM VM/370 (1970s technology!)</a:t>
            </a:r>
          </a:p>
          <a:p>
            <a:pPr lvl="1" eaLnBrk="1" hangingPunct="1"/>
            <a:r>
              <a:rPr lang="en-AU" altLang="en-US" sz="2400"/>
              <a:t>VMWare</a:t>
            </a:r>
          </a:p>
          <a:p>
            <a:pPr lvl="1" eaLnBrk="1" hangingPunct="1"/>
            <a:r>
              <a:rPr lang="en-AU" altLang="en-US" sz="2400"/>
              <a:t>Microsoft Virtual PC</a:t>
            </a: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 rot="5400000">
            <a:off x="7770019" y="1007269"/>
            <a:ext cx="2381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§5.6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2107547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C6F7B87-9BE5-9144-805A-803459053980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890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</a:t>
            </a:r>
            <a:endParaRPr lang="en-AU" altLang="en-US"/>
          </a:p>
        </p:txBody>
      </p:sp>
      <p:sp>
        <p:nvSpPr>
          <p:cNvPr id="890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Choice of entry to replace on a miss</a:t>
            </a:r>
          </a:p>
          <a:p>
            <a:pPr lvl="1" eaLnBrk="1" hangingPunct="1"/>
            <a:r>
              <a:rPr lang="en-US" altLang="en-US"/>
              <a:t>Least recently used (LRU)</a:t>
            </a:r>
          </a:p>
          <a:p>
            <a:pPr lvl="2" eaLnBrk="1" hangingPunct="1"/>
            <a:r>
              <a:rPr lang="en-US" altLang="en-US"/>
              <a:t>Complex and costly hardware for high associativity</a:t>
            </a:r>
          </a:p>
          <a:p>
            <a:pPr lvl="1" eaLnBrk="1" hangingPunct="1"/>
            <a:r>
              <a:rPr lang="en-US" altLang="en-US"/>
              <a:t>Random</a:t>
            </a:r>
          </a:p>
          <a:p>
            <a:pPr lvl="2" eaLnBrk="1" hangingPunct="1"/>
            <a:r>
              <a:rPr lang="en-US" altLang="en-US"/>
              <a:t>Close to LRU, easier to implement</a:t>
            </a:r>
          </a:p>
          <a:p>
            <a:pPr eaLnBrk="1" hangingPunct="1"/>
            <a:r>
              <a:rPr lang="en-US" altLang="en-US"/>
              <a:t>Virtual memory</a:t>
            </a:r>
          </a:p>
          <a:p>
            <a:pPr lvl="1" eaLnBrk="1" hangingPunct="1"/>
            <a:r>
              <a:rPr lang="en-US" altLang="en-US"/>
              <a:t>LRU approximation with hardware support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33410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2437B41-213E-E84B-8A96-E8E8BA26AE53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901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Policy</a:t>
            </a:r>
            <a:endParaRPr lang="en-AU" altLang="en-US"/>
          </a:p>
        </p:txBody>
      </p:sp>
      <p:sp>
        <p:nvSpPr>
          <p:cNvPr id="901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Write-through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both upper and lower levels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Simplifies replacement, but may require write buffer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upper level only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lower level when block is replaced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Need to keep more state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Virtual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Only write-back is feasible, given disk write latency 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39238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AA9A368-35AD-5841-AF9C-324C136EEC4D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911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Sources of Misses</a:t>
            </a:r>
            <a:endParaRPr lang="en-AU" altLang="en-US"/>
          </a:p>
        </p:txBody>
      </p:sp>
      <p:sp>
        <p:nvSpPr>
          <p:cNvPr id="911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Compulsory misses (aka cold start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First access to a block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Capacity misses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Due to finite cache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replaced block is later accessed again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Conflict misses (aka collision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 a non-fully associative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Due to competition for entries in a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Would not occur in a fully associative cache of the same total size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25841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65864DD-76B8-D548-A87E-1F6329D6835C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15888"/>
            <a:ext cx="7793038" cy="766762"/>
          </a:xfrm>
        </p:spPr>
        <p:txBody>
          <a:bodyPr/>
          <a:lstStyle/>
          <a:p>
            <a:pPr eaLnBrk="1" hangingPunct="1"/>
            <a:r>
              <a:rPr lang="en-US" altLang="en-US"/>
              <a:t>Cache Design Trade-offs</a:t>
            </a:r>
            <a:endParaRPr lang="en-AU" altLang="en-US"/>
          </a:p>
        </p:txBody>
      </p:sp>
      <p:graphicFrame>
        <p:nvGraphicFramePr>
          <p:cNvPr id="363523" name="Group 3"/>
          <p:cNvGraphicFramePr>
            <a:graphicFrameLocks noGrp="1"/>
          </p:cNvGraphicFramePr>
          <p:nvPr/>
        </p:nvGraphicFramePr>
        <p:xfrm>
          <a:off x="684213" y="1541463"/>
          <a:ext cx="8135937" cy="3832226"/>
        </p:xfrm>
        <a:graphic>
          <a:graphicData uri="http://schemas.openxmlformats.org/drawingml/2006/table">
            <a:tbl>
              <a:tblPr/>
              <a:tblGrid>
                <a:gridCol w="271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change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 on miss rate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Negative performance effect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cache size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capacity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associativity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conflict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block size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compulsory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Increases miss penalty. For very large block size, may increase miss rate due to pollution.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889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F94C4F3-EAD1-534E-8DDF-FD248C1A34FA}" type="slidenum">
              <a:rPr lang="en-AU" altLang="en-US"/>
              <a:pPr/>
              <a:t>24</a:t>
            </a:fld>
            <a:endParaRPr lang="en-AU" altLang="en-US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Multilevel On-Chip Caches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 rot="5400000">
            <a:off x="5574506" y="3198019"/>
            <a:ext cx="67722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§5.13 The ARM Cortex-A8 and Intel Core i7 Memory Hierarchies</a:t>
            </a:r>
          </a:p>
        </p:txBody>
      </p:sp>
      <p:pic>
        <p:nvPicPr>
          <p:cNvPr id="1024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196975"/>
            <a:ext cx="63341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35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60F0B06-27AC-8248-9C2C-B66B8646CE26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7168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Problem with Memory</a:t>
            </a:r>
            <a:endParaRPr lang="en-AU" altLang="en-US" dirty="0"/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dirty="0"/>
              <a:t>Two programs running at the same time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dirty="0" err="1"/>
              <a:t>Prog</a:t>
            </a:r>
            <a:r>
              <a:rPr lang="en-AU" altLang="en-US" dirty="0"/>
              <a:t> A has bug </a:t>
            </a:r>
            <a:r>
              <a:rPr lang="mr-IN" altLang="en-US" dirty="0"/>
              <a:t>–</a:t>
            </a:r>
            <a:r>
              <a:rPr lang="en-AU" altLang="en-US" dirty="0"/>
              <a:t> bad pointer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dirty="0"/>
              <a:t>Overwrites into memory used by </a:t>
            </a:r>
            <a:r>
              <a:rPr lang="en-AU" altLang="en-US" dirty="0" err="1"/>
              <a:t>Prog</a:t>
            </a:r>
            <a:r>
              <a:rPr lang="en-AU" altLang="en-US" dirty="0"/>
              <a:t> B!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dirty="0"/>
              <a:t>Buying from </a:t>
            </a:r>
            <a:r>
              <a:rPr lang="en-AU" altLang="en-US" dirty="0" err="1"/>
              <a:t>Amazon.com</a:t>
            </a:r>
            <a:endParaRPr lang="en-AU" altLang="en-US" dirty="0"/>
          </a:p>
          <a:p>
            <a:pPr lvl="1" eaLnBrk="1" hangingPunct="1">
              <a:lnSpc>
                <a:spcPct val="80000"/>
              </a:lnSpc>
            </a:pPr>
            <a:r>
              <a:rPr lang="en-AU" altLang="en-US" dirty="0"/>
              <a:t>Enter CC info into browser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dirty="0"/>
              <a:t>Another program reads the browser memory and gets CC info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dirty="0"/>
              <a:t>Some memory locations reserved for OS, communication with devices, etc.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dirty="0"/>
              <a:t>Some programs need more memory than a machine has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dirty="0"/>
              <a:t>But we have plenty of disk space</a:t>
            </a:r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 rot="5400000">
            <a:off x="7838281" y="929481"/>
            <a:ext cx="22447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§5.7 Virtual Memory</a:t>
            </a:r>
          </a:p>
        </p:txBody>
      </p:sp>
    </p:spTree>
    <p:extLst>
      <p:ext uri="{BB962C8B-B14F-4D97-AF65-F5344CB8AC3E}">
        <p14:creationId xmlns:p14="http://schemas.microsoft.com/office/powerpoint/2010/main" val="215602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Use main memory as a “cache” for secondary (disk) storage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Managed jointly by CPU hardware and the operating system (OS)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Programs share main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Each gets a private virtual address space holding its frequently used code and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Protected from other programs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CPU and OS translate virtual addresses to physical addresses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VM “block” is called a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VM translation “miss” is called a page fault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 smtClean="0"/>
              <a:pPr/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2053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7EE9E27-5AB8-5F45-99A2-6EF232833EC5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737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Fault Penalty</a:t>
            </a:r>
            <a:endParaRPr lang="en-AU" altLang="en-US"/>
          </a:p>
        </p:txBody>
      </p:sp>
      <p:sp>
        <p:nvSpPr>
          <p:cNvPr id="737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page fault, the page must be fetched from disk</a:t>
            </a:r>
          </a:p>
          <a:p>
            <a:pPr lvl="1" eaLnBrk="1" hangingPunct="1"/>
            <a:r>
              <a:rPr lang="en-US" altLang="en-US"/>
              <a:t>Takes millions of clock cycles</a:t>
            </a:r>
          </a:p>
          <a:p>
            <a:pPr lvl="1" eaLnBrk="1" hangingPunct="1"/>
            <a:r>
              <a:rPr lang="en-US" altLang="en-US"/>
              <a:t>Handled by OS code</a:t>
            </a:r>
          </a:p>
          <a:p>
            <a:pPr eaLnBrk="1" hangingPunct="1"/>
            <a:r>
              <a:rPr lang="en-US" altLang="en-US"/>
              <a:t>Try to minimize page fault rate</a:t>
            </a:r>
          </a:p>
          <a:p>
            <a:pPr lvl="1" eaLnBrk="1" hangingPunct="1"/>
            <a:r>
              <a:rPr lang="en-US" altLang="en-US"/>
              <a:t>Fully associative placement</a:t>
            </a:r>
          </a:p>
          <a:p>
            <a:pPr lvl="1" eaLnBrk="1" hangingPunct="1"/>
            <a:r>
              <a:rPr lang="en-US" altLang="en-US"/>
              <a:t>Smart replacement algorithms</a:t>
            </a:r>
          </a:p>
        </p:txBody>
      </p:sp>
    </p:spTree>
    <p:extLst>
      <p:ext uri="{BB962C8B-B14F-4D97-AF65-F5344CB8AC3E}">
        <p14:creationId xmlns:p14="http://schemas.microsoft.com/office/powerpoint/2010/main" val="414195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F22353C-26AE-7947-B168-30231CB478C8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Translation Using a Page Table</a:t>
            </a:r>
            <a:endParaRPr lang="en-AU" altLang="en-US" sz="4000"/>
          </a:p>
        </p:txBody>
      </p:sp>
      <p:pic>
        <p:nvPicPr>
          <p:cNvPr id="75780" name="Picture 4" descr="f05-2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12875"/>
            <a:ext cx="551338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48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9F87B98-6C7B-554B-BC46-916B6461EB5F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Mapping Pages to Storage</a:t>
            </a:r>
            <a:endParaRPr lang="en-AU" altLang="en-US"/>
          </a:p>
        </p:txBody>
      </p:sp>
      <p:pic>
        <p:nvPicPr>
          <p:cNvPr id="76804" name="Picture 4" descr="f05-2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57338"/>
            <a:ext cx="53340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12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D9F9E04-E862-9F44-855D-229C8A5E93D5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and Writes</a:t>
            </a:r>
            <a:endParaRPr lang="en-AU" altLang="en-US"/>
          </a:p>
        </p:txBody>
      </p:sp>
      <p:sp>
        <p:nvSpPr>
          <p:cNvPr id="778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To reduce page fault rate, prefer least-recently used (LRU) replacement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Reference bit (aka use bit) in PTE set to 1 on access to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Periodically cleared to 0 by OS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 page with reference bit = 0 has not been used recently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Disk writes take millions of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Block at once, not individual locations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Write through is impractical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Use 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Dirty bit in PTE set when page is written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1149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D711A32-2850-D24B-9158-CA24DD6A600D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Translation Using a TLB</a:t>
            </a:r>
            <a:endParaRPr lang="en-AU" altLang="en-US"/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Address translation would appear to require extra memory references</a:t>
            </a:r>
          </a:p>
          <a:p>
            <a:pPr lvl="1" eaLnBrk="1" hangingPunct="1"/>
            <a:r>
              <a:rPr lang="en-US" altLang="en-US" sz="2400"/>
              <a:t>One to access the PTE</a:t>
            </a:r>
          </a:p>
          <a:p>
            <a:pPr lvl="1" eaLnBrk="1" hangingPunct="1"/>
            <a:r>
              <a:rPr lang="en-US" altLang="en-US" sz="2400"/>
              <a:t>Then the actual memory access</a:t>
            </a:r>
          </a:p>
          <a:p>
            <a:pPr eaLnBrk="1" hangingPunct="1"/>
            <a:r>
              <a:rPr lang="en-US" altLang="en-US" sz="2800"/>
              <a:t>But access to page tables has good locality</a:t>
            </a:r>
          </a:p>
          <a:p>
            <a:pPr lvl="1" eaLnBrk="1" hangingPunct="1"/>
            <a:r>
              <a:rPr lang="en-US" altLang="en-US" sz="2400"/>
              <a:t>So use a fast cache of PTEs within the CPU</a:t>
            </a:r>
          </a:p>
          <a:p>
            <a:pPr lvl="1" eaLnBrk="1" hangingPunct="1"/>
            <a:r>
              <a:rPr lang="en-US" altLang="en-US" sz="2400"/>
              <a:t>Called a Translation Look-aside Buffer (TLB)</a:t>
            </a:r>
          </a:p>
          <a:p>
            <a:pPr lvl="1" eaLnBrk="1" hangingPunct="1"/>
            <a:r>
              <a:rPr lang="en-US" altLang="en-US" sz="2400"/>
              <a:t>Typical: 16–512 PTEs, 0.5–1 cycle for hit, 10–100 cycles for miss, 0.01%–1% miss rate</a:t>
            </a:r>
          </a:p>
          <a:p>
            <a:pPr lvl="1" eaLnBrk="1" hangingPunct="1"/>
            <a:r>
              <a:rPr lang="en-US" altLang="en-US" sz="2400"/>
              <a:t>Misses could be handled by hardware or software</a:t>
            </a:r>
          </a:p>
        </p:txBody>
      </p:sp>
    </p:spTree>
    <p:extLst>
      <p:ext uri="{BB962C8B-B14F-4D97-AF65-F5344CB8AC3E}">
        <p14:creationId xmlns:p14="http://schemas.microsoft.com/office/powerpoint/2010/main" val="3534357134"/>
      </p:ext>
    </p:extLst>
  </p:cSld>
  <p:clrMapOvr>
    <a:masterClrMapping/>
  </p:clrMapOvr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10307</TotalTime>
  <Words>2000</Words>
  <Application>Microsoft Macintosh PowerPoint</Application>
  <PresentationFormat>On-screen Show (4:3)</PresentationFormat>
  <Paragraphs>334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Corbel</vt:lpstr>
      <vt:lpstr>Times New Roman</vt:lpstr>
      <vt:lpstr>Wingdings</vt:lpstr>
      <vt:lpstr>cod4e</vt:lpstr>
      <vt:lpstr>The Memory Hierarchy</vt:lpstr>
      <vt:lpstr>Virtual Machines</vt:lpstr>
      <vt:lpstr>The Problem with Memory</vt:lpstr>
      <vt:lpstr>Virtual Memory</vt:lpstr>
      <vt:lpstr>Page Fault Penalty</vt:lpstr>
      <vt:lpstr>Translation Using a Page Table</vt:lpstr>
      <vt:lpstr>Mapping Pages to Storage</vt:lpstr>
      <vt:lpstr>Replacement and Writes</vt:lpstr>
      <vt:lpstr>Fast Translation Using a TLB</vt:lpstr>
      <vt:lpstr>Fast Translation Using a TLB</vt:lpstr>
      <vt:lpstr>TLB Misses</vt:lpstr>
      <vt:lpstr>TLB Miss Handler</vt:lpstr>
      <vt:lpstr>Page Fault Handler</vt:lpstr>
      <vt:lpstr>Page Fault Details</vt:lpstr>
      <vt:lpstr>TLB and Cache Interaction</vt:lpstr>
      <vt:lpstr>Memory Protection</vt:lpstr>
      <vt:lpstr>The Memory Hierarchy</vt:lpstr>
      <vt:lpstr>Block Placement</vt:lpstr>
      <vt:lpstr>Finding a Block</vt:lpstr>
      <vt:lpstr>Replacement</vt:lpstr>
      <vt:lpstr>Write Policy</vt:lpstr>
      <vt:lpstr>Sources of Misses</vt:lpstr>
      <vt:lpstr>Cache Design Trade-offs</vt:lpstr>
      <vt:lpstr>Multilevel On-Chip Caches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Utterback, Robert</cp:lastModifiedBy>
  <cp:revision>168</cp:revision>
  <dcterms:created xsi:type="dcterms:W3CDTF">2008-08-25T10:09:57Z</dcterms:created>
  <dcterms:modified xsi:type="dcterms:W3CDTF">2018-11-28T21:38:08Z</dcterms:modified>
</cp:coreProperties>
</file>