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39"/>
  </p:notesMasterIdLst>
  <p:handoutMasterIdLst>
    <p:handoutMasterId r:id="rId40"/>
  </p:handoutMasterIdLst>
  <p:sldIdLst>
    <p:sldId id="390" r:id="rId2"/>
    <p:sldId id="384" r:id="rId3"/>
    <p:sldId id="313" r:id="rId4"/>
    <p:sldId id="407" r:id="rId5"/>
    <p:sldId id="315" r:id="rId6"/>
    <p:sldId id="318" r:id="rId7"/>
    <p:sldId id="317" r:id="rId8"/>
    <p:sldId id="319" r:id="rId9"/>
    <p:sldId id="320" r:id="rId10"/>
    <p:sldId id="321" r:id="rId11"/>
    <p:sldId id="322" r:id="rId12"/>
    <p:sldId id="337" r:id="rId13"/>
    <p:sldId id="338" r:id="rId14"/>
    <p:sldId id="408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9" r:id="rId25"/>
    <p:sldId id="341" r:id="rId26"/>
    <p:sldId id="349" r:id="rId27"/>
    <p:sldId id="350" r:id="rId28"/>
    <p:sldId id="351" r:id="rId29"/>
    <p:sldId id="352" r:id="rId30"/>
    <p:sldId id="409" r:id="rId31"/>
    <p:sldId id="353" r:id="rId32"/>
    <p:sldId id="355" r:id="rId33"/>
    <p:sldId id="388" r:id="rId34"/>
    <p:sldId id="342" r:id="rId35"/>
    <p:sldId id="356" r:id="rId36"/>
    <p:sldId id="357" r:id="rId37"/>
    <p:sldId id="333" r:id="rId38"/>
  </p:sldIdLst>
  <p:sldSz cx="9144000" cy="6858000" type="screen4x3"/>
  <p:notesSz cx="7099300" cy="10234613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16" autoAdjust="0"/>
    <p:restoredTop sz="79680" autoAdjust="0"/>
  </p:normalViewPr>
  <p:slideViewPr>
    <p:cSldViewPr snapToObjects="1">
      <p:cViewPr varScale="1">
        <p:scale>
          <a:sx n="126" d="100"/>
          <a:sy n="126" d="100"/>
        </p:scale>
        <p:origin x="333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32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E8038E8-4802-2544-8BAB-56D7139B1C7E}" type="datetime3">
              <a:rPr lang="en-AU"/>
              <a:pPr>
                <a:defRPr/>
              </a:pPr>
              <a:t>27 November, 2018</a:t>
            </a:fld>
            <a:endParaRPr lang="en-AU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Chapter 5 — Large and Fast: Exploiting Memory Hierarchy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fld id="{0BDD7D8F-4FDE-AE47-B781-11242A1ED6F3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92342C5-4B0A-A447-9236-B5D0A25180C1}" type="datetime3">
              <a:rPr lang="en-AU"/>
              <a:pPr>
                <a:defRPr/>
              </a:pPr>
              <a:t>27 November, 2018</a:t>
            </a:fld>
            <a:endParaRPr lang="en-AU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Chapter 5 — Large and Fast: Exploiting Memory Hierarchy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fld id="{A8974B40-D027-2D44-AC36-CA9D6F313E2C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E92342C5-4B0A-A447-9236-B5D0A25180C1}" type="datetime3">
              <a:rPr lang="en-AU" smtClean="0"/>
              <a:pPr>
                <a:defRPr/>
              </a:pPr>
              <a:t>27 November, 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5 — Large and Fast: Exploiting Memory Hierarchy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74B40-D027-2D44-AC36-CA9D6F313E2C}" type="slidenum">
              <a:rPr lang="en-AU" altLang="en-US" smtClean="0"/>
              <a:pPr/>
              <a:t>1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851118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347B85F-53D0-CF49-83AF-1BF3007A56D4}" type="datetime3">
              <a:rPr lang="en-AU" altLang="en-US">
                <a:latin typeface="Times New Roman" charset="0"/>
              </a:rPr>
              <a:pPr/>
              <a:t>27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92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792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767F8CD-F35D-DF48-BFAE-237BA39AFD53}" type="slidenum">
              <a:rPr lang="en-AU" altLang="en-US">
                <a:latin typeface="Times New Roman" charset="0"/>
              </a:rPr>
              <a:pPr/>
              <a:t>11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92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509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7B391AF-C3F7-934F-9197-F52A948F7498}" type="datetime3">
              <a:rPr lang="en-AU" altLang="en-US">
                <a:latin typeface="Times New Roman" charset="0"/>
              </a:rPr>
              <a:pPr/>
              <a:t>27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02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802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C4D5327-BDE5-AD49-8953-A8BD807D706D}" type="slidenum">
              <a:rPr lang="en-AU" altLang="en-US">
                <a:latin typeface="Times New Roman" charset="0"/>
              </a:rPr>
              <a:pPr/>
              <a:t>12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02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Particularly</a:t>
            </a:r>
            <a:r>
              <a:rPr lang="en-US" altLang="en-US" baseline="0" dirty="0">
                <a:latin typeface="Times New Roman" charset="0"/>
              </a:rPr>
              <a:t> bad case</a:t>
            </a:r>
            <a:r>
              <a:rPr lang="en-US" altLang="en-US" dirty="0">
                <a:latin typeface="Times New Roman" charset="0"/>
              </a:rPr>
              <a:t>: </a:t>
            </a:r>
            <a:r>
              <a:rPr lang="en-US" altLang="en-US" dirty="0" err="1">
                <a:latin typeface="Times New Roman" charset="0"/>
              </a:rPr>
              <a:t>lw</a:t>
            </a:r>
            <a:r>
              <a:rPr lang="en-US" altLang="en-US" baseline="0" dirty="0">
                <a:latin typeface="Times New Roman" charset="0"/>
              </a:rPr>
              <a:t> $t1, 0($t1)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518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2D31E3E-804B-4545-AE79-6707CC462343}" type="datetime3">
              <a:rPr lang="en-AU" altLang="en-US">
                <a:latin typeface="Times New Roman" charset="0"/>
              </a:rPr>
              <a:pPr/>
              <a:t>27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12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812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5C026A3-C7E7-2D45-BB49-AFD7731C9B7E}" type="slidenum">
              <a:rPr lang="en-AU" altLang="en-US">
                <a:latin typeface="Times New Roman" charset="0"/>
              </a:rPr>
              <a:pPr/>
              <a:t>13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1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9828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for page fault, but it’s basically the</a:t>
            </a:r>
            <a:r>
              <a:rPr lang="en-US" baseline="0" dirty="0"/>
              <a:t> same for any kind of exception</a:t>
            </a:r>
          </a:p>
          <a:p>
            <a:r>
              <a:rPr lang="en-US" baseline="0" dirty="0"/>
              <a:t>Switches control (PC) to special operating system code for handling exceptions</a:t>
            </a:r>
          </a:p>
          <a:p>
            <a:r>
              <a:rPr lang="en-US" baseline="0" dirty="0"/>
              <a:t>This corresponds to figure 5.34 in the book.</a:t>
            </a:r>
          </a:p>
          <a:p>
            <a:r>
              <a:rPr lang="en-US" baseline="0" dirty="0"/>
              <a:t>BTW OS does same thing for scheduling all your programs running at the same time.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latin typeface="Times New Roman" charset="0"/>
              </a:rPr>
              <a:t>But now</a:t>
            </a:r>
            <a:r>
              <a:rPr lang="en-US" altLang="en-US" baseline="0" dirty="0">
                <a:latin typeface="Times New Roman" charset="0"/>
              </a:rPr>
              <a:t> we have two addresses: physical and virtual. How does this interact with our normal caches?</a:t>
            </a:r>
            <a:endParaRPr lang="en-US" altLang="en-US" dirty="0">
              <a:latin typeface="Times New Roman" charset="0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E92342C5-4B0A-A447-9236-B5D0A25180C1}" type="datetime3">
              <a:rPr lang="en-AU" smtClean="0"/>
              <a:pPr>
                <a:defRPr/>
              </a:pPr>
              <a:t>27 November, 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5 — Large and Fast: Exploiting Memory Hierarchy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8974B40-D027-2D44-AC36-CA9D6F313E2C}" type="slidenum">
              <a:rPr lang="en-AU" altLang="en-US" smtClean="0"/>
              <a:pPr/>
              <a:t>14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045519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5FD8FB9-0602-DC4C-A368-DDF16EE3F5B2}" type="datetime3">
              <a:rPr lang="en-AU" altLang="en-US">
                <a:latin typeface="Times New Roman" charset="0"/>
              </a:rPr>
              <a:pPr/>
              <a:t>27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2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82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656A567-0ED6-B649-82A4-D0D3DD8EEC38}" type="slidenum">
              <a:rPr lang="en-AU" altLang="en-US">
                <a:latin typeface="Times New Roman" charset="0"/>
              </a:rPr>
              <a:pPr/>
              <a:t>15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2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First is easy but slow, second can</a:t>
            </a:r>
            <a:r>
              <a:rPr lang="en-US" altLang="en-US" baseline="0" dirty="0">
                <a:latin typeface="Times New Roman" charset="0"/>
              </a:rPr>
              <a:t> be faster but is also more complicated. We won’t get into the details.</a:t>
            </a:r>
          </a:p>
          <a:p>
            <a:endParaRPr lang="en-US" altLang="en-US" baseline="0" dirty="0">
              <a:latin typeface="Times New Roman" charset="0"/>
            </a:endParaRPr>
          </a:p>
          <a:p>
            <a:r>
              <a:rPr lang="en-US" altLang="en-US" baseline="0" dirty="0">
                <a:latin typeface="Times New Roman" charset="0"/>
              </a:rPr>
              <a:t>Modern Intel often use virtual indexed, physically tagged (VIPT) for L1, physical for L2 + L3.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305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7C65816-BA5D-5043-8253-B270A9B3B579}" type="datetime3">
              <a:rPr lang="en-AU" altLang="en-US">
                <a:latin typeface="Times New Roman" charset="0"/>
              </a:rPr>
              <a:pPr/>
              <a:t>27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33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833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18086ED-A56F-8E4C-8611-90E2C7C79E6C}" type="slidenum">
              <a:rPr lang="en-AU" altLang="en-US">
                <a:latin typeface="Times New Roman" charset="0"/>
              </a:rPr>
              <a:pPr/>
              <a:t>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33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2283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D3A3F5F-6F24-C941-B4EB-95F47F9CD673}" type="datetime3">
              <a:rPr lang="en-AU" altLang="en-US">
                <a:latin typeface="Times New Roman" charset="0"/>
              </a:rPr>
              <a:pPr/>
              <a:t>27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4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84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BFB6BC8-9CBE-5E46-BF35-8D5838BF552D}" type="slidenum">
              <a:rPr lang="en-AU" altLang="en-US">
                <a:latin typeface="Times New Roman" charset="0"/>
              </a:rPr>
              <a:pPr/>
              <a:t>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4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Connect everything about caching and virtual memory together.</a:t>
            </a:r>
          </a:p>
        </p:txBody>
      </p:sp>
    </p:spTree>
    <p:extLst>
      <p:ext uri="{BB962C8B-B14F-4D97-AF65-F5344CB8AC3E}">
        <p14:creationId xmlns:p14="http://schemas.microsoft.com/office/powerpoint/2010/main" val="31374288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7A53BD8-E4E7-A34A-8BEF-A9198C6631F0}" type="datetime3">
              <a:rPr lang="en-AU" altLang="en-US">
                <a:latin typeface="Times New Roman" charset="0"/>
              </a:rPr>
              <a:pPr/>
              <a:t>27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53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853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F505C46-574D-3042-9F21-E236C4F67D10}" type="slidenum">
              <a:rPr lang="en-AU" altLang="en-US">
                <a:latin typeface="Times New Roman" charset="0"/>
              </a:rPr>
              <a:pPr/>
              <a:t>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53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522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BE0A37A-2EAD-0F45-BD80-B946B565888B}" type="datetime3">
              <a:rPr lang="en-AU" altLang="en-US">
                <a:latin typeface="Times New Roman" charset="0"/>
              </a:rPr>
              <a:pPr/>
              <a:t>27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6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86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763FBFC-4954-3D46-96B4-9837CCEC10F9}" type="slidenum">
              <a:rPr lang="en-AU" altLang="en-US">
                <a:latin typeface="Times New Roman" charset="0"/>
              </a:rPr>
              <a:pPr/>
              <a:t>19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6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6276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EDC5B18-6CE7-6249-A6DE-F2B5B0339BAB}" type="datetime3">
              <a:rPr lang="en-AU" altLang="en-US">
                <a:latin typeface="Times New Roman" charset="0"/>
              </a:rPr>
              <a:pPr/>
              <a:t>27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73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873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B368328-C4CE-8049-B6CE-EDAC478129F5}" type="slidenum">
              <a:rPr lang="en-AU" altLang="en-US">
                <a:latin typeface="Times New Roman" charset="0"/>
              </a:rPr>
              <a:pPr/>
              <a:t>20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73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750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0D5EEBF-040D-4841-9AC5-8D5B99A3414E}" type="datetime3">
              <a:rPr lang="en-AU" altLang="en-US">
                <a:latin typeface="Times New Roman" charset="0"/>
              </a:rPr>
              <a:pPr/>
              <a:t>27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58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658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714D9FB-47D9-5445-9FFE-5DC542F8BA75}" type="slidenum">
              <a:rPr lang="en-AU" altLang="en-US">
                <a:latin typeface="Times New Roman" charset="0"/>
              </a:rPr>
              <a:pPr/>
              <a:t>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58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Who’s heard of </a:t>
            </a:r>
            <a:r>
              <a:rPr lang="en-US" altLang="en-US" dirty="0" err="1">
                <a:latin typeface="Times New Roman" charset="0"/>
              </a:rPr>
              <a:t>VirtualBox</a:t>
            </a:r>
            <a:r>
              <a:rPr lang="en-US" altLang="en-US" dirty="0">
                <a:latin typeface="Times New Roman" charset="0"/>
              </a:rPr>
              <a:t>? Similar concept</a:t>
            </a:r>
            <a:r>
              <a:rPr lang="en-US" altLang="en-US" baseline="0" dirty="0">
                <a:latin typeface="Times New Roman" charset="0"/>
              </a:rPr>
              <a:t> is containers; might have heard of Docker.</a:t>
            </a:r>
          </a:p>
          <a:p>
            <a:r>
              <a:rPr lang="en-US" altLang="en-US" baseline="0" dirty="0">
                <a:latin typeface="Times New Roman" charset="0"/>
              </a:rPr>
              <a:t>Amazon and lots of cloud providers are using these heavily.</a:t>
            </a:r>
          </a:p>
          <a:p>
            <a:r>
              <a:rPr lang="en-US" altLang="en-US" baseline="0" dirty="0">
                <a:latin typeface="Times New Roman" charset="0"/>
              </a:rPr>
              <a:t>Most of the time people aren’t using full capabilities of a server, so try to get multiple people to use the same hardware.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864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BE153F2-933D-3849-A0F7-0E27B6088DFA}" type="datetime3">
              <a:rPr lang="en-AU" altLang="en-US">
                <a:latin typeface="Times New Roman" charset="0"/>
              </a:rPr>
              <a:pPr/>
              <a:t>27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84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884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0F887D9-0769-F24E-9AC6-8436E2613DA7}" type="slidenum">
              <a:rPr lang="en-AU" altLang="en-US">
                <a:latin typeface="Times New Roman" charset="0"/>
              </a:rPr>
              <a:pPr/>
              <a:t>21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84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4979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6657172-8B3C-A143-81FE-D4B9C7A2C0A6}" type="datetime3">
              <a:rPr lang="en-AU" altLang="en-US">
                <a:latin typeface="Times New Roman" charset="0"/>
              </a:rPr>
              <a:pPr/>
              <a:t>27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94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894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590954D-9216-6445-A85A-C993005B6676}" type="slidenum">
              <a:rPr lang="en-AU" altLang="en-US">
                <a:latin typeface="Times New Roman" charset="0"/>
              </a:rPr>
              <a:pPr/>
              <a:t>22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94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7936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BABA4D4-0DDD-724C-9556-A8B338399024}" type="datetime3">
              <a:rPr lang="en-AU" altLang="en-US">
                <a:latin typeface="Times New Roman" charset="0"/>
              </a:rPr>
              <a:pPr/>
              <a:t>27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904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904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F98934D-E46C-9D42-8AAE-D68BEDBD9864}" type="slidenum">
              <a:rPr lang="en-AU" altLang="en-US">
                <a:latin typeface="Times New Roman" charset="0"/>
              </a:rPr>
              <a:pPr/>
              <a:t>23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904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0622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EB2306D-CD73-8F4B-AB86-D1FB8AACFF7B}" type="datetime3">
              <a:rPr lang="en-AU" altLang="en-US">
                <a:latin typeface="Times New Roman" charset="0"/>
              </a:rPr>
              <a:pPr/>
              <a:t>27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2007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2007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800C5AE-BD36-974C-93A3-3AAD0FA2E676}" type="slidenum">
              <a:rPr lang="en-AU" altLang="en-US">
                <a:latin typeface="Times New Roman" charset="0"/>
              </a:rPr>
              <a:pPr/>
              <a:t>24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2007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3706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>
            <a:extLst>
              <a:ext uri="{FF2B5EF4-FFF2-40B4-BE49-F238E27FC236}">
                <a16:creationId xmlns:a16="http://schemas.microsoft.com/office/drawing/2014/main" id="{01693399-6B7C-F544-B8A9-C1D95F7FD23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95587" name="Rectangle 3">
            <a:extLst>
              <a:ext uri="{FF2B5EF4-FFF2-40B4-BE49-F238E27FC236}">
                <a16:creationId xmlns:a16="http://schemas.microsoft.com/office/drawing/2014/main" id="{A9F799A5-B0CE-EA4E-80AC-368CC2A397D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865CF19-422E-5A42-B8A1-3CE56FED9573}" type="datetime3">
              <a:rPr lang="en-AU" altLang="en-US" smtClean="0">
                <a:latin typeface="Times New Roman" panose="02020603050405020304" pitchFamily="18" charset="0"/>
              </a:rPr>
              <a:pPr/>
              <a:t>27 November, 2018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95588" name="Rectangle 6">
            <a:extLst>
              <a:ext uri="{FF2B5EF4-FFF2-40B4-BE49-F238E27FC236}">
                <a16:creationId xmlns:a16="http://schemas.microsoft.com/office/drawing/2014/main" id="{D1B48D38-D766-014C-BFB5-A2AAB80ECFA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95589" name="Rectangle 7">
            <a:extLst>
              <a:ext uri="{FF2B5EF4-FFF2-40B4-BE49-F238E27FC236}">
                <a16:creationId xmlns:a16="http://schemas.microsoft.com/office/drawing/2014/main" id="{A8BEBC59-5386-FA48-9CE3-7A1FF1E7F1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38E86C-1D9F-6849-AFBF-A05C710D915D}" type="slidenum">
              <a:rPr lang="en-AU" altLang="en-US">
                <a:latin typeface="Times New Roman" panose="02020603050405020304" pitchFamily="18" charset="0"/>
              </a:rPr>
              <a:pPr/>
              <a:t>25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95590" name="Rectangle 2">
            <a:extLst>
              <a:ext uri="{FF2B5EF4-FFF2-40B4-BE49-F238E27FC236}">
                <a16:creationId xmlns:a16="http://schemas.microsoft.com/office/drawing/2014/main" id="{4F734578-1ADE-C04F-8555-DFE39A13A6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91" name="Rectangle 3">
            <a:extLst>
              <a:ext uri="{FF2B5EF4-FFF2-40B4-BE49-F238E27FC236}">
                <a16:creationId xmlns:a16="http://schemas.microsoft.com/office/drawing/2014/main" id="{D1DDB909-4197-6B45-AE11-FB7F6D20E4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1651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>
            <a:extLst>
              <a:ext uri="{FF2B5EF4-FFF2-40B4-BE49-F238E27FC236}">
                <a16:creationId xmlns:a16="http://schemas.microsoft.com/office/drawing/2014/main" id="{5D92C534-689A-424D-8F84-A04AF74CB95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96611" name="Rectangle 3">
            <a:extLst>
              <a:ext uri="{FF2B5EF4-FFF2-40B4-BE49-F238E27FC236}">
                <a16:creationId xmlns:a16="http://schemas.microsoft.com/office/drawing/2014/main" id="{DE5EE0D6-AE0E-4B48-A53A-36DA8891995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1AD3E02-7EDD-FF44-BF8D-E9A2C10D0CC9}" type="datetime3">
              <a:rPr lang="en-AU" altLang="en-US" smtClean="0">
                <a:latin typeface="Times New Roman" panose="02020603050405020304" pitchFamily="18" charset="0"/>
              </a:rPr>
              <a:pPr/>
              <a:t>27 November, 2018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96612" name="Rectangle 6">
            <a:extLst>
              <a:ext uri="{FF2B5EF4-FFF2-40B4-BE49-F238E27FC236}">
                <a16:creationId xmlns:a16="http://schemas.microsoft.com/office/drawing/2014/main" id="{A88AEF01-CEFF-9640-B9C7-D79A6BA3C72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96613" name="Rectangle 7">
            <a:extLst>
              <a:ext uri="{FF2B5EF4-FFF2-40B4-BE49-F238E27FC236}">
                <a16:creationId xmlns:a16="http://schemas.microsoft.com/office/drawing/2014/main" id="{638DB45E-14AE-6842-B641-46331E095A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7C05CBE-ABC0-C849-B7E0-654B51B98F05}" type="slidenum">
              <a:rPr lang="en-AU" altLang="en-US">
                <a:latin typeface="Times New Roman" panose="02020603050405020304" pitchFamily="18" charset="0"/>
              </a:rPr>
              <a:pPr/>
              <a:t>26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96614" name="Rectangle 2">
            <a:extLst>
              <a:ext uri="{FF2B5EF4-FFF2-40B4-BE49-F238E27FC236}">
                <a16:creationId xmlns:a16="http://schemas.microsoft.com/office/drawing/2014/main" id="{DE0392A0-3EE7-F240-8E12-7BB741A6CE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5" name="Rectangle 3">
            <a:extLst>
              <a:ext uri="{FF2B5EF4-FFF2-40B4-BE49-F238E27FC236}">
                <a16:creationId xmlns:a16="http://schemas.microsoft.com/office/drawing/2014/main" id="{0DA15F9A-864A-F54A-BB26-9EB777430D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79370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>
            <a:extLst>
              <a:ext uri="{FF2B5EF4-FFF2-40B4-BE49-F238E27FC236}">
                <a16:creationId xmlns:a16="http://schemas.microsoft.com/office/drawing/2014/main" id="{AE6489A4-43CB-9043-8DFE-DA64DF5537E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97635" name="Rectangle 3">
            <a:extLst>
              <a:ext uri="{FF2B5EF4-FFF2-40B4-BE49-F238E27FC236}">
                <a16:creationId xmlns:a16="http://schemas.microsoft.com/office/drawing/2014/main" id="{B906E933-5EA5-4141-8551-40AD93F5A2B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AD82A7-7C21-9344-A84F-26D39707733C}" type="datetime3">
              <a:rPr lang="en-AU" altLang="en-US" smtClean="0">
                <a:latin typeface="Times New Roman" panose="02020603050405020304" pitchFamily="18" charset="0"/>
              </a:rPr>
              <a:pPr/>
              <a:t>27 November, 2018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97636" name="Rectangle 6">
            <a:extLst>
              <a:ext uri="{FF2B5EF4-FFF2-40B4-BE49-F238E27FC236}">
                <a16:creationId xmlns:a16="http://schemas.microsoft.com/office/drawing/2014/main" id="{3A3A6183-7A62-D741-A41B-E5B3DA8E56C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97637" name="Rectangle 7">
            <a:extLst>
              <a:ext uri="{FF2B5EF4-FFF2-40B4-BE49-F238E27FC236}">
                <a16:creationId xmlns:a16="http://schemas.microsoft.com/office/drawing/2014/main" id="{C9AA7C4B-45B3-F043-B6CB-5772591271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E17D74-36BB-2240-9941-E6A8419D702B}" type="slidenum">
              <a:rPr lang="en-AU" altLang="en-US">
                <a:latin typeface="Times New Roman" panose="02020603050405020304" pitchFamily="18" charset="0"/>
              </a:rPr>
              <a:pPr/>
              <a:t>27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97638" name="Rectangle 2">
            <a:extLst>
              <a:ext uri="{FF2B5EF4-FFF2-40B4-BE49-F238E27FC236}">
                <a16:creationId xmlns:a16="http://schemas.microsoft.com/office/drawing/2014/main" id="{DF471E27-8852-B741-BC07-33A3F2B10D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9" name="Rectangle 3">
            <a:extLst>
              <a:ext uri="{FF2B5EF4-FFF2-40B4-BE49-F238E27FC236}">
                <a16:creationId xmlns:a16="http://schemas.microsoft.com/office/drawing/2014/main" id="{C2A5DD02-A29E-D74D-B802-995E67C762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7197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>
            <a:extLst>
              <a:ext uri="{FF2B5EF4-FFF2-40B4-BE49-F238E27FC236}">
                <a16:creationId xmlns:a16="http://schemas.microsoft.com/office/drawing/2014/main" id="{B7DC1818-FF00-EC46-9BF5-84D1D21542B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98659" name="Rectangle 3">
            <a:extLst>
              <a:ext uri="{FF2B5EF4-FFF2-40B4-BE49-F238E27FC236}">
                <a16:creationId xmlns:a16="http://schemas.microsoft.com/office/drawing/2014/main" id="{8E8BBCDC-39B9-5145-9BBB-E2CA9D895EF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64995E-07BD-C64A-A00B-1F61A51DEEDB}" type="datetime3">
              <a:rPr lang="en-AU" altLang="en-US" smtClean="0">
                <a:latin typeface="Times New Roman" panose="02020603050405020304" pitchFamily="18" charset="0"/>
              </a:rPr>
              <a:pPr/>
              <a:t>27 November, 2018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98660" name="Rectangle 6">
            <a:extLst>
              <a:ext uri="{FF2B5EF4-FFF2-40B4-BE49-F238E27FC236}">
                <a16:creationId xmlns:a16="http://schemas.microsoft.com/office/drawing/2014/main" id="{77D2F952-270E-474C-A80D-78057A5D961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98661" name="Rectangle 7">
            <a:extLst>
              <a:ext uri="{FF2B5EF4-FFF2-40B4-BE49-F238E27FC236}">
                <a16:creationId xmlns:a16="http://schemas.microsoft.com/office/drawing/2014/main" id="{C7DB91FB-D7E0-3E42-BB82-FD76248430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22A8A06-E148-F54D-A407-C10ADB37C30F}" type="slidenum">
              <a:rPr lang="en-AU" altLang="en-US">
                <a:latin typeface="Times New Roman" panose="02020603050405020304" pitchFamily="18" charset="0"/>
              </a:rPr>
              <a:pPr/>
              <a:t>28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98662" name="Rectangle 2">
            <a:extLst>
              <a:ext uri="{FF2B5EF4-FFF2-40B4-BE49-F238E27FC236}">
                <a16:creationId xmlns:a16="http://schemas.microsoft.com/office/drawing/2014/main" id="{FB9AB4A3-B77C-B649-8643-221537BD62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63" name="Rectangle 3">
            <a:extLst>
              <a:ext uri="{FF2B5EF4-FFF2-40B4-BE49-F238E27FC236}">
                <a16:creationId xmlns:a16="http://schemas.microsoft.com/office/drawing/2014/main" id="{3CEA6D41-9657-A842-AD98-436AC2A8B2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26580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>
            <a:extLst>
              <a:ext uri="{FF2B5EF4-FFF2-40B4-BE49-F238E27FC236}">
                <a16:creationId xmlns:a16="http://schemas.microsoft.com/office/drawing/2014/main" id="{CE0D3E38-8FF9-7F47-AF1A-B34DA8051C7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99683" name="Rectangle 3">
            <a:extLst>
              <a:ext uri="{FF2B5EF4-FFF2-40B4-BE49-F238E27FC236}">
                <a16:creationId xmlns:a16="http://schemas.microsoft.com/office/drawing/2014/main" id="{26A12E38-75F3-8045-8005-62C00084EB4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0250C62-6F76-CE43-A365-3D612063EFA2}" type="datetime3">
              <a:rPr lang="en-AU" altLang="en-US" smtClean="0">
                <a:latin typeface="Times New Roman" panose="02020603050405020304" pitchFamily="18" charset="0"/>
              </a:rPr>
              <a:pPr/>
              <a:t>27 November, 2018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99684" name="Rectangle 6">
            <a:extLst>
              <a:ext uri="{FF2B5EF4-FFF2-40B4-BE49-F238E27FC236}">
                <a16:creationId xmlns:a16="http://schemas.microsoft.com/office/drawing/2014/main" id="{1A3AB68C-9119-8242-B15B-2B7216FCB8F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99685" name="Rectangle 7">
            <a:extLst>
              <a:ext uri="{FF2B5EF4-FFF2-40B4-BE49-F238E27FC236}">
                <a16:creationId xmlns:a16="http://schemas.microsoft.com/office/drawing/2014/main" id="{3676247B-F01A-574F-9192-C9102BEA44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AA5F4B-92C8-7A42-ACED-0A25A2D5FE5B}" type="slidenum">
              <a:rPr lang="en-AU" altLang="en-US">
                <a:latin typeface="Times New Roman" panose="02020603050405020304" pitchFamily="18" charset="0"/>
              </a:rPr>
              <a:pPr/>
              <a:t>29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99686" name="Rectangle 2">
            <a:extLst>
              <a:ext uri="{FF2B5EF4-FFF2-40B4-BE49-F238E27FC236}">
                <a16:creationId xmlns:a16="http://schemas.microsoft.com/office/drawing/2014/main" id="{B950D9EF-B49D-B34F-B241-3040985079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7" name="Rectangle 3">
            <a:extLst>
              <a:ext uri="{FF2B5EF4-FFF2-40B4-BE49-F238E27FC236}">
                <a16:creationId xmlns:a16="http://schemas.microsoft.com/office/drawing/2014/main" id="{F17BAE90-02ED-EF41-A829-2B40EFD23C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68959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>
            <a:extLst>
              <a:ext uri="{FF2B5EF4-FFF2-40B4-BE49-F238E27FC236}">
                <a16:creationId xmlns:a16="http://schemas.microsoft.com/office/drawing/2014/main" id="{DDBF4328-F543-C140-A4BA-49644D45A78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00707" name="Rectangle 3">
            <a:extLst>
              <a:ext uri="{FF2B5EF4-FFF2-40B4-BE49-F238E27FC236}">
                <a16:creationId xmlns:a16="http://schemas.microsoft.com/office/drawing/2014/main" id="{258D348C-6E78-0547-82C7-6B46159D561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483B808-CA2A-6E49-95E9-080764443A9F}" type="datetime3">
              <a:rPr lang="en-AU" altLang="en-US" smtClean="0">
                <a:latin typeface="Times New Roman" panose="02020603050405020304" pitchFamily="18" charset="0"/>
              </a:rPr>
              <a:pPr/>
              <a:t>27 November, 2018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00708" name="Rectangle 6">
            <a:extLst>
              <a:ext uri="{FF2B5EF4-FFF2-40B4-BE49-F238E27FC236}">
                <a16:creationId xmlns:a16="http://schemas.microsoft.com/office/drawing/2014/main" id="{5C505DD3-AC9C-2445-8F77-996CF07184B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200709" name="Rectangle 7">
            <a:extLst>
              <a:ext uri="{FF2B5EF4-FFF2-40B4-BE49-F238E27FC236}">
                <a16:creationId xmlns:a16="http://schemas.microsoft.com/office/drawing/2014/main" id="{41AC2697-E0A3-5E44-9BEA-C9A3F18B89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5969F73-CA02-C448-BB73-39FFFF753363}" type="slidenum">
              <a:rPr lang="en-AU" altLang="en-US">
                <a:latin typeface="Times New Roman" panose="02020603050405020304" pitchFamily="18" charset="0"/>
              </a:rPr>
              <a:pPr/>
              <a:t>30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00710" name="Rectangle 2">
            <a:extLst>
              <a:ext uri="{FF2B5EF4-FFF2-40B4-BE49-F238E27FC236}">
                <a16:creationId xmlns:a16="http://schemas.microsoft.com/office/drawing/2014/main" id="{6A4952B1-B6EE-B44E-909E-96CCF596B9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11" name="Rectangle 3">
            <a:extLst>
              <a:ext uri="{FF2B5EF4-FFF2-40B4-BE49-F238E27FC236}">
                <a16:creationId xmlns:a16="http://schemas.microsoft.com/office/drawing/2014/main" id="{71F9D54A-83C0-8C41-AC66-E7C26387DC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923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88CCE8E-76E8-FB46-AD15-C8DF31654A96}" type="datetime3">
              <a:rPr lang="en-AU" altLang="en-US">
                <a:latin typeface="Times New Roman" charset="0"/>
              </a:rPr>
              <a:pPr/>
              <a:t>27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99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699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A45B466-2570-8146-BCDA-03A18F80EF38}" type="slidenum">
              <a:rPr lang="en-AU" altLang="en-US">
                <a:latin typeface="Times New Roman" charset="0"/>
              </a:rPr>
              <a:pPr/>
              <a:t>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699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9153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ED11015-50A7-EB46-B6D3-C0BEC7518857}" type="datetime3">
              <a:rPr lang="en-AU" altLang="en-US">
                <a:latin typeface="Times New Roman" charset="0"/>
              </a:rPr>
              <a:pPr/>
              <a:t>27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2017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2017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F2BD56E-2B49-924C-A205-765D0FDAA188}" type="slidenum">
              <a:rPr lang="en-AU" altLang="en-US">
                <a:latin typeface="Times New Roman" charset="0"/>
              </a:rPr>
              <a:pPr/>
              <a:t>31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2017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3918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A1CF14-777F-1343-8F5E-9660EDB9199A}" type="datetime3">
              <a:rPr lang="en-AU" altLang="en-US">
                <a:latin typeface="Times New Roman" charset="0"/>
              </a:rPr>
              <a:pPr/>
              <a:t>27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2027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2027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67A82FA-28E3-944C-B71C-1660CA852678}" type="slidenum">
              <a:rPr lang="en-AU" altLang="en-US">
                <a:latin typeface="Times New Roman" charset="0"/>
              </a:rPr>
              <a:pPr/>
              <a:t>32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2027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8619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CAD3AB8-54A5-7C49-9B32-E9CC490441D6}" type="datetime3">
              <a:rPr lang="en-AU" altLang="en-US">
                <a:latin typeface="Times New Roman" charset="0"/>
              </a:rPr>
              <a:pPr/>
              <a:t>27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2037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2037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C8C094C-EFE7-2D40-992A-9CAE08D3263F}" type="slidenum">
              <a:rPr lang="en-AU" altLang="en-US">
                <a:latin typeface="Times New Roman" charset="0"/>
              </a:rPr>
              <a:pPr/>
              <a:t>34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2037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6276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C2F5FC2-09B1-EE4B-9E02-07A3F98F1A8B}" type="datetime3">
              <a:rPr lang="en-AU" altLang="en-US">
                <a:latin typeface="Times New Roman" charset="0"/>
              </a:rPr>
              <a:pPr/>
              <a:t>27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2048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2048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4E6FC4F-E30C-CC4B-8D2A-A7F2D0A7C2F2}" type="slidenum">
              <a:rPr lang="en-AU" altLang="en-US">
                <a:latin typeface="Times New Roman" charset="0"/>
              </a:rPr>
              <a:pPr/>
              <a:t>35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2048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6538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0BC1633-459C-B44F-B393-314E50662861}" type="datetime3">
              <a:rPr lang="en-AU" altLang="en-US">
                <a:latin typeface="Times New Roman" charset="0"/>
              </a:rPr>
              <a:pPr/>
              <a:t>27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2058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2058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D842AB5-4E75-5143-AB19-ECBACC3BCF51}" type="slidenum">
              <a:rPr lang="en-AU" altLang="en-US">
                <a:latin typeface="Times New Roman" charset="0"/>
              </a:rPr>
              <a:pPr/>
              <a:t>36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2058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Someone summarize this chapter for me.</a:t>
            </a:r>
          </a:p>
        </p:txBody>
      </p:sp>
    </p:spTree>
    <p:extLst>
      <p:ext uri="{BB962C8B-B14F-4D97-AF65-F5344CB8AC3E}">
        <p14:creationId xmlns:p14="http://schemas.microsoft.com/office/powerpoint/2010/main" val="33665725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137B195-E8A8-D748-927E-04AB666D709C}" type="datetime3">
              <a:rPr lang="en-AU" altLang="en-US">
                <a:latin typeface="Times New Roman" charset="0"/>
              </a:rPr>
              <a:pPr/>
              <a:t>27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2068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2068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9A88F04-E03F-314D-8984-1899C4840147}" type="slidenum">
              <a:rPr lang="en-AU" altLang="en-US">
                <a:latin typeface="Times New Roman" charset="0"/>
              </a:rPr>
              <a:pPr/>
              <a:t>37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2068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297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812AD0E-00E8-6A4A-99AB-230180999455}" type="datetime3">
              <a:rPr lang="en-AU" altLang="en-US">
                <a:latin typeface="Times New Roman" charset="0"/>
              </a:rPr>
              <a:pPr/>
              <a:t>27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20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720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5D4DA55-B2ED-CE4E-A17A-AC0AC393B06C}" type="slidenum">
              <a:rPr lang="en-AU" altLang="en-US">
                <a:latin typeface="Times New Roman" charset="0"/>
              </a:rPr>
              <a:pPr/>
              <a:t>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20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Disks are slow, so okay to handle in software and be smart about it…</a:t>
            </a:r>
          </a:p>
          <a:p>
            <a:r>
              <a:rPr lang="en-US" altLang="en-US" dirty="0">
                <a:latin typeface="Times New Roman" charset="0"/>
              </a:rPr>
              <a:t>…BUT this is changing! SSDs are changing everything – much </a:t>
            </a:r>
            <a:r>
              <a:rPr lang="en-US" altLang="en-US">
                <a:latin typeface="Times New Roman" charset="0"/>
              </a:rPr>
              <a:t>faster than disks!</a:t>
            </a:r>
          </a:p>
        </p:txBody>
      </p:sp>
    </p:spTree>
    <p:extLst>
      <p:ext uri="{BB962C8B-B14F-4D97-AF65-F5344CB8AC3E}">
        <p14:creationId xmlns:p14="http://schemas.microsoft.com/office/powerpoint/2010/main" val="3225962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78FBDBD-6676-FE45-A4A7-C8C755AA84BA}" type="datetime3">
              <a:rPr lang="en-AU" altLang="en-US">
                <a:latin typeface="Times New Roman" charset="0"/>
              </a:rPr>
              <a:pPr/>
              <a:t>27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40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740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2F493FD-4B1B-9E44-AA97-19A87D35A05C}" type="slidenum">
              <a:rPr lang="en-AU" altLang="en-US">
                <a:latin typeface="Times New Roman" charset="0"/>
              </a:rPr>
              <a:pPr/>
              <a:t>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40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Notice that the</a:t>
            </a:r>
            <a:r>
              <a:rPr lang="en-US" altLang="en-US" baseline="0" dirty="0">
                <a:latin typeface="Times New Roman" charset="0"/>
              </a:rPr>
              <a:t> physical page number means something different depending on the valid bit.</a:t>
            </a:r>
          </a:p>
          <a:p>
            <a:r>
              <a:rPr lang="en-US" altLang="en-US" baseline="0" dirty="0">
                <a:latin typeface="Times New Roman" charset="0"/>
              </a:rPr>
              <a:t>If valid, it’s the physical address in memory</a:t>
            </a:r>
          </a:p>
          <a:p>
            <a:r>
              <a:rPr lang="en-US" altLang="en-US" baseline="0" dirty="0">
                <a:latin typeface="Times New Roman" charset="0"/>
              </a:rPr>
              <a:t>If not, it’s a disk address.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867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FB55651-6068-AA42-B4B7-5921DEEDB952}" type="datetime3">
              <a:rPr lang="en-AU" altLang="en-US">
                <a:latin typeface="Times New Roman" charset="0"/>
              </a:rPr>
              <a:pPr/>
              <a:t>27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51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751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CA63B08-DECE-3944-96D8-9A9DDA7D920D}" type="slidenum">
              <a:rPr lang="en-AU" altLang="en-US">
                <a:latin typeface="Times New Roman" charset="0"/>
              </a:rPr>
              <a:pPr/>
              <a:t>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51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Q: Do you think we use write-through or write-back for virtual memory?</a:t>
            </a:r>
          </a:p>
        </p:txBody>
      </p:sp>
    </p:spTree>
    <p:extLst>
      <p:ext uri="{BB962C8B-B14F-4D97-AF65-F5344CB8AC3E}">
        <p14:creationId xmlns:p14="http://schemas.microsoft.com/office/powerpoint/2010/main" val="523459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A3D8B0F-A2F6-AC4C-9BCE-3982E70168FC}" type="datetime3">
              <a:rPr lang="en-AU" altLang="en-US">
                <a:latin typeface="Times New Roman" charset="0"/>
              </a:rPr>
              <a:pPr/>
              <a:t>27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6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76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4183D1E-936A-D841-9809-20B1468D9CB1}" type="slidenum">
              <a:rPr lang="en-AU" altLang="en-US">
                <a:latin typeface="Times New Roman" charset="0"/>
              </a:rPr>
              <a:pPr/>
              <a:t>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61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175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9FCF08F-32A8-9E4D-BB7D-2043093EC5E8}" type="datetime3">
              <a:rPr lang="en-AU" altLang="en-US">
                <a:latin typeface="Times New Roman" charset="0"/>
              </a:rPr>
              <a:pPr/>
              <a:t>27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71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771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D6339E2-04D6-7949-9E9B-4E578D22C6EA}" type="slidenum">
              <a:rPr lang="en-AU" altLang="en-US">
                <a:latin typeface="Times New Roman" charset="0"/>
              </a:rPr>
              <a:pPr/>
              <a:t>9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71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488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EA1CAEE-0467-B940-8456-EA9C37BCF35B}" type="datetime3">
              <a:rPr lang="en-AU" altLang="en-US">
                <a:latin typeface="Times New Roman" charset="0"/>
              </a:rPr>
              <a:pPr/>
              <a:t>27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8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78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F74C1BC-4FBA-E24F-9829-3AF30ABB5951}" type="slidenum">
              <a:rPr lang="en-AU" altLang="en-US">
                <a:latin typeface="Times New Roman" charset="0"/>
              </a:rPr>
              <a:pPr/>
              <a:t>10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8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Draw a matrix:</a:t>
            </a:r>
          </a:p>
          <a:p>
            <a:r>
              <a:rPr lang="en-US" altLang="en-US" dirty="0">
                <a:latin typeface="Times New Roman" charset="0"/>
              </a:rPr>
              <a:t>TLB hit vs. miss x</a:t>
            </a:r>
            <a:r>
              <a:rPr lang="en-US" altLang="en-US" baseline="0" dirty="0">
                <a:latin typeface="Times New Roman" charset="0"/>
              </a:rPr>
              <a:t> page table valid vs. not valid</a:t>
            </a:r>
          </a:p>
          <a:p>
            <a:r>
              <a:rPr lang="en-US" altLang="en-US" baseline="0" dirty="0">
                <a:latin typeface="Times New Roman" charset="0"/>
              </a:rPr>
              <a:t>If TLB hit, must be in physical memory</a:t>
            </a:r>
          </a:p>
        </p:txBody>
      </p:sp>
    </p:spTree>
    <p:extLst>
      <p:ext uri="{BB962C8B-B14F-4D97-AF65-F5344CB8AC3E}">
        <p14:creationId xmlns:p14="http://schemas.microsoft.com/office/powerpoint/2010/main" val="3443554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37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46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48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3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2000">
                  <a:solidFill>
                    <a:schemeClr val="bg1"/>
                  </a:solidFill>
                </a:rPr>
                <a:t>The Hardware/Software Interface</a:t>
              </a:r>
              <a:endParaRPr 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6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4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Box 15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GB" sz="2000">
                  <a:solidFill>
                    <a:schemeClr val="bg1"/>
                  </a:solidFill>
                  <a:latin typeface="Arial Black" pitchFamily="34" charset="0"/>
                </a:rPr>
                <a:t>5</a:t>
              </a:r>
              <a:r>
                <a:rPr lang="en-GB" sz="2000" baseline="30000">
                  <a:solidFill>
                    <a:schemeClr val="bg1"/>
                  </a:solidFill>
                  <a:latin typeface="Arial Black" pitchFamily="34" charset="0"/>
                </a:rPr>
                <a:t>th</a:t>
              </a:r>
              <a:endParaRPr lang="en-GB" sz="2000">
                <a:solidFill>
                  <a:schemeClr val="bg1"/>
                </a:solidFill>
                <a:latin typeface="Arial Black" pitchFamily="34" charset="0"/>
              </a:endParaRPr>
            </a:p>
            <a:p>
              <a:pPr>
                <a:defRPr/>
              </a:pPr>
              <a:endParaRPr lang="en-US" sz="200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17" name="TextBox 16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GB" sz="1400">
                  <a:solidFill>
                    <a:schemeClr val="bg1"/>
                  </a:solidFill>
                </a:rPr>
                <a:t>Edition</a:t>
              </a:r>
              <a:endParaRPr 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419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80098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0A81BA47-A443-3746-97A6-5D2D6E7F6C5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2141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3AD723C7-6C38-854E-A737-B23276970DE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3131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F1274710-7B68-5041-9CD6-90C071B46C73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82835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5BF78CE7-10B1-F448-9ABC-4F89A26304A8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46678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9C20A261-3499-D24C-89E1-BCC2045D9181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28235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1D11F420-7FEC-4845-BBAB-C8F07521DDF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45159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49F8649A-44C5-8D43-9B90-A23D0ECC399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104526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BB113C93-82A5-F846-95E2-9B5E5DB61EAE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27051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3D2638A2-A303-CB4F-9726-3E80DCC15324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64562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B1DEA165-E0EE-8245-8622-30D57CD51D5F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3465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E0DD32EE-AF2D-6B48-9A18-101CB18F4405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7897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6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307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40979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/>
            </a:lvl1pPr>
          </a:lstStyle>
          <a:p>
            <a:r>
              <a:rPr lang="en-AU" altLang="en-US"/>
              <a:t>Chapter 5 — Large and Fast: Exploiting Memory Hierarchy — </a:t>
            </a:r>
            <a:fld id="{BCA103B2-8260-484C-BA6A-3D28B0DA09B7}" type="slidenum">
              <a:rPr lang="en-AU" altLang="en-US"/>
              <a:pPr/>
              <a:t>‹#›</a:t>
            </a:fld>
            <a:endParaRPr lang="en-AU" altLang="en-US"/>
          </a:p>
        </p:txBody>
      </p:sp>
      <p:sp>
        <p:nvSpPr>
          <p:cNvPr id="1030" name="Rectangle 25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3079" name="Picture 7" descr="MK Logo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707886"/>
          </a:xfrm>
        </p:spPr>
        <p:txBody>
          <a:bodyPr/>
          <a:lstStyle/>
          <a:p>
            <a:r>
              <a:rPr lang="en-US" dirty="0"/>
              <a:t>The Memory Hierarchy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5 — Large and Fast: Exploiting Memory Hierarchy — </a:t>
            </a:r>
            <a:fld id="{9C20A261-3499-D24C-89E1-BCC2045D9181}" type="slidenum">
              <a:rPr lang="en-AU" altLang="en-US" smtClean="0"/>
              <a:pPr/>
              <a:t>1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98063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38379CF1-0D6E-0741-ACC5-71FA7F5E902C}" type="slidenum">
              <a:rPr lang="en-AU" altLang="en-US"/>
              <a:pPr/>
              <a:t>10</a:t>
            </a:fld>
            <a:endParaRPr lang="en-AU" altLang="en-US"/>
          </a:p>
        </p:txBody>
      </p:sp>
      <p:pic>
        <p:nvPicPr>
          <p:cNvPr id="79875" name="Picture 5" descr="f05-23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268413"/>
            <a:ext cx="6535738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Fast Translation Using a TLB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766491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2A563568-FB53-F74E-9FD7-9813AAEF8D6A}" type="slidenum">
              <a:rPr lang="en-AU" altLang="en-US"/>
              <a:pPr/>
              <a:t>11</a:t>
            </a:fld>
            <a:endParaRPr lang="en-AU" altLang="en-US"/>
          </a:p>
        </p:txBody>
      </p:sp>
      <p:sp>
        <p:nvSpPr>
          <p:cNvPr id="808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TLB Misses</a:t>
            </a:r>
            <a:endParaRPr lang="en-AU" altLang="en-US"/>
          </a:p>
        </p:txBody>
      </p:sp>
      <p:sp>
        <p:nvSpPr>
          <p:cNvPr id="8090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If page is in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Load the PTE from memory and retry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Could be handled in hardware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Can get complex for more complicated page table structures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Or in software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Raise a special exception, with optimized handler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If page is not in memory (page fault)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OS handles fetching the page and updating the page table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Then restart the faulting instruction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591275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49D043F7-5DD2-7843-B95B-F021DA52CCE7}" type="slidenum">
              <a:rPr lang="en-AU" altLang="en-US"/>
              <a:pPr/>
              <a:t>12</a:t>
            </a:fld>
            <a:endParaRPr lang="en-AU" altLang="en-US"/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TLB Miss Handler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dirty="0"/>
              <a:t>TLB indicates miss</a:t>
            </a:r>
          </a:p>
          <a:p>
            <a:pPr lvl="1" eaLnBrk="1" hangingPunct="1"/>
            <a:r>
              <a:rPr lang="en-AU" altLang="en-US" dirty="0"/>
              <a:t>Page present, but PTE not in TLB</a:t>
            </a:r>
          </a:p>
          <a:p>
            <a:pPr lvl="1" eaLnBrk="1" hangingPunct="1"/>
            <a:r>
              <a:rPr lang="en-AU" altLang="en-US" dirty="0"/>
              <a:t>Page not present</a:t>
            </a:r>
          </a:p>
          <a:p>
            <a:pPr eaLnBrk="1" hangingPunct="1"/>
            <a:r>
              <a:rPr lang="en-AU" altLang="en-US" dirty="0"/>
              <a:t>Must recognize TLB miss before destination register overwritten</a:t>
            </a:r>
          </a:p>
          <a:p>
            <a:pPr lvl="1" eaLnBrk="1" hangingPunct="1"/>
            <a:r>
              <a:rPr lang="en-AU" altLang="en-US" dirty="0"/>
              <a:t>Raise exception</a:t>
            </a:r>
          </a:p>
          <a:p>
            <a:pPr eaLnBrk="1" hangingPunct="1"/>
            <a:r>
              <a:rPr lang="en-AU" altLang="en-US" dirty="0"/>
              <a:t>Handler copies PTE from memory to TLB</a:t>
            </a:r>
          </a:p>
          <a:p>
            <a:pPr lvl="1" eaLnBrk="1" hangingPunct="1"/>
            <a:r>
              <a:rPr lang="en-AU" altLang="en-US" dirty="0"/>
              <a:t>Then restarts instruction</a:t>
            </a:r>
          </a:p>
          <a:p>
            <a:pPr lvl="1" eaLnBrk="1" hangingPunct="1"/>
            <a:r>
              <a:rPr lang="en-AU" altLang="en-US" dirty="0"/>
              <a:t>If page not present, page fault will occur</a:t>
            </a:r>
          </a:p>
        </p:txBody>
      </p:sp>
    </p:spTree>
    <p:extLst>
      <p:ext uri="{BB962C8B-B14F-4D97-AF65-F5344CB8AC3E}">
        <p14:creationId xmlns:p14="http://schemas.microsoft.com/office/powerpoint/2010/main" val="2791999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0DFA2995-7CA5-5F43-8210-F08078C96A38}" type="slidenum">
              <a:rPr lang="en-AU" altLang="en-US"/>
              <a:pPr/>
              <a:t>13</a:t>
            </a:fld>
            <a:endParaRPr lang="en-AU" altLang="en-US"/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Page Fault Handler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Use faulting virtual address to find PTE</a:t>
            </a:r>
          </a:p>
          <a:p>
            <a:pPr eaLnBrk="1" hangingPunct="1"/>
            <a:r>
              <a:rPr lang="en-AU" altLang="en-US"/>
              <a:t>Locate page on disk</a:t>
            </a:r>
          </a:p>
          <a:p>
            <a:pPr eaLnBrk="1" hangingPunct="1"/>
            <a:r>
              <a:rPr lang="en-AU" altLang="en-US"/>
              <a:t>Choose page to replace</a:t>
            </a:r>
          </a:p>
          <a:p>
            <a:pPr lvl="1" eaLnBrk="1" hangingPunct="1"/>
            <a:r>
              <a:rPr lang="en-AU" altLang="en-US"/>
              <a:t>If dirty, write to disk first</a:t>
            </a:r>
          </a:p>
          <a:p>
            <a:pPr eaLnBrk="1" hangingPunct="1"/>
            <a:r>
              <a:rPr lang="en-AU" altLang="en-US"/>
              <a:t>Read page into memory and update page table</a:t>
            </a:r>
          </a:p>
          <a:p>
            <a:pPr eaLnBrk="1" hangingPunct="1"/>
            <a:r>
              <a:rPr lang="en-AU" altLang="en-US"/>
              <a:t>Make process runnable again</a:t>
            </a:r>
          </a:p>
          <a:p>
            <a:pPr lvl="1" eaLnBrk="1" hangingPunct="1"/>
            <a:r>
              <a:rPr lang="en-AU" altLang="en-US"/>
              <a:t>Restart from faulting instruction</a:t>
            </a:r>
          </a:p>
        </p:txBody>
      </p:sp>
    </p:spTree>
    <p:extLst>
      <p:ext uri="{BB962C8B-B14F-4D97-AF65-F5344CB8AC3E}">
        <p14:creationId xmlns:p14="http://schemas.microsoft.com/office/powerpoint/2010/main" val="4146950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Fault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 fault raises special exception</a:t>
            </a:r>
          </a:p>
          <a:p>
            <a:r>
              <a:rPr lang="en-US" dirty="0"/>
              <a:t>Save registers to stack, set stack pointer</a:t>
            </a:r>
          </a:p>
          <a:p>
            <a:pPr lvl="1"/>
            <a:r>
              <a:rPr lang="en-US" dirty="0"/>
              <a:t>General purpose, hi, lo, exception registers</a:t>
            </a:r>
          </a:p>
          <a:p>
            <a:r>
              <a:rPr lang="en-US" dirty="0"/>
              <a:t>Disable more exceptions or allow nested exceptions</a:t>
            </a:r>
          </a:p>
          <a:p>
            <a:r>
              <a:rPr lang="en-US" dirty="0"/>
              <a:t>Call C code (in OS) to handle page fault</a:t>
            </a:r>
          </a:p>
          <a:p>
            <a:r>
              <a:rPr lang="en-US" dirty="0"/>
              <a:t>Restore registers, stack pointer</a:t>
            </a:r>
          </a:p>
          <a:p>
            <a:r>
              <a:rPr lang="en-US" dirty="0"/>
              <a:t>Enable regular exceptions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5 — Large and Fast: Exploiting Memory Hierarchy — </a:t>
            </a:r>
            <a:fld id="{5BF78CE7-10B1-F448-9ABC-4F89A26304A8}" type="slidenum">
              <a:rPr lang="en-AU" altLang="en-US" smtClean="0"/>
              <a:pPr/>
              <a:t>14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485647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FE043145-818D-BF46-B23E-3260A88299D4}" type="slidenum">
              <a:rPr lang="en-AU" altLang="en-US"/>
              <a:pPr/>
              <a:t>15</a:t>
            </a:fld>
            <a:endParaRPr lang="en-AU" altLang="en-US"/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TLB and Cache Interaction</a:t>
            </a:r>
            <a:endParaRPr lang="en-AU" altLang="en-US"/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364163" y="1125538"/>
            <a:ext cx="3590925" cy="5111750"/>
          </a:xfrm>
        </p:spPr>
        <p:txBody>
          <a:bodyPr/>
          <a:lstStyle/>
          <a:p>
            <a:pPr eaLnBrk="1" hangingPunct="1"/>
            <a:r>
              <a:rPr lang="en-US" altLang="en-US" sz="2400"/>
              <a:t>If cache tag uses physical address</a:t>
            </a:r>
          </a:p>
          <a:p>
            <a:pPr lvl="1" eaLnBrk="1" hangingPunct="1"/>
            <a:r>
              <a:rPr lang="en-US" altLang="en-US" sz="2000"/>
              <a:t>Need to translate before cache lookup</a:t>
            </a:r>
          </a:p>
          <a:p>
            <a:pPr eaLnBrk="1" hangingPunct="1"/>
            <a:r>
              <a:rPr lang="en-US" altLang="en-US" sz="2400"/>
              <a:t>Alternative: use virtual address tag</a:t>
            </a:r>
          </a:p>
          <a:p>
            <a:pPr lvl="1" eaLnBrk="1" hangingPunct="1"/>
            <a:r>
              <a:rPr lang="en-US" altLang="en-US" sz="2000"/>
              <a:t>Complications due to aliasing</a:t>
            </a:r>
          </a:p>
          <a:p>
            <a:pPr lvl="2" eaLnBrk="1" hangingPunct="1"/>
            <a:r>
              <a:rPr lang="en-US" altLang="en-US" sz="1800"/>
              <a:t>Different virtual addresses for shared physical address</a:t>
            </a:r>
            <a:endParaRPr lang="en-AU" altLang="en-US" sz="1800"/>
          </a:p>
        </p:txBody>
      </p:sp>
      <p:pic>
        <p:nvPicPr>
          <p:cNvPr id="83973" name="Picture 5" descr="f05-24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268413"/>
            <a:ext cx="4956175" cy="508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6445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C6CE9F94-BDBA-EE49-BBEE-27A896380636}" type="slidenum">
              <a:rPr lang="en-AU" altLang="en-US"/>
              <a:pPr/>
              <a:t>16</a:t>
            </a:fld>
            <a:endParaRPr lang="en-AU" altLang="en-US"/>
          </a:p>
        </p:txBody>
      </p:sp>
      <p:sp>
        <p:nvSpPr>
          <p:cNvPr id="8499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Protection</a:t>
            </a:r>
            <a:endParaRPr lang="en-AU" altLang="en-US"/>
          </a:p>
        </p:txBody>
      </p:sp>
      <p:sp>
        <p:nvSpPr>
          <p:cNvPr id="8499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Different tasks can share parts of their virtual address spaces</a:t>
            </a:r>
          </a:p>
          <a:p>
            <a:pPr lvl="1" eaLnBrk="1" hangingPunct="1"/>
            <a:r>
              <a:rPr lang="en-US" altLang="en-US"/>
              <a:t>But need to protect against errant access</a:t>
            </a:r>
          </a:p>
          <a:p>
            <a:pPr lvl="1" eaLnBrk="1" hangingPunct="1"/>
            <a:r>
              <a:rPr lang="en-US" altLang="en-US"/>
              <a:t>Requires OS assistance</a:t>
            </a:r>
          </a:p>
          <a:p>
            <a:pPr eaLnBrk="1" hangingPunct="1"/>
            <a:r>
              <a:rPr lang="en-US" altLang="en-US"/>
              <a:t>Hardware support for OS protection</a:t>
            </a:r>
          </a:p>
          <a:p>
            <a:pPr lvl="1" eaLnBrk="1" hangingPunct="1"/>
            <a:r>
              <a:rPr lang="en-US" altLang="en-US"/>
              <a:t>Privileged supervisor mode (aka kernel mode)</a:t>
            </a:r>
          </a:p>
          <a:p>
            <a:pPr lvl="1" eaLnBrk="1" hangingPunct="1"/>
            <a:r>
              <a:rPr lang="en-US" altLang="en-US"/>
              <a:t>Privileged instructions</a:t>
            </a:r>
          </a:p>
          <a:p>
            <a:pPr lvl="1" eaLnBrk="1" hangingPunct="1"/>
            <a:r>
              <a:rPr lang="en-US" altLang="en-US"/>
              <a:t>Page tables and other state information only accessible in supervisor mode</a:t>
            </a:r>
          </a:p>
          <a:p>
            <a:pPr lvl="1" eaLnBrk="1" hangingPunct="1"/>
            <a:r>
              <a:rPr lang="en-US" altLang="en-US"/>
              <a:t>System call exception (e.g., syscall in MIPS)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82664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96A46D7A-C704-6D49-8887-9463DC92BE21}" type="slidenum">
              <a:rPr lang="en-AU" altLang="en-US"/>
              <a:pPr/>
              <a:t>17</a:t>
            </a:fld>
            <a:endParaRPr lang="en-AU" altLang="en-US"/>
          </a:p>
        </p:txBody>
      </p:sp>
      <p:sp>
        <p:nvSpPr>
          <p:cNvPr id="8601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Memory Hierarchy</a:t>
            </a:r>
            <a:endParaRPr lang="en-AU" altLang="en-US"/>
          </a:p>
        </p:txBody>
      </p:sp>
      <p:sp>
        <p:nvSpPr>
          <p:cNvPr id="8602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4213" y="1844675"/>
            <a:ext cx="8270875" cy="4392613"/>
          </a:xfrm>
        </p:spPr>
        <p:txBody>
          <a:bodyPr/>
          <a:lstStyle/>
          <a:p>
            <a:pPr eaLnBrk="1" hangingPunct="1"/>
            <a:r>
              <a:rPr lang="en-US" altLang="en-US"/>
              <a:t>Common principles apply at all levels of the memory hierarchy</a:t>
            </a:r>
          </a:p>
          <a:p>
            <a:pPr lvl="1" eaLnBrk="1" hangingPunct="1"/>
            <a:r>
              <a:rPr lang="en-US" altLang="en-US"/>
              <a:t>Based on notions of caching</a:t>
            </a:r>
          </a:p>
          <a:p>
            <a:pPr eaLnBrk="1" hangingPunct="1"/>
            <a:r>
              <a:rPr lang="en-US" altLang="en-US"/>
              <a:t>At each level in the hierarchy</a:t>
            </a:r>
          </a:p>
          <a:p>
            <a:pPr lvl="1" eaLnBrk="1" hangingPunct="1"/>
            <a:r>
              <a:rPr lang="en-US" altLang="en-US"/>
              <a:t>Block placement</a:t>
            </a:r>
          </a:p>
          <a:p>
            <a:pPr lvl="1" eaLnBrk="1" hangingPunct="1"/>
            <a:r>
              <a:rPr lang="en-US" altLang="en-US"/>
              <a:t>Finding a block</a:t>
            </a:r>
          </a:p>
          <a:p>
            <a:pPr lvl="1" eaLnBrk="1" hangingPunct="1"/>
            <a:r>
              <a:rPr lang="en-US" altLang="en-US"/>
              <a:t>Replacement on a miss</a:t>
            </a:r>
          </a:p>
          <a:p>
            <a:pPr lvl="1" eaLnBrk="1" hangingPunct="1"/>
            <a:r>
              <a:rPr lang="en-US" altLang="en-US"/>
              <a:t>Write policy</a:t>
            </a:r>
            <a:endParaRPr lang="en-AU" altLang="en-US"/>
          </a:p>
        </p:txBody>
      </p:sp>
      <p:sp>
        <p:nvSpPr>
          <p:cNvPr id="86021" name="Text Box 4"/>
          <p:cNvSpPr txBox="1">
            <a:spLocks noChangeArrowheads="1"/>
          </p:cNvSpPr>
          <p:nvPr/>
        </p:nvSpPr>
        <p:spPr bwMode="auto">
          <a:xfrm rot="5400000">
            <a:off x="6220619" y="2556669"/>
            <a:ext cx="54800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§5.8 A Common Framework for Memory Hierarchies</a:t>
            </a:r>
          </a:p>
        </p:txBody>
      </p:sp>
      <p:sp>
        <p:nvSpPr>
          <p:cNvPr id="86022" name="Text Box 7"/>
          <p:cNvSpPr txBox="1">
            <a:spLocks noChangeArrowheads="1"/>
          </p:cNvSpPr>
          <p:nvPr/>
        </p:nvSpPr>
        <p:spPr bwMode="auto">
          <a:xfrm>
            <a:off x="684213" y="1258888"/>
            <a:ext cx="28257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1">
                <a:solidFill>
                  <a:schemeClr val="folHlink"/>
                </a:solidFill>
                <a:latin typeface="Arial Black" charset="0"/>
              </a:rPr>
              <a:t>The BIG Picture</a:t>
            </a:r>
          </a:p>
        </p:txBody>
      </p:sp>
    </p:spTree>
    <p:extLst>
      <p:ext uri="{BB962C8B-B14F-4D97-AF65-F5344CB8AC3E}">
        <p14:creationId xmlns:p14="http://schemas.microsoft.com/office/powerpoint/2010/main" val="2325963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53DC4AB5-6389-2140-838D-99E9262BC4AD}" type="slidenum">
              <a:rPr lang="en-AU" altLang="en-US"/>
              <a:pPr/>
              <a:t>18</a:t>
            </a:fld>
            <a:endParaRPr lang="en-AU" altLang="en-US"/>
          </a:p>
        </p:txBody>
      </p:sp>
      <p:sp>
        <p:nvSpPr>
          <p:cNvPr id="870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Block Placement</a:t>
            </a:r>
            <a:endParaRPr lang="en-AU" altLang="en-US"/>
          </a:p>
        </p:txBody>
      </p:sp>
      <p:sp>
        <p:nvSpPr>
          <p:cNvPr id="8704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Determined by associativity</a:t>
            </a:r>
          </a:p>
          <a:p>
            <a:pPr lvl="1" eaLnBrk="1" hangingPunct="1"/>
            <a:r>
              <a:rPr lang="en-US" altLang="en-US"/>
              <a:t>Direct mapped (1-way associative)</a:t>
            </a:r>
          </a:p>
          <a:p>
            <a:pPr lvl="2" eaLnBrk="1" hangingPunct="1"/>
            <a:r>
              <a:rPr lang="en-US" altLang="en-US"/>
              <a:t>One choice for placement</a:t>
            </a:r>
          </a:p>
          <a:p>
            <a:pPr lvl="1" eaLnBrk="1" hangingPunct="1"/>
            <a:r>
              <a:rPr lang="en-US" altLang="en-US"/>
              <a:t>n-way set associative</a:t>
            </a:r>
          </a:p>
          <a:p>
            <a:pPr lvl="2" eaLnBrk="1" hangingPunct="1"/>
            <a:r>
              <a:rPr lang="en-US" altLang="en-US"/>
              <a:t>n choices within a set</a:t>
            </a:r>
          </a:p>
          <a:p>
            <a:pPr lvl="1" eaLnBrk="1" hangingPunct="1"/>
            <a:r>
              <a:rPr lang="en-US" altLang="en-US"/>
              <a:t>Fully associative</a:t>
            </a:r>
          </a:p>
          <a:p>
            <a:pPr lvl="2" eaLnBrk="1" hangingPunct="1"/>
            <a:r>
              <a:rPr lang="en-US" altLang="en-US"/>
              <a:t>Any location</a:t>
            </a:r>
          </a:p>
          <a:p>
            <a:pPr eaLnBrk="1" hangingPunct="1"/>
            <a:r>
              <a:rPr lang="en-US" altLang="en-US"/>
              <a:t>Higher associativity reduces miss rate</a:t>
            </a:r>
          </a:p>
          <a:p>
            <a:pPr lvl="1" eaLnBrk="1" hangingPunct="1"/>
            <a:r>
              <a:rPr lang="en-US" altLang="en-US"/>
              <a:t>Increases complexity, cost, and access time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868688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4984457F-1E68-5647-92D1-59681325D703}" type="slidenum">
              <a:rPr lang="en-AU" altLang="en-US"/>
              <a:pPr/>
              <a:t>19</a:t>
            </a:fld>
            <a:endParaRPr lang="en-AU" altLang="en-US"/>
          </a:p>
        </p:txBody>
      </p:sp>
      <p:sp>
        <p:nvSpPr>
          <p:cNvPr id="88067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Finding a Block</a:t>
            </a:r>
            <a:endParaRPr lang="en-AU" altLang="en-US"/>
          </a:p>
        </p:txBody>
      </p:sp>
      <p:sp>
        <p:nvSpPr>
          <p:cNvPr id="88068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684213" y="3856038"/>
            <a:ext cx="8270875" cy="23812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Hardware caches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Reduce comparisons to reduce cost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Virtual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Full table lookup makes full associativity feasible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Benefit in reduced miss rate</a:t>
            </a:r>
            <a:endParaRPr lang="en-AU" altLang="en-US" sz="2400"/>
          </a:p>
        </p:txBody>
      </p:sp>
      <p:graphicFrame>
        <p:nvGraphicFramePr>
          <p:cNvPr id="355332" name="Group 4"/>
          <p:cNvGraphicFramePr>
            <a:graphicFrameLocks noGrp="1"/>
          </p:cNvGraphicFramePr>
          <p:nvPr/>
        </p:nvGraphicFramePr>
        <p:xfrm>
          <a:off x="1187450" y="1397000"/>
          <a:ext cx="7561263" cy="2286000"/>
        </p:xfrm>
        <a:graphic>
          <a:graphicData uri="http://schemas.openxmlformats.org/drawingml/2006/table">
            <a:tbl>
              <a:tblPr/>
              <a:tblGrid>
                <a:gridCol w="252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1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9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Associativity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Location method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 comparisons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Direct mapped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n-way set associative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 index, then search entries within the set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72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Fully associative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Search all entries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#entries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7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Full lookup table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910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6DF28AA5-0B84-134B-99F7-6EC640D2818C}" type="slidenum">
              <a:rPr lang="en-AU" altLang="en-US"/>
              <a:pPr/>
              <a:t>2</a:t>
            </a:fld>
            <a:endParaRPr lang="en-AU" altLang="en-US"/>
          </a:p>
        </p:txBody>
      </p:sp>
      <p:sp>
        <p:nvSpPr>
          <p:cNvPr id="6758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Virtual Machines</a:t>
            </a:r>
          </a:p>
        </p:txBody>
      </p:sp>
      <p:sp>
        <p:nvSpPr>
          <p:cNvPr id="6758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sz="2800"/>
              <a:t>Host computer emulates guest operating system and machine resources</a:t>
            </a:r>
          </a:p>
          <a:p>
            <a:pPr lvl="1" eaLnBrk="1" hangingPunct="1"/>
            <a:r>
              <a:rPr lang="en-AU" altLang="en-US" sz="2400"/>
              <a:t>Improved isolation of multiple guests</a:t>
            </a:r>
          </a:p>
          <a:p>
            <a:pPr lvl="1" eaLnBrk="1" hangingPunct="1"/>
            <a:r>
              <a:rPr lang="en-AU" altLang="en-US" sz="2400"/>
              <a:t>Avoids security and reliability problems</a:t>
            </a:r>
          </a:p>
          <a:p>
            <a:pPr lvl="1" eaLnBrk="1" hangingPunct="1"/>
            <a:r>
              <a:rPr lang="en-AU" altLang="en-US" sz="2400"/>
              <a:t>Aids sharing of resources</a:t>
            </a:r>
          </a:p>
          <a:p>
            <a:pPr eaLnBrk="1" hangingPunct="1"/>
            <a:r>
              <a:rPr lang="en-AU" altLang="en-US" sz="2800"/>
              <a:t>Virtualization has some performance impact</a:t>
            </a:r>
          </a:p>
          <a:p>
            <a:pPr lvl="1" eaLnBrk="1" hangingPunct="1"/>
            <a:r>
              <a:rPr lang="en-AU" altLang="en-US" sz="2400"/>
              <a:t>Feasible with modern high-performance comptuers</a:t>
            </a:r>
          </a:p>
          <a:p>
            <a:pPr eaLnBrk="1" hangingPunct="1"/>
            <a:r>
              <a:rPr lang="en-AU" altLang="en-US" sz="2800"/>
              <a:t>Examples</a:t>
            </a:r>
          </a:p>
          <a:p>
            <a:pPr lvl="1" eaLnBrk="1" hangingPunct="1"/>
            <a:r>
              <a:rPr lang="en-AU" altLang="en-US" sz="2400"/>
              <a:t>IBM VM/370 (1970s technology!)</a:t>
            </a:r>
          </a:p>
          <a:p>
            <a:pPr lvl="1" eaLnBrk="1" hangingPunct="1"/>
            <a:r>
              <a:rPr lang="en-AU" altLang="en-US" sz="2400"/>
              <a:t>VMWare</a:t>
            </a:r>
          </a:p>
          <a:p>
            <a:pPr lvl="1" eaLnBrk="1" hangingPunct="1"/>
            <a:r>
              <a:rPr lang="en-AU" altLang="en-US" sz="2400"/>
              <a:t>Microsoft Virtual PC</a:t>
            </a:r>
          </a:p>
        </p:txBody>
      </p:sp>
      <p:sp>
        <p:nvSpPr>
          <p:cNvPr id="67589" name="Text Box 4"/>
          <p:cNvSpPr txBox="1">
            <a:spLocks noChangeArrowheads="1"/>
          </p:cNvSpPr>
          <p:nvPr/>
        </p:nvSpPr>
        <p:spPr bwMode="auto">
          <a:xfrm rot="5400000">
            <a:off x="7770019" y="1007269"/>
            <a:ext cx="23812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§5.6 Virtual Machines</a:t>
            </a:r>
          </a:p>
        </p:txBody>
      </p:sp>
    </p:spTree>
    <p:extLst>
      <p:ext uri="{BB962C8B-B14F-4D97-AF65-F5344CB8AC3E}">
        <p14:creationId xmlns:p14="http://schemas.microsoft.com/office/powerpoint/2010/main" val="2107547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BC6F7B87-9BE5-9144-805A-803459053980}" type="slidenum">
              <a:rPr lang="en-AU" altLang="en-US"/>
              <a:pPr/>
              <a:t>20</a:t>
            </a:fld>
            <a:endParaRPr lang="en-AU" altLang="en-US"/>
          </a:p>
        </p:txBody>
      </p:sp>
      <p:sp>
        <p:nvSpPr>
          <p:cNvPr id="890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Replacement</a:t>
            </a:r>
            <a:endParaRPr lang="en-AU" altLang="en-US"/>
          </a:p>
        </p:txBody>
      </p:sp>
      <p:sp>
        <p:nvSpPr>
          <p:cNvPr id="8909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Choice of entry to replace on a miss</a:t>
            </a:r>
          </a:p>
          <a:p>
            <a:pPr lvl="1" eaLnBrk="1" hangingPunct="1"/>
            <a:r>
              <a:rPr lang="en-US" altLang="en-US"/>
              <a:t>Least recently used (LRU)</a:t>
            </a:r>
          </a:p>
          <a:p>
            <a:pPr lvl="2" eaLnBrk="1" hangingPunct="1"/>
            <a:r>
              <a:rPr lang="en-US" altLang="en-US"/>
              <a:t>Complex and costly hardware for high associativity</a:t>
            </a:r>
          </a:p>
          <a:p>
            <a:pPr lvl="1" eaLnBrk="1" hangingPunct="1"/>
            <a:r>
              <a:rPr lang="en-US" altLang="en-US"/>
              <a:t>Random</a:t>
            </a:r>
          </a:p>
          <a:p>
            <a:pPr lvl="2" eaLnBrk="1" hangingPunct="1"/>
            <a:r>
              <a:rPr lang="en-US" altLang="en-US"/>
              <a:t>Close to LRU, easier to implement</a:t>
            </a:r>
          </a:p>
          <a:p>
            <a:pPr eaLnBrk="1" hangingPunct="1"/>
            <a:r>
              <a:rPr lang="en-US" altLang="en-US"/>
              <a:t>Virtual memory</a:t>
            </a:r>
          </a:p>
          <a:p>
            <a:pPr lvl="1" eaLnBrk="1" hangingPunct="1"/>
            <a:r>
              <a:rPr lang="en-US" altLang="en-US"/>
              <a:t>LRU approximation with hardware support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533410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92437B41-213E-E84B-8A96-E8E8BA26AE53}" type="slidenum">
              <a:rPr lang="en-AU" altLang="en-US"/>
              <a:pPr/>
              <a:t>21</a:t>
            </a:fld>
            <a:endParaRPr lang="en-AU" altLang="en-US"/>
          </a:p>
        </p:txBody>
      </p:sp>
      <p:sp>
        <p:nvSpPr>
          <p:cNvPr id="9011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Write Policy</a:t>
            </a:r>
            <a:endParaRPr lang="en-AU" altLang="en-US"/>
          </a:p>
        </p:txBody>
      </p:sp>
      <p:sp>
        <p:nvSpPr>
          <p:cNvPr id="9011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Write-through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Update both upper and lower levels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Simplifies replacement, but may require write buffer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Write-back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Update upper level only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Update lower level when block is replaced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Need to keep more state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Virtual memory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Only write-back is feasible, given disk write latency 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39238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0AA9A368-35AD-5841-AF9C-324C136EEC4D}" type="slidenum">
              <a:rPr lang="en-AU" altLang="en-US"/>
              <a:pPr/>
              <a:t>22</a:t>
            </a:fld>
            <a:endParaRPr lang="en-AU" altLang="en-US"/>
          </a:p>
        </p:txBody>
      </p:sp>
      <p:sp>
        <p:nvSpPr>
          <p:cNvPr id="9113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Sources of Misses</a:t>
            </a:r>
            <a:endParaRPr lang="en-AU" altLang="en-US"/>
          </a:p>
        </p:txBody>
      </p:sp>
      <p:sp>
        <p:nvSpPr>
          <p:cNvPr id="9114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Compulsory misses (aka cold start misses)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First access to a block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Capacity misses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Due to finite cache size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 replaced block is later accessed again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Conflict misses (aka collision misses)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In a non-fully associative cache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Due to competition for entries in a 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Would not occur in a fully associative cache of the same total size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125841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765864DD-76B8-D548-A87E-1F6329D6835C}" type="slidenum">
              <a:rPr lang="en-AU" altLang="en-US"/>
              <a:pPr/>
              <a:t>23</a:t>
            </a:fld>
            <a:endParaRPr lang="en-AU" altLang="en-US"/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6750" y="115888"/>
            <a:ext cx="7793038" cy="766762"/>
          </a:xfrm>
        </p:spPr>
        <p:txBody>
          <a:bodyPr/>
          <a:lstStyle/>
          <a:p>
            <a:pPr eaLnBrk="1" hangingPunct="1"/>
            <a:r>
              <a:rPr lang="en-US" altLang="en-US"/>
              <a:t>Cache Design Trade-offs</a:t>
            </a:r>
            <a:endParaRPr lang="en-AU" altLang="en-US"/>
          </a:p>
        </p:txBody>
      </p:sp>
      <p:graphicFrame>
        <p:nvGraphicFramePr>
          <p:cNvPr id="363523" name="Group 3"/>
          <p:cNvGraphicFramePr>
            <a:graphicFrameLocks noGrp="1"/>
          </p:cNvGraphicFramePr>
          <p:nvPr/>
        </p:nvGraphicFramePr>
        <p:xfrm>
          <a:off x="684213" y="1541463"/>
          <a:ext cx="8135937" cy="3832226"/>
        </p:xfrm>
        <a:graphic>
          <a:graphicData uri="http://schemas.openxmlformats.org/drawingml/2006/table">
            <a:tbl>
              <a:tblPr/>
              <a:tblGrid>
                <a:gridCol w="271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3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6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Design change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Effect on miss rate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Negative performance effect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Increase cache size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Decrease capacity misses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May increase access time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Increase associativity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Decrease conflict misses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May increase access time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5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Increase block size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Decrease compulsory misses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Increases miss penalty. For very large block size, may increase miss rate due to pollution.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5889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BF94C4F3-EAD1-534E-8DDF-FD248C1A34FA}" type="slidenum">
              <a:rPr lang="en-AU" altLang="en-US"/>
              <a:pPr/>
              <a:t>24</a:t>
            </a:fld>
            <a:endParaRPr lang="en-AU" altLang="en-US"/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Multilevel On-Chip Caches</a:t>
            </a: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 rot="5400000">
            <a:off x="5574506" y="3198019"/>
            <a:ext cx="6772275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§5.13 The ARM Cortex-A8 and Intel Core i7 Memory Hierarchies</a:t>
            </a:r>
          </a:p>
        </p:txBody>
      </p:sp>
      <p:pic>
        <p:nvPicPr>
          <p:cNvPr id="10240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8" y="1196975"/>
            <a:ext cx="6334125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350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Footer Placeholder 3">
            <a:extLst>
              <a:ext uri="{FF2B5EF4-FFF2-40B4-BE49-F238E27FC236}">
                <a16:creationId xmlns:a16="http://schemas.microsoft.com/office/drawing/2014/main" id="{1F827125-5353-7943-BF20-273AA1F5A4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E2C696AB-2D40-A94B-BCB5-A7CB946469E8}" type="slidenum">
              <a:rPr lang="en-AU" altLang="en-US"/>
              <a:pPr/>
              <a:t>25</a:t>
            </a:fld>
            <a:endParaRPr lang="en-AU" altLang="en-US"/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093A7F75-6683-6842-8ED4-EFBD9060FA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Cache Coherence Problem</a:t>
            </a:r>
          </a:p>
        </p:txBody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85D3A64B-DDB5-7A4B-8A30-52E3E12CC9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3668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 sz="2800"/>
              <a:t>Suppose two CPU cores share a physical address space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Write-through caches</a:t>
            </a:r>
          </a:p>
        </p:txBody>
      </p:sp>
      <p:sp>
        <p:nvSpPr>
          <p:cNvPr id="97285" name="Text Box 4">
            <a:extLst>
              <a:ext uri="{FF2B5EF4-FFF2-40B4-BE49-F238E27FC236}">
                <a16:creationId xmlns:a16="http://schemas.microsoft.com/office/drawing/2014/main" id="{1B5B4A60-6C4F-C941-B2B5-B672187B9F58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5701506" y="3072606"/>
            <a:ext cx="6518276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§5.10 </a:t>
            </a:r>
            <a:r>
              <a:rPr lang="en-AU" altLang="en-US">
                <a:solidFill>
                  <a:schemeClr val="folHlink"/>
                </a:solidFill>
              </a:rPr>
              <a:t>Parallelism and Memory Hierarchies: Cache Coherence</a:t>
            </a:r>
            <a:endParaRPr lang="en-US" altLang="en-US">
              <a:solidFill>
                <a:schemeClr val="folHlink"/>
              </a:solidFill>
            </a:endParaRPr>
          </a:p>
        </p:txBody>
      </p:sp>
      <p:graphicFrame>
        <p:nvGraphicFramePr>
          <p:cNvPr id="388164" name="Group 68">
            <a:extLst>
              <a:ext uri="{FF2B5EF4-FFF2-40B4-BE49-F238E27FC236}">
                <a16:creationId xmlns:a16="http://schemas.microsoft.com/office/drawing/2014/main" id="{865C643D-8670-5548-84E8-0926699FC70B}"/>
              </a:ext>
            </a:extLst>
          </p:cNvPr>
          <p:cNvGraphicFramePr>
            <a:graphicFrameLocks noGrp="1"/>
          </p:cNvGraphicFramePr>
          <p:nvPr/>
        </p:nvGraphicFramePr>
        <p:xfrm>
          <a:off x="684213" y="2636838"/>
          <a:ext cx="7845425" cy="2735263"/>
        </p:xfrm>
        <a:graphic>
          <a:graphicData uri="http://schemas.openxmlformats.org/drawingml/2006/table">
            <a:tbl>
              <a:tblPr/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9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7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7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74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12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Time step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Event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CPU A’s cache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CPU B’s cache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Memory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1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1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CPU A reads X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7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CPU B reads X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1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CPU A writes 1 to X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0341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Footer Placeholder 3">
            <a:extLst>
              <a:ext uri="{FF2B5EF4-FFF2-40B4-BE49-F238E27FC236}">
                <a16:creationId xmlns:a16="http://schemas.microsoft.com/office/drawing/2014/main" id="{F47DD4E1-2601-924F-9F1F-B86F1348EC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25AE9ACC-3D8E-E64E-B958-E0779A35C2EF}" type="slidenum">
              <a:rPr lang="en-AU" altLang="en-US"/>
              <a:pPr/>
              <a:t>26</a:t>
            </a:fld>
            <a:endParaRPr lang="en-AU" altLang="en-US"/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9B6AE722-519C-614B-8237-8BC73D2E0F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Coherence Defined</a:t>
            </a:r>
          </a:p>
        </p:txBody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447DF2C8-3AC4-EC42-8EC2-816E3BBEC5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Informally: Reads return most recently written value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Formally: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P writes X; P reads X (no intervening writes)</a:t>
            </a:r>
            <a:br>
              <a:rPr lang="en-AU" altLang="en-US"/>
            </a:br>
            <a:r>
              <a:rPr lang="en-AU" altLang="en-US">
                <a:sym typeface="Symbol" pitchFamily="2" charset="2"/>
              </a:rPr>
              <a:t> read returns written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>
                <a:sym typeface="Symbol" pitchFamily="2" charset="2"/>
              </a:rPr>
              <a:t>P</a:t>
            </a:r>
            <a:r>
              <a:rPr lang="en-AU" altLang="en-US" baseline="-25000">
                <a:sym typeface="Symbol" pitchFamily="2" charset="2"/>
              </a:rPr>
              <a:t>1</a:t>
            </a:r>
            <a:r>
              <a:rPr lang="en-AU" altLang="en-US">
                <a:sym typeface="Symbol" pitchFamily="2" charset="2"/>
              </a:rPr>
              <a:t> writes X; P</a:t>
            </a:r>
            <a:r>
              <a:rPr lang="en-AU" altLang="en-US" baseline="-25000">
                <a:sym typeface="Symbol" pitchFamily="2" charset="2"/>
              </a:rPr>
              <a:t>2</a:t>
            </a:r>
            <a:r>
              <a:rPr lang="en-AU" altLang="en-US">
                <a:sym typeface="Symbol" pitchFamily="2" charset="2"/>
              </a:rPr>
              <a:t> reads X (sufficiently later)</a:t>
            </a:r>
            <a:br>
              <a:rPr lang="en-AU" altLang="en-US">
                <a:sym typeface="Symbol" pitchFamily="2" charset="2"/>
              </a:rPr>
            </a:br>
            <a:r>
              <a:rPr lang="en-AU" altLang="en-US">
                <a:sym typeface="Symbol" pitchFamily="2" charset="2"/>
              </a:rPr>
              <a:t> read returns written value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>
                <a:sym typeface="Symbol" pitchFamily="2" charset="2"/>
              </a:rPr>
              <a:t>c.f. CPU B reading X after step 3 in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>
                <a:sym typeface="Symbol" pitchFamily="2" charset="2"/>
              </a:rPr>
              <a:t>P</a:t>
            </a:r>
            <a:r>
              <a:rPr lang="en-AU" altLang="en-US" baseline="-25000">
                <a:sym typeface="Symbol" pitchFamily="2" charset="2"/>
              </a:rPr>
              <a:t>1</a:t>
            </a:r>
            <a:r>
              <a:rPr lang="en-AU" altLang="en-US">
                <a:sym typeface="Symbol" pitchFamily="2" charset="2"/>
              </a:rPr>
              <a:t> writes X, P</a:t>
            </a:r>
            <a:r>
              <a:rPr lang="en-AU" altLang="en-US" baseline="-25000">
                <a:sym typeface="Symbol" pitchFamily="2" charset="2"/>
              </a:rPr>
              <a:t>2</a:t>
            </a:r>
            <a:r>
              <a:rPr lang="en-AU" altLang="en-US">
                <a:sym typeface="Symbol" pitchFamily="2" charset="2"/>
              </a:rPr>
              <a:t> writes X</a:t>
            </a:r>
            <a:br>
              <a:rPr lang="en-AU" altLang="en-US">
                <a:sym typeface="Symbol" pitchFamily="2" charset="2"/>
              </a:rPr>
            </a:br>
            <a:r>
              <a:rPr lang="en-AU" altLang="en-US">
                <a:sym typeface="Symbol" pitchFamily="2" charset="2"/>
              </a:rPr>
              <a:t> all processors see writes in the same order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>
                <a:sym typeface="Symbol" pitchFamily="2" charset="2"/>
              </a:rPr>
              <a:t>End up with the same final value for X</a:t>
            </a:r>
          </a:p>
        </p:txBody>
      </p:sp>
    </p:spTree>
    <p:extLst>
      <p:ext uri="{BB962C8B-B14F-4D97-AF65-F5344CB8AC3E}">
        <p14:creationId xmlns:p14="http://schemas.microsoft.com/office/powerpoint/2010/main" val="1604938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Footer Placeholder 3">
            <a:extLst>
              <a:ext uri="{FF2B5EF4-FFF2-40B4-BE49-F238E27FC236}">
                <a16:creationId xmlns:a16="http://schemas.microsoft.com/office/drawing/2014/main" id="{D3192D3F-D808-6F42-819E-8217B5F281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F109AB68-B791-8D4C-A725-787E6EC9CA09}" type="slidenum">
              <a:rPr lang="en-AU" altLang="en-US"/>
              <a:pPr/>
              <a:t>27</a:t>
            </a:fld>
            <a:endParaRPr lang="en-AU" altLang="en-US"/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4066ABB8-A416-0A47-AA13-44586A3010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Cache Coherence Protocols</a:t>
            </a:r>
          </a:p>
        </p:txBody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BB9E6EBA-DDEF-5141-AEE0-AC55F0B566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Operations performed by caches in multiprocessors to ensure coherence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Migration of data to local caches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/>
              <a:t>Reduces bandwidth for shared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Replication of read-shared data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/>
              <a:t>Reduces contention for access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Snooping protocols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Each cache monitors bus reads/writes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Directory-based protocols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Caches and memory record sharing status of blocks in a directory</a:t>
            </a:r>
          </a:p>
        </p:txBody>
      </p:sp>
    </p:spTree>
    <p:extLst>
      <p:ext uri="{BB962C8B-B14F-4D97-AF65-F5344CB8AC3E}">
        <p14:creationId xmlns:p14="http://schemas.microsoft.com/office/powerpoint/2010/main" val="26030424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3">
            <a:extLst>
              <a:ext uri="{FF2B5EF4-FFF2-40B4-BE49-F238E27FC236}">
                <a16:creationId xmlns:a16="http://schemas.microsoft.com/office/drawing/2014/main" id="{F2E6816E-5969-E140-9A3F-A23D4E5CA3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61354EED-7070-544E-ADD1-152F0CF6FDE2}" type="slidenum">
              <a:rPr lang="en-AU" altLang="en-US"/>
              <a:pPr/>
              <a:t>28</a:t>
            </a:fld>
            <a:endParaRPr lang="en-AU" altLang="en-US"/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D80C104A-6808-4F4B-A46B-DF81CB13F0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en-AU" altLang="en-US" sz="4000"/>
              <a:t>Invalidating Snooping Protocols</a:t>
            </a:r>
          </a:p>
        </p:txBody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E715D5BC-57CC-6B49-B5F4-7479FD21D7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3749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Cache gets exclusive access to a block when it is to be written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Broadcasts an invalidate message on the bus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Subsequent read in another cache misses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/>
              <a:t>Owning cache supplies updated value</a:t>
            </a:r>
          </a:p>
        </p:txBody>
      </p:sp>
      <p:graphicFrame>
        <p:nvGraphicFramePr>
          <p:cNvPr id="412750" name="Group 78">
            <a:extLst>
              <a:ext uri="{FF2B5EF4-FFF2-40B4-BE49-F238E27FC236}">
                <a16:creationId xmlns:a16="http://schemas.microsoft.com/office/drawing/2014/main" id="{B40A22B4-DDF3-8848-8203-7AB6DD1CB39E}"/>
              </a:ext>
            </a:extLst>
          </p:cNvPr>
          <p:cNvGraphicFramePr>
            <a:graphicFrameLocks noGrp="1"/>
          </p:cNvGraphicFramePr>
          <p:nvPr/>
        </p:nvGraphicFramePr>
        <p:xfrm>
          <a:off x="611188" y="3644900"/>
          <a:ext cx="8281987" cy="2468563"/>
        </p:xfrm>
        <a:graphic>
          <a:graphicData uri="http://schemas.openxmlformats.org/drawingml/2006/table">
            <a:tbl>
              <a:tblPr/>
              <a:tblGrid>
                <a:gridCol w="223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00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CPU activity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Bus activity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CPU A’s cache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CPU B’s cache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Memory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CPU A reads X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miss for X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CPU B reads X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miss for X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CPU A writes 1 to X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Invalidate for X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CPU B read X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miss for X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7107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Footer Placeholder 3">
            <a:extLst>
              <a:ext uri="{FF2B5EF4-FFF2-40B4-BE49-F238E27FC236}">
                <a16:creationId xmlns:a16="http://schemas.microsoft.com/office/drawing/2014/main" id="{932FC0F9-8171-5C42-90FC-9214C2E138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D6D5AD7D-8B85-344A-B9EF-1FDC8F9648D2}" type="slidenum">
              <a:rPr lang="en-AU" altLang="en-US"/>
              <a:pPr/>
              <a:t>29</a:t>
            </a:fld>
            <a:endParaRPr lang="en-AU" altLang="en-US"/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BF1FE8ED-17C6-E946-BA2D-46BDBD79F6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Memory Consistency</a:t>
            </a:r>
          </a:p>
        </p:txBody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3ACB915F-E89E-8744-9508-366F1500D1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 sz="2800"/>
              <a:t>When are writes seen by other processors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“Seen” means a read returns the written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Can’t be instantaneously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800"/>
              <a:t>Assumptions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A write completes only when all processors have seen it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A processor does not reorder writes with other accesses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800"/>
              <a:t>Consequence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P writes X then writes Y</a:t>
            </a:r>
            <a:br>
              <a:rPr lang="en-AU" altLang="en-US" sz="2400"/>
            </a:br>
            <a:r>
              <a:rPr lang="en-AU" altLang="en-US" sz="2400">
                <a:sym typeface="Symbol" pitchFamily="2" charset="2"/>
              </a:rPr>
              <a:t> all processors that see new Y also see new X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>
                <a:sym typeface="Symbol" pitchFamily="2" charset="2"/>
              </a:rPr>
              <a:t>Processors can reorder reads, but not writes</a:t>
            </a:r>
          </a:p>
        </p:txBody>
      </p:sp>
    </p:spTree>
    <p:extLst>
      <p:ext uri="{BB962C8B-B14F-4D97-AF65-F5344CB8AC3E}">
        <p14:creationId xmlns:p14="http://schemas.microsoft.com/office/powerpoint/2010/main" val="4190726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360F0B06-27AC-8248-9C2C-B66B8646CE26}" type="slidenum">
              <a:rPr lang="en-AU" altLang="en-US"/>
              <a:pPr/>
              <a:t>3</a:t>
            </a:fld>
            <a:endParaRPr lang="en-AU" altLang="en-US"/>
          </a:p>
        </p:txBody>
      </p:sp>
      <p:sp>
        <p:nvSpPr>
          <p:cNvPr id="7168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Problem with Memory</a:t>
            </a:r>
            <a:endParaRPr lang="en-AU" altLang="en-US" dirty="0"/>
          </a:p>
        </p:txBody>
      </p:sp>
      <p:sp>
        <p:nvSpPr>
          <p:cNvPr id="71684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AU" altLang="en-US" dirty="0"/>
              <a:t>Two programs running at the same time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dirty="0" err="1"/>
              <a:t>Prog</a:t>
            </a:r>
            <a:r>
              <a:rPr lang="en-AU" altLang="en-US" dirty="0"/>
              <a:t> A has bug </a:t>
            </a:r>
            <a:r>
              <a:rPr lang="mr-IN" altLang="en-US" dirty="0"/>
              <a:t>–</a:t>
            </a:r>
            <a:r>
              <a:rPr lang="en-AU" altLang="en-US" dirty="0"/>
              <a:t> bad pointer value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dirty="0"/>
              <a:t>Overwrites into memory used by </a:t>
            </a:r>
            <a:r>
              <a:rPr lang="en-AU" altLang="en-US" dirty="0" err="1"/>
              <a:t>Prog</a:t>
            </a:r>
            <a:r>
              <a:rPr lang="en-AU" altLang="en-US" dirty="0"/>
              <a:t> B!</a:t>
            </a:r>
          </a:p>
          <a:p>
            <a:pPr eaLnBrk="1" hangingPunct="1">
              <a:lnSpc>
                <a:spcPct val="80000"/>
              </a:lnSpc>
            </a:pPr>
            <a:r>
              <a:rPr lang="en-AU" altLang="en-US" dirty="0"/>
              <a:t>Buying from </a:t>
            </a:r>
            <a:r>
              <a:rPr lang="en-AU" altLang="en-US" dirty="0" err="1"/>
              <a:t>Amazon.com</a:t>
            </a:r>
            <a:endParaRPr lang="en-AU" altLang="en-US" dirty="0"/>
          </a:p>
          <a:p>
            <a:pPr lvl="1" eaLnBrk="1" hangingPunct="1">
              <a:lnSpc>
                <a:spcPct val="80000"/>
              </a:lnSpc>
            </a:pPr>
            <a:r>
              <a:rPr lang="en-AU" altLang="en-US" dirty="0"/>
              <a:t>Enter CC info into browser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dirty="0"/>
              <a:t>Another program reads the browser memory and gets CC info</a:t>
            </a:r>
          </a:p>
          <a:p>
            <a:pPr eaLnBrk="1" hangingPunct="1">
              <a:lnSpc>
                <a:spcPct val="80000"/>
              </a:lnSpc>
            </a:pPr>
            <a:r>
              <a:rPr lang="en-AU" altLang="en-US" dirty="0"/>
              <a:t>Some memory locations reserved for OS, communication with devices, etc.</a:t>
            </a:r>
          </a:p>
          <a:p>
            <a:pPr eaLnBrk="1" hangingPunct="1">
              <a:lnSpc>
                <a:spcPct val="80000"/>
              </a:lnSpc>
            </a:pPr>
            <a:r>
              <a:rPr lang="en-AU" altLang="en-US" dirty="0"/>
              <a:t>Some programs need more memory than a machine has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dirty="0"/>
              <a:t>But we have plenty of disk space</a:t>
            </a:r>
          </a:p>
        </p:txBody>
      </p:sp>
      <p:sp>
        <p:nvSpPr>
          <p:cNvPr id="71685" name="Text Box 4"/>
          <p:cNvSpPr txBox="1">
            <a:spLocks noChangeArrowheads="1"/>
          </p:cNvSpPr>
          <p:nvPr/>
        </p:nvSpPr>
        <p:spPr bwMode="auto">
          <a:xfrm rot="5400000">
            <a:off x="7838281" y="929481"/>
            <a:ext cx="2244726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§5.7 Virtual Memory</a:t>
            </a:r>
          </a:p>
        </p:txBody>
      </p:sp>
    </p:spTree>
    <p:extLst>
      <p:ext uri="{BB962C8B-B14F-4D97-AF65-F5344CB8AC3E}">
        <p14:creationId xmlns:p14="http://schemas.microsoft.com/office/powerpoint/2010/main" val="21560247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Footer Placeholder 2">
            <a:extLst>
              <a:ext uri="{FF2B5EF4-FFF2-40B4-BE49-F238E27FC236}">
                <a16:creationId xmlns:a16="http://schemas.microsoft.com/office/drawing/2014/main" id="{E753C963-CD79-5241-A7B9-12CD79DB30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B7B0AAA9-5D4B-8045-BA08-17EF2C18FDB9}" type="slidenum">
              <a:rPr lang="en-AU" altLang="en-US"/>
              <a:pPr/>
              <a:t>30</a:t>
            </a:fld>
            <a:endParaRPr lang="en-AU" altLang="en-US"/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D57FBEE3-BCB3-D742-B222-952523D970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Multilevel On-Chip Caches</a:t>
            </a:r>
          </a:p>
        </p:txBody>
      </p:sp>
      <p:sp>
        <p:nvSpPr>
          <p:cNvPr id="102404" name="Text Box 4">
            <a:extLst>
              <a:ext uri="{FF2B5EF4-FFF2-40B4-BE49-F238E27FC236}">
                <a16:creationId xmlns:a16="http://schemas.microsoft.com/office/drawing/2014/main" id="{E919DB01-0C1D-1442-BF8A-26BADFA22C6B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5574506" y="3198019"/>
            <a:ext cx="6772275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§5.13 The ARM Cortex-A8 and Intel Core i7 Memory Hierarchies</a:t>
            </a:r>
          </a:p>
        </p:txBody>
      </p:sp>
      <p:pic>
        <p:nvPicPr>
          <p:cNvPr id="102405" name="Picture 9">
            <a:extLst>
              <a:ext uri="{FF2B5EF4-FFF2-40B4-BE49-F238E27FC236}">
                <a16:creationId xmlns:a16="http://schemas.microsoft.com/office/drawing/2014/main" id="{7E0EAC11-B12A-0E49-B5A6-745FC7B18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8" y="1196975"/>
            <a:ext cx="6334125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60836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C2C68BA1-7655-9745-BC9B-8B2E8DD3EE08}" type="slidenum">
              <a:rPr lang="en-AU" altLang="en-US"/>
              <a:pPr/>
              <a:t>31</a:t>
            </a:fld>
            <a:endParaRPr lang="en-AU" altLang="en-US"/>
          </a:p>
        </p:txBody>
      </p:sp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2-Level TLB Organization</a:t>
            </a:r>
          </a:p>
        </p:txBody>
      </p:sp>
      <p:pic>
        <p:nvPicPr>
          <p:cNvPr id="103428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125538"/>
            <a:ext cx="7516813" cy="498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49065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362CB64E-52D8-BE45-87E5-683BFA129642}" type="slidenum">
              <a:rPr lang="en-AU" altLang="en-US"/>
              <a:pPr/>
              <a:t>32</a:t>
            </a:fld>
            <a:endParaRPr lang="en-AU" altLang="en-US"/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Supporting Multiple Issue</a:t>
            </a:r>
          </a:p>
        </p:txBody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Both have multi-banked caches that allow multiple accesses per cycle assuming no bank conflicts</a:t>
            </a:r>
          </a:p>
          <a:p>
            <a:pPr eaLnBrk="1" hangingPunct="1"/>
            <a:r>
              <a:rPr lang="en-AU" altLang="en-US"/>
              <a:t>Core i7 cache optimizations</a:t>
            </a:r>
          </a:p>
          <a:p>
            <a:pPr lvl="1" eaLnBrk="1" hangingPunct="1"/>
            <a:r>
              <a:rPr lang="en-AU" altLang="en-US"/>
              <a:t>Return requested word first</a:t>
            </a:r>
          </a:p>
          <a:p>
            <a:pPr lvl="1" eaLnBrk="1" hangingPunct="1"/>
            <a:r>
              <a:rPr lang="en-AU" altLang="en-US"/>
              <a:t>Non-blocking cache</a:t>
            </a:r>
          </a:p>
          <a:p>
            <a:pPr lvl="2" eaLnBrk="1" hangingPunct="1"/>
            <a:r>
              <a:rPr lang="en-AU" altLang="en-US"/>
              <a:t>Hit under miss</a:t>
            </a:r>
          </a:p>
          <a:p>
            <a:pPr lvl="2" eaLnBrk="1" hangingPunct="1"/>
            <a:r>
              <a:rPr lang="en-AU" altLang="en-US"/>
              <a:t>Miss under miss</a:t>
            </a:r>
          </a:p>
          <a:p>
            <a:pPr lvl="1" eaLnBrk="1" hangingPunct="1"/>
            <a:r>
              <a:rPr lang="en-AU" altLang="en-US"/>
              <a:t>Data prefetching</a:t>
            </a:r>
          </a:p>
        </p:txBody>
      </p:sp>
    </p:spTree>
    <p:extLst>
      <p:ext uri="{BB962C8B-B14F-4D97-AF65-F5344CB8AC3E}">
        <p14:creationId xmlns:p14="http://schemas.microsoft.com/office/powerpoint/2010/main" val="37765471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DGEMM</a:t>
            </a:r>
          </a:p>
        </p:txBody>
      </p:sp>
      <p:sp>
        <p:nvSpPr>
          <p:cNvPr id="1054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Combine cache blocking and subword parallelism</a:t>
            </a:r>
          </a:p>
        </p:txBody>
      </p:sp>
      <p:sp>
        <p:nvSpPr>
          <p:cNvPr id="10547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B14507F7-982A-6D44-BCBA-42AFA1DC3F6D}" type="slidenum">
              <a:rPr lang="en-AU" altLang="en-US"/>
              <a:pPr/>
              <a:t>33</a:t>
            </a:fld>
            <a:endParaRPr lang="en-AU" altLang="en-US"/>
          </a:p>
        </p:txBody>
      </p:sp>
      <p:sp>
        <p:nvSpPr>
          <p:cNvPr id="105477" name="Text Box 4"/>
          <p:cNvSpPr txBox="1">
            <a:spLocks noChangeArrowheads="1"/>
          </p:cNvSpPr>
          <p:nvPr/>
        </p:nvSpPr>
        <p:spPr bwMode="auto">
          <a:xfrm rot="5400000">
            <a:off x="5982494" y="2794794"/>
            <a:ext cx="5956300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§5.14 Going Faster:  Cache Blocking and Matrix Multiply</a:t>
            </a:r>
          </a:p>
        </p:txBody>
      </p:sp>
      <p:pic>
        <p:nvPicPr>
          <p:cNvPr id="10547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205038"/>
            <a:ext cx="6985000" cy="392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69951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1C72C309-85F4-2F40-B61F-CA927FBF6134}" type="slidenum">
              <a:rPr lang="en-AU" altLang="en-US"/>
              <a:pPr/>
              <a:t>34</a:t>
            </a:fld>
            <a:endParaRPr lang="en-AU" altLang="en-US"/>
          </a:p>
        </p:txBody>
      </p:sp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Pitfalls</a:t>
            </a:r>
          </a:p>
        </p:txBody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Byte vs. word addressing</a:t>
            </a:r>
          </a:p>
          <a:p>
            <a:pPr lvl="1" eaLnBrk="1" hangingPunct="1"/>
            <a:r>
              <a:rPr lang="en-AU" altLang="en-US"/>
              <a:t>Example: 32-byte direct-mapped cache,</a:t>
            </a:r>
            <a:br>
              <a:rPr lang="en-AU" altLang="en-US"/>
            </a:br>
            <a:r>
              <a:rPr lang="en-AU" altLang="en-US"/>
              <a:t>4-byte blocks</a:t>
            </a:r>
          </a:p>
          <a:p>
            <a:pPr lvl="2" eaLnBrk="1" hangingPunct="1"/>
            <a:r>
              <a:rPr lang="en-AU" altLang="en-US"/>
              <a:t>Byte 36 maps to block 1</a:t>
            </a:r>
          </a:p>
          <a:p>
            <a:pPr lvl="2" eaLnBrk="1" hangingPunct="1"/>
            <a:r>
              <a:rPr lang="en-AU" altLang="en-US"/>
              <a:t>Word 36 maps to block 4</a:t>
            </a:r>
          </a:p>
          <a:p>
            <a:pPr eaLnBrk="1" hangingPunct="1"/>
            <a:r>
              <a:rPr lang="en-AU" altLang="en-US"/>
              <a:t>Ignoring memory system effects when writing or generating code</a:t>
            </a:r>
          </a:p>
          <a:p>
            <a:pPr lvl="1" eaLnBrk="1" hangingPunct="1"/>
            <a:r>
              <a:rPr lang="en-AU" altLang="en-US"/>
              <a:t>Example: iterating over rows vs. columns of arrays</a:t>
            </a:r>
          </a:p>
          <a:p>
            <a:pPr lvl="1" eaLnBrk="1" hangingPunct="1"/>
            <a:r>
              <a:rPr lang="en-AU" altLang="en-US"/>
              <a:t>Large strides result in poor locality</a:t>
            </a:r>
          </a:p>
        </p:txBody>
      </p:sp>
      <p:sp>
        <p:nvSpPr>
          <p:cNvPr id="106501" name="Text Box 4"/>
          <p:cNvSpPr txBox="1">
            <a:spLocks noChangeArrowheads="1"/>
          </p:cNvSpPr>
          <p:nvPr/>
        </p:nvSpPr>
        <p:spPr bwMode="auto">
          <a:xfrm rot="5400000">
            <a:off x="7509669" y="1267619"/>
            <a:ext cx="29019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§5.15 Fallacies and Pitfalls</a:t>
            </a:r>
          </a:p>
        </p:txBody>
      </p:sp>
    </p:spTree>
    <p:extLst>
      <p:ext uri="{BB962C8B-B14F-4D97-AF65-F5344CB8AC3E}">
        <p14:creationId xmlns:p14="http://schemas.microsoft.com/office/powerpoint/2010/main" val="13695077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E525900A-5EE7-3C4A-BB27-6D20EEAD235D}" type="slidenum">
              <a:rPr lang="en-AU" altLang="en-US"/>
              <a:pPr/>
              <a:t>35</a:t>
            </a:fld>
            <a:endParaRPr lang="en-AU" altLang="en-US"/>
          </a:p>
        </p:txBody>
      </p:sp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Pitfalls</a:t>
            </a:r>
          </a:p>
        </p:txBody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In multiprocessor with shared L2 or L3 cache</a:t>
            </a:r>
          </a:p>
          <a:p>
            <a:pPr lvl="1" eaLnBrk="1" hangingPunct="1"/>
            <a:r>
              <a:rPr lang="en-AU" altLang="en-US"/>
              <a:t>Less associativity than cores results in conflict misses</a:t>
            </a:r>
          </a:p>
          <a:p>
            <a:pPr lvl="1" eaLnBrk="1" hangingPunct="1"/>
            <a:r>
              <a:rPr lang="en-AU" altLang="en-US"/>
              <a:t>More cores </a:t>
            </a:r>
            <a:r>
              <a:rPr lang="en-AU" altLang="en-US">
                <a:sym typeface="Symbol" charset="2"/>
              </a:rPr>
              <a:t> need to increase associativity</a:t>
            </a:r>
          </a:p>
          <a:p>
            <a:pPr eaLnBrk="1" hangingPunct="1"/>
            <a:r>
              <a:rPr lang="en-AU" altLang="en-US">
                <a:sym typeface="Symbol" charset="2"/>
              </a:rPr>
              <a:t>Using AMAT to evaluate performance of out-of-order processors</a:t>
            </a:r>
          </a:p>
          <a:p>
            <a:pPr lvl="1" eaLnBrk="1" hangingPunct="1"/>
            <a:r>
              <a:rPr lang="en-AU" altLang="en-US">
                <a:sym typeface="Symbol" charset="2"/>
              </a:rPr>
              <a:t>Ignores effect of non-blocked accesses</a:t>
            </a:r>
          </a:p>
          <a:p>
            <a:pPr lvl="1" eaLnBrk="1" hangingPunct="1"/>
            <a:r>
              <a:rPr lang="en-AU" altLang="en-US">
                <a:sym typeface="Symbol" charset="2"/>
              </a:rPr>
              <a:t>Instead, evaluate performance by simulation</a:t>
            </a:r>
          </a:p>
        </p:txBody>
      </p:sp>
    </p:spTree>
    <p:extLst>
      <p:ext uri="{BB962C8B-B14F-4D97-AF65-F5344CB8AC3E}">
        <p14:creationId xmlns:p14="http://schemas.microsoft.com/office/powerpoint/2010/main" val="10965660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10497BA7-AA41-4247-811D-D3CFB8EEA537}" type="slidenum">
              <a:rPr lang="en-AU" altLang="en-US"/>
              <a:pPr/>
              <a:t>36</a:t>
            </a:fld>
            <a:endParaRPr lang="en-AU" altLang="en-US"/>
          </a:p>
        </p:txBody>
      </p:sp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Pitfalls</a:t>
            </a:r>
          </a:p>
        </p:txBody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Extending address range using segments</a:t>
            </a:r>
          </a:p>
          <a:p>
            <a:pPr lvl="1" eaLnBrk="1" hangingPunct="1"/>
            <a:r>
              <a:rPr lang="en-AU" altLang="en-US"/>
              <a:t>E.g., Intel 80286</a:t>
            </a:r>
          </a:p>
          <a:p>
            <a:pPr lvl="1" eaLnBrk="1" hangingPunct="1"/>
            <a:r>
              <a:rPr lang="en-AU" altLang="en-US"/>
              <a:t>But a segment is not always big enough</a:t>
            </a:r>
          </a:p>
          <a:p>
            <a:pPr lvl="1" eaLnBrk="1" hangingPunct="1"/>
            <a:r>
              <a:rPr lang="en-AU" altLang="en-US"/>
              <a:t>Makes address arithmetic complicated</a:t>
            </a:r>
          </a:p>
          <a:p>
            <a:pPr eaLnBrk="1" hangingPunct="1"/>
            <a:r>
              <a:rPr lang="en-AU" altLang="en-US"/>
              <a:t>Implementing a VMM on an ISA not designed for virtualization</a:t>
            </a:r>
          </a:p>
          <a:p>
            <a:pPr lvl="1" eaLnBrk="1" hangingPunct="1"/>
            <a:r>
              <a:rPr lang="en-AU" altLang="en-US"/>
              <a:t>E.g., non-privileged instructions accessing hardware resources</a:t>
            </a:r>
          </a:p>
          <a:p>
            <a:pPr lvl="1" eaLnBrk="1" hangingPunct="1"/>
            <a:r>
              <a:rPr lang="en-AU" altLang="en-US"/>
              <a:t>Either extend ISA, or require guest OS not to use problematic instructions</a:t>
            </a:r>
          </a:p>
        </p:txBody>
      </p:sp>
    </p:spTree>
    <p:extLst>
      <p:ext uri="{BB962C8B-B14F-4D97-AF65-F5344CB8AC3E}">
        <p14:creationId xmlns:p14="http://schemas.microsoft.com/office/powerpoint/2010/main" val="22929330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82799FFB-E1CF-1147-8FD6-E0DF132D20A5}" type="slidenum">
              <a:rPr lang="en-AU" altLang="en-US"/>
              <a:pPr/>
              <a:t>37</a:t>
            </a:fld>
            <a:endParaRPr lang="en-AU" altLang="en-US"/>
          </a:p>
        </p:txBody>
      </p:sp>
      <p:sp>
        <p:nvSpPr>
          <p:cNvPr id="10957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Concluding Remarks</a:t>
            </a:r>
            <a:endParaRPr lang="en-AU" altLang="en-US"/>
          </a:p>
        </p:txBody>
      </p:sp>
      <p:sp>
        <p:nvSpPr>
          <p:cNvPr id="10957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Fast memories are small, large memories are slow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We really want fast, large memories </a:t>
            </a:r>
            <a:r>
              <a:rPr lang="en-US" altLang="en-US" sz="2400">
                <a:sym typeface="Wingdings" charset="2"/>
              </a:rPr>
              <a:t>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sym typeface="Wingdings" charset="2"/>
              </a:rPr>
              <a:t>Caching gives this illusion 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Principle of locality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Programs use a small part of their memory space frequently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Memory hierarchy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L1 cache </a:t>
            </a:r>
            <a:r>
              <a:rPr lang="en-US" altLang="en-US" sz="2400">
                <a:sym typeface="Symbol" charset="2"/>
              </a:rPr>
              <a:t> L2 cache  …  DRAM memory</a:t>
            </a:r>
            <a:br>
              <a:rPr lang="en-US" altLang="en-US" sz="2400">
                <a:sym typeface="Symbol" charset="2"/>
              </a:rPr>
            </a:br>
            <a:r>
              <a:rPr lang="en-US" altLang="en-US" sz="2400">
                <a:sym typeface="Symbol" charset="2"/>
              </a:rPr>
              <a:t> disk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sym typeface="Symbol" charset="2"/>
              </a:rPr>
              <a:t>Memory system design is critical for multiprocessors</a:t>
            </a:r>
          </a:p>
        </p:txBody>
      </p:sp>
      <p:sp>
        <p:nvSpPr>
          <p:cNvPr id="109573" name="Text Box 4"/>
          <p:cNvSpPr txBox="1">
            <a:spLocks noChangeArrowheads="1"/>
          </p:cNvSpPr>
          <p:nvPr/>
        </p:nvSpPr>
        <p:spPr bwMode="auto">
          <a:xfrm rot="5400000">
            <a:off x="7476331" y="1297781"/>
            <a:ext cx="2968626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§5.16 Concluding Remarks</a:t>
            </a:r>
          </a:p>
        </p:txBody>
      </p:sp>
    </p:spTree>
    <p:extLst>
      <p:ext uri="{BB962C8B-B14F-4D97-AF65-F5344CB8AC3E}">
        <p14:creationId xmlns:p14="http://schemas.microsoft.com/office/powerpoint/2010/main" val="2809577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Use main memory as a “cache” for secondary (disk) storage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Managed jointly by CPU hardware and the operating system (OS)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Programs share main memory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Each gets a private virtual address space holding its frequently used code and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Protected from other programs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CPU and OS translate virtual addresses to physical addresses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VM “block” is called a page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VM translation “miss” is called a page fault</a:t>
            </a:r>
            <a:endParaRPr lang="en-AU" alt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5 — Large and Fast: Exploiting Memory Hierarchy — </a:t>
            </a:r>
            <a:fld id="{5BF78CE7-10B1-F448-9ABC-4F89A26304A8}" type="slidenum">
              <a:rPr lang="en-AU" altLang="en-US" smtClean="0"/>
              <a:pPr/>
              <a:t>4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020535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77EE9E27-5AB8-5F45-99A2-6EF232833EC5}" type="slidenum">
              <a:rPr lang="en-AU" altLang="en-US"/>
              <a:pPr/>
              <a:t>5</a:t>
            </a:fld>
            <a:endParaRPr lang="en-AU" altLang="en-US"/>
          </a:p>
        </p:txBody>
      </p:sp>
      <p:sp>
        <p:nvSpPr>
          <p:cNvPr id="737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Page Fault Penalty</a:t>
            </a:r>
            <a:endParaRPr lang="en-AU" altLang="en-US"/>
          </a:p>
        </p:txBody>
      </p:sp>
      <p:sp>
        <p:nvSpPr>
          <p:cNvPr id="7373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On page fault, the page must be fetched from disk</a:t>
            </a:r>
          </a:p>
          <a:p>
            <a:pPr lvl="1" eaLnBrk="1" hangingPunct="1"/>
            <a:r>
              <a:rPr lang="en-US" altLang="en-US"/>
              <a:t>Takes millions of clock cycles</a:t>
            </a:r>
          </a:p>
          <a:p>
            <a:pPr lvl="1" eaLnBrk="1" hangingPunct="1"/>
            <a:r>
              <a:rPr lang="en-US" altLang="en-US"/>
              <a:t>Handled by OS code</a:t>
            </a:r>
          </a:p>
          <a:p>
            <a:pPr eaLnBrk="1" hangingPunct="1"/>
            <a:r>
              <a:rPr lang="en-US" altLang="en-US"/>
              <a:t>Try to minimize page fault rate</a:t>
            </a:r>
          </a:p>
          <a:p>
            <a:pPr lvl="1" eaLnBrk="1" hangingPunct="1"/>
            <a:r>
              <a:rPr lang="en-US" altLang="en-US"/>
              <a:t>Fully associative placement</a:t>
            </a:r>
          </a:p>
          <a:p>
            <a:pPr lvl="1" eaLnBrk="1" hangingPunct="1"/>
            <a:r>
              <a:rPr lang="en-US" altLang="en-US"/>
              <a:t>Smart replacement algorithms</a:t>
            </a:r>
          </a:p>
        </p:txBody>
      </p:sp>
    </p:spTree>
    <p:extLst>
      <p:ext uri="{BB962C8B-B14F-4D97-AF65-F5344CB8AC3E}">
        <p14:creationId xmlns:p14="http://schemas.microsoft.com/office/powerpoint/2010/main" val="4141958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4F22353C-26AE-7947-B168-30231CB478C8}" type="slidenum">
              <a:rPr lang="en-AU" altLang="en-US"/>
              <a:pPr/>
              <a:t>6</a:t>
            </a:fld>
            <a:endParaRPr lang="en-AU" altLang="en-US"/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Translation Using a Page Table</a:t>
            </a:r>
            <a:endParaRPr lang="en-AU" altLang="en-US" sz="4000"/>
          </a:p>
        </p:txBody>
      </p:sp>
      <p:pic>
        <p:nvPicPr>
          <p:cNvPr id="75780" name="Picture 4" descr="f05-21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412875"/>
            <a:ext cx="5513388" cy="475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9487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49F87B98-6C7B-554B-BC46-916B6461EB5F}" type="slidenum">
              <a:rPr lang="en-AU" altLang="en-US"/>
              <a:pPr/>
              <a:t>7</a:t>
            </a:fld>
            <a:endParaRPr lang="en-AU" altLang="en-US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Mapping Pages to Storage</a:t>
            </a:r>
            <a:endParaRPr lang="en-AU" altLang="en-US"/>
          </a:p>
        </p:txBody>
      </p:sp>
      <p:pic>
        <p:nvPicPr>
          <p:cNvPr id="76804" name="Picture 4" descr="f05-22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557338"/>
            <a:ext cx="5334000" cy="408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9123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6D9F9E04-E862-9F44-855D-229C8A5E93D5}" type="slidenum">
              <a:rPr lang="en-AU" altLang="en-US"/>
              <a:pPr/>
              <a:t>8</a:t>
            </a:fld>
            <a:endParaRPr lang="en-AU" altLang="en-US"/>
          </a:p>
        </p:txBody>
      </p:sp>
      <p:sp>
        <p:nvSpPr>
          <p:cNvPr id="7782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Replacement and Writes</a:t>
            </a:r>
            <a:endParaRPr lang="en-AU" altLang="en-US"/>
          </a:p>
        </p:txBody>
      </p:sp>
      <p:sp>
        <p:nvSpPr>
          <p:cNvPr id="7782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To reduce page fault rate, prefer least-recently used (LRU) replacement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Reference bit (aka use bit) in PTE set to 1 on access to page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Periodically cleared to 0 by OS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A page with reference bit = 0 has not been used recently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Disk writes take millions of cycles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Block at once, not individual locations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Write through is impractical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Use write-back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Dirty bit in PTE set when page is written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211491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3D711A32-2850-D24B-9158-CA24DD6A600D}" type="slidenum">
              <a:rPr lang="en-AU" altLang="en-US"/>
              <a:pPr/>
              <a:t>9</a:t>
            </a:fld>
            <a:endParaRPr lang="en-AU" altLang="en-US"/>
          </a:p>
        </p:txBody>
      </p:sp>
      <p:sp>
        <p:nvSpPr>
          <p:cNvPr id="788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Fast Translation Using a TLB</a:t>
            </a:r>
            <a:endParaRPr lang="en-AU" altLang="en-US"/>
          </a:p>
        </p:txBody>
      </p:sp>
      <p:sp>
        <p:nvSpPr>
          <p:cNvPr id="7885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Address translation would appear to require extra memory references</a:t>
            </a:r>
          </a:p>
          <a:p>
            <a:pPr lvl="1" eaLnBrk="1" hangingPunct="1"/>
            <a:r>
              <a:rPr lang="en-US" altLang="en-US" sz="2400"/>
              <a:t>One to access the PTE</a:t>
            </a:r>
          </a:p>
          <a:p>
            <a:pPr lvl="1" eaLnBrk="1" hangingPunct="1"/>
            <a:r>
              <a:rPr lang="en-US" altLang="en-US" sz="2400"/>
              <a:t>Then the actual memory access</a:t>
            </a:r>
          </a:p>
          <a:p>
            <a:pPr eaLnBrk="1" hangingPunct="1"/>
            <a:r>
              <a:rPr lang="en-US" altLang="en-US" sz="2800"/>
              <a:t>But access to page tables has good locality</a:t>
            </a:r>
          </a:p>
          <a:p>
            <a:pPr lvl="1" eaLnBrk="1" hangingPunct="1"/>
            <a:r>
              <a:rPr lang="en-US" altLang="en-US" sz="2400"/>
              <a:t>So use a fast cache of PTEs within the CPU</a:t>
            </a:r>
          </a:p>
          <a:p>
            <a:pPr lvl="1" eaLnBrk="1" hangingPunct="1"/>
            <a:r>
              <a:rPr lang="en-US" altLang="en-US" sz="2400"/>
              <a:t>Called a Translation Look-aside Buffer (TLB)</a:t>
            </a:r>
          </a:p>
          <a:p>
            <a:pPr lvl="1" eaLnBrk="1" hangingPunct="1"/>
            <a:r>
              <a:rPr lang="en-US" altLang="en-US" sz="2400"/>
              <a:t>Typical: 16–512 PTEs, 0.5–1 cycle for hit, 10–100 cycles for miss, 0.01%–1% miss rate</a:t>
            </a:r>
          </a:p>
          <a:p>
            <a:pPr lvl="1" eaLnBrk="1" hangingPunct="1"/>
            <a:r>
              <a:rPr lang="en-US" altLang="en-US" sz="2400"/>
              <a:t>Misses could be handled by hardware or software</a:t>
            </a:r>
          </a:p>
        </p:txBody>
      </p:sp>
    </p:spTree>
    <p:extLst>
      <p:ext uri="{BB962C8B-B14F-4D97-AF65-F5344CB8AC3E}">
        <p14:creationId xmlns:p14="http://schemas.microsoft.com/office/powerpoint/2010/main" val="3534357134"/>
      </p:ext>
    </p:extLst>
  </p:cSld>
  <p:clrMapOvr>
    <a:masterClrMapping/>
  </p:clrMapOvr>
</p:sld>
</file>

<file path=ppt/theme/theme1.xml><?xml version="1.0" encoding="utf-8"?>
<a:theme xmlns:a="http://schemas.openxmlformats.org/drawingml/2006/main" name="cod4e">
  <a:themeElements>
    <a:clrScheme name="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10306</TotalTime>
  <Words>2856</Words>
  <Application>Microsoft Macintosh PowerPoint</Application>
  <PresentationFormat>On-screen Show (4:3)</PresentationFormat>
  <Paragraphs>526</Paragraphs>
  <Slides>37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Arial Black</vt:lpstr>
      <vt:lpstr>Corbel</vt:lpstr>
      <vt:lpstr>Times New Roman</vt:lpstr>
      <vt:lpstr>Wingdings</vt:lpstr>
      <vt:lpstr>cod4e</vt:lpstr>
      <vt:lpstr>The Memory Hierarchy</vt:lpstr>
      <vt:lpstr>Virtual Machines</vt:lpstr>
      <vt:lpstr>The Problem with Memory</vt:lpstr>
      <vt:lpstr>Virtual Memory</vt:lpstr>
      <vt:lpstr>Page Fault Penalty</vt:lpstr>
      <vt:lpstr>Translation Using a Page Table</vt:lpstr>
      <vt:lpstr>Mapping Pages to Storage</vt:lpstr>
      <vt:lpstr>Replacement and Writes</vt:lpstr>
      <vt:lpstr>Fast Translation Using a TLB</vt:lpstr>
      <vt:lpstr>Fast Translation Using a TLB</vt:lpstr>
      <vt:lpstr>TLB Misses</vt:lpstr>
      <vt:lpstr>TLB Miss Handler</vt:lpstr>
      <vt:lpstr>Page Fault Handler</vt:lpstr>
      <vt:lpstr>Page Fault Details</vt:lpstr>
      <vt:lpstr>TLB and Cache Interaction</vt:lpstr>
      <vt:lpstr>Memory Protection</vt:lpstr>
      <vt:lpstr>The Memory Hierarchy</vt:lpstr>
      <vt:lpstr>Block Placement</vt:lpstr>
      <vt:lpstr>Finding a Block</vt:lpstr>
      <vt:lpstr>Replacement</vt:lpstr>
      <vt:lpstr>Write Policy</vt:lpstr>
      <vt:lpstr>Sources of Misses</vt:lpstr>
      <vt:lpstr>Cache Design Trade-offs</vt:lpstr>
      <vt:lpstr>Multilevel On-Chip Caches</vt:lpstr>
      <vt:lpstr>Cache Coherence Problem</vt:lpstr>
      <vt:lpstr>Coherence Defined</vt:lpstr>
      <vt:lpstr>Cache Coherence Protocols</vt:lpstr>
      <vt:lpstr>Invalidating Snooping Protocols</vt:lpstr>
      <vt:lpstr>Memory Consistency</vt:lpstr>
      <vt:lpstr>Multilevel On-Chip Caches</vt:lpstr>
      <vt:lpstr>2-Level TLB Organization</vt:lpstr>
      <vt:lpstr>Supporting Multiple Issue</vt:lpstr>
      <vt:lpstr>DGEMM</vt:lpstr>
      <vt:lpstr>Pitfalls</vt:lpstr>
      <vt:lpstr>Pitfalls</vt:lpstr>
      <vt:lpstr>Pitfalls</vt:lpstr>
      <vt:lpstr>Concluding Remarks</vt:lpstr>
    </vt:vector>
  </TitlesOfParts>
  <Company>Ashenden Designs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Peter Ashenden</dc:creator>
  <cp:lastModifiedBy>Utterback, Robert</cp:lastModifiedBy>
  <cp:revision>167</cp:revision>
  <dcterms:created xsi:type="dcterms:W3CDTF">2008-08-25T10:09:57Z</dcterms:created>
  <dcterms:modified xsi:type="dcterms:W3CDTF">2018-11-27T23:24:14Z</dcterms:modified>
</cp:coreProperties>
</file>