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338" r:id="rId3"/>
    <p:sldId id="340" r:id="rId4"/>
    <p:sldId id="341" r:id="rId5"/>
    <p:sldId id="388" r:id="rId6"/>
    <p:sldId id="389" r:id="rId7"/>
    <p:sldId id="390" r:id="rId8"/>
    <p:sldId id="343" r:id="rId9"/>
    <p:sldId id="344" r:id="rId10"/>
    <p:sldId id="345" r:id="rId11"/>
    <p:sldId id="391" r:id="rId12"/>
    <p:sldId id="392" r:id="rId13"/>
    <p:sldId id="346" r:id="rId14"/>
    <p:sldId id="347" r:id="rId15"/>
    <p:sldId id="348" r:id="rId16"/>
    <p:sldId id="393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7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3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Relationship Id="rId2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October 17,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October 17,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October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97F2BD-48EC-D54E-89C0-EB9F2EBBFA2F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610BA7-CA24-D043-9AF9-910CDD6B941A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Normalized: </a:t>
            </a:r>
            <a:r>
              <a:rPr lang="en-US" altLang="en-US" baseline="0" dirty="0" smtClean="0">
                <a:latin typeface="Times New Roman" charset="0"/>
              </a:rPr>
              <a:t> &gt;= 1 &lt; 10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3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730CE7-1EBD-2645-B6BB-478C15417CC5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6653E7-A48E-DE4B-A203-07BC6AD8EE96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0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Try an example on </a:t>
            </a:r>
          </a:p>
          <a:p>
            <a:r>
              <a:rPr lang="en-US" altLang="en-US" dirty="0" smtClean="0">
                <a:latin typeface="Times New Roman" charset="0"/>
              </a:rPr>
              <a:t>Sign:</a:t>
            </a:r>
            <a:r>
              <a:rPr lang="en-US" altLang="en-US" baseline="0" dirty="0" smtClean="0">
                <a:latin typeface="Times New Roman" charset="0"/>
              </a:rPr>
              <a:t> 1</a:t>
            </a:r>
          </a:p>
          <a:p>
            <a:r>
              <a:rPr lang="en-US" altLang="en-US" baseline="0" dirty="0" smtClean="0">
                <a:latin typeface="Times New Roman" charset="0"/>
              </a:rPr>
              <a:t>Exponent: 0 0 0 0 0 0 0 1</a:t>
            </a:r>
          </a:p>
          <a:p>
            <a:r>
              <a:rPr lang="en-US" altLang="en-US" baseline="0" dirty="0" smtClean="0">
                <a:latin typeface="Times New Roman" charset="0"/>
              </a:rPr>
              <a:t>Fraction: 0 1 0 (0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)</a:t>
            </a:r>
          </a:p>
          <a:p>
            <a:r>
              <a:rPr lang="en-US" altLang="en-US" baseline="0" dirty="0" smtClean="0">
                <a:latin typeface="Times New Roman" charset="0"/>
              </a:rPr>
              <a:t>Which is -1.25 * 2^1 = -2.5, exception not really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1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134F0-8B01-0541-B7E0-523A0868EBA5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2A41F4-1AE5-C345-BF91-36BF129AF7E6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See p.200 for the reason behind biasing --- basically, it makes comparison a lot easier, hence sorting can be done efficiently.</a:t>
            </a:r>
          </a:p>
          <a:p>
            <a:r>
              <a:rPr lang="en-US" altLang="en-US" dirty="0" smtClean="0">
                <a:latin typeface="Times New Roman" charset="0"/>
              </a:rPr>
              <a:t>The bias makes the most negative exponent (which makes</a:t>
            </a:r>
            <a:r>
              <a:rPr lang="en-US" altLang="en-US" baseline="0" dirty="0" smtClean="0">
                <a:latin typeface="Times New Roman" charset="0"/>
              </a:rPr>
              <a:t> a small number) 0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0 and the most positive exponent 1..1</a:t>
            </a:r>
            <a:endParaRPr lang="en-US" altLang="en-US" dirty="0" smtClean="0">
              <a:latin typeface="Times New Roman" charset="0"/>
            </a:endParaRP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Now let’s do the example of p.202</a:t>
            </a:r>
          </a:p>
          <a:p>
            <a:r>
              <a:rPr lang="en-US" altLang="en-US" dirty="0" smtClean="0">
                <a:latin typeface="Times New Roman" charset="0"/>
              </a:rPr>
              <a:t>Now</a:t>
            </a:r>
            <a:r>
              <a:rPr lang="en-US" altLang="en-US" baseline="0" dirty="0" smtClean="0">
                <a:latin typeface="Times New Roman" charset="0"/>
              </a:rPr>
              <a:t> example on p.201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5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FF6FD32-EDA8-3941-98D9-69B01FDA0358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D093F-50BA-8543-92C7-E6D4B4B994BC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Multiplier is in the right half of</a:t>
            </a:r>
            <a:r>
              <a:rPr lang="en-US" altLang="en-US" baseline="0" dirty="0" smtClean="0">
                <a:latin typeface="Times New Roman" charset="0"/>
              </a:rPr>
              <a:t> the product register.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6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9E556-E4E4-B741-BAFE-47BF4FCAE8B1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A0DB1-AF2C-E144-9BDC-611079578F61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This last is a </a:t>
            </a:r>
            <a:r>
              <a:rPr lang="en-US" altLang="en-US" dirty="0" err="1" smtClean="0">
                <a:latin typeface="Times New Roman" charset="0"/>
              </a:rPr>
              <a:t>pseudoinstruction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8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47EF87-D7F0-A541-96CF-EEF4ABB09A3D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9253CC-BABA-1F49-B34E-BAC28D64BDDE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4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65D94C6-121A-8B45-9360-45B9057E150C}" type="datetime3">
              <a:rPr lang="en-AU" altLang="en-US" sz="1300">
                <a:latin typeface="Times New Roman" charset="0"/>
              </a:rPr>
              <a:pPr/>
              <a:t>17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8EE154-3AC4-3B49-BF52-9DFC4B1088AA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Divisor starts in left half of divisor register, remainder</a:t>
            </a:r>
            <a:r>
              <a:rPr lang="en-US" altLang="en-US" baseline="0" dirty="0" smtClean="0">
                <a:latin typeface="Times New Roman" charset="0"/>
              </a:rPr>
              <a:t> initialized to dividend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23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DC275-1CF0-184A-87D2-E09224BC5FED}" type="datetime3">
              <a:rPr lang="en-AU" altLang="en-US" sz="1300">
                <a:latin typeface="Times New Roman" charset="0"/>
              </a:rPr>
              <a:pPr/>
              <a:t>17 October,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AFCE31-07F8-144C-859D-CC20288806F8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Example:</a:t>
            </a:r>
            <a:r>
              <a:rPr lang="en-US" altLang="en-US" baseline="0" dirty="0" smtClean="0">
                <a:latin typeface="Times New Roman" charset="0"/>
              </a:rPr>
              <a:t> Fill out a table for 7/2</a:t>
            </a:r>
          </a:p>
          <a:p>
            <a:r>
              <a:rPr lang="en-US" altLang="en-US" baseline="0" dirty="0" smtClean="0">
                <a:latin typeface="Times New Roman" charset="0"/>
              </a:rPr>
              <a:t>Table:</a:t>
            </a:r>
          </a:p>
          <a:p>
            <a:r>
              <a:rPr lang="en-US" altLang="en-US" baseline="0" dirty="0" smtClean="0">
                <a:latin typeface="Times New Roman" charset="0"/>
              </a:rPr>
              <a:t>Iteration, Step (1,2b,3), Quotient, Divisor, Remainder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3A3AE-1D7F-8445-951E-8C8C9172B746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CBDCA-EC1D-2945-879A-8E86565394B5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Remainder in left half, Dividend in right half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4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7E198-0B3A-FF48-A48B-AA926F659C7C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7E10B2-F0D8-BB4A-AE03-0337C1ED426C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7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360ABC-7738-8849-BCA3-DCDD3504792D}" type="datetime3">
              <a:rPr lang="en-AU" altLang="en-US">
                <a:latin typeface="Times New Roman" charset="0"/>
              </a:rPr>
              <a:pPr/>
              <a:t>17 October, 2017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3 — Arithmetic for Computers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8551D5-F396-7248-8EA4-9C7933D5E2D8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3.4: Division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30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414CD38-486B-944A-962C-77AB0A1E7E88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  <p:extLst>
      <p:ext uri="{BB962C8B-B14F-4D97-AF65-F5344CB8AC3E}">
        <p14:creationId xmlns:p14="http://schemas.microsoft.com/office/powerpoint/2010/main" val="16842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Revisit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better way to do 7/2?</a:t>
            </a:r>
          </a:p>
          <a:p>
            <a:pPr lvl="1"/>
            <a:r>
              <a:rPr lang="en-US" altLang="en-US"/>
              <a:t>7&gt;&gt;2</a:t>
            </a:r>
          </a:p>
          <a:p>
            <a:pPr lvl="1"/>
            <a:r>
              <a:rPr lang="en-US" altLang="en-US"/>
              <a:t>SRL</a:t>
            </a:r>
          </a:p>
          <a:p>
            <a:r>
              <a:rPr lang="en-US" altLang="en-US"/>
              <a:t>Most compiler will replace divide by power of 2 using right shift operations</a:t>
            </a:r>
          </a:p>
        </p:txBody>
      </p:sp>
    </p:spTree>
    <p:extLst>
      <p:ext uri="{BB962C8B-B14F-4D97-AF65-F5344CB8AC3E}">
        <p14:creationId xmlns:p14="http://schemas.microsoft.com/office/powerpoint/2010/main" val="9023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Multiplication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First version of multiplication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Optimized multiplication</a:t>
            </a:r>
          </a:p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9400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1BD5C681-4390-B743-89EC-F00EC047DC30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±1.</a:t>
            </a:r>
            <a:r>
              <a:rPr lang="en-US" altLang="en-US" i="1">
                <a:ea typeface="Arial" charset="0"/>
                <a:cs typeface="Arial" charset="0"/>
              </a:rPr>
              <a:t>xxxxxxx</a:t>
            </a:r>
            <a:r>
              <a:rPr lang="en-US" altLang="en-US" baseline="-25000">
                <a:ea typeface="Arial" charset="0"/>
                <a:cs typeface="Arial" charset="0"/>
              </a:rPr>
              <a:t>2</a:t>
            </a:r>
            <a:r>
              <a:rPr lang="en-US" altLang="en-US">
                <a:ea typeface="Arial" charset="0"/>
                <a:cs typeface="Arial" charset="0"/>
              </a:rPr>
              <a:t> × 2</a:t>
            </a:r>
            <a:r>
              <a:rPr lang="en-US" altLang="en-US" i="1" baseline="30000">
                <a:ea typeface="Arial" charset="0"/>
                <a:cs typeface="Arial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2253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normalized</a:t>
            </a:r>
            <a:endParaRPr lang="en-AU" altLang="en-US"/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not normalized</a:t>
            </a:r>
            <a:endParaRPr lang="en-AU" alt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4237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57B4179C-7BBA-6949-A213-189285607C3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861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charset="2"/>
              </a:rPr>
              <a:t>Significand is Fraction with the “1.” </a:t>
            </a:r>
            <a:r>
              <a:rPr lang="en-US" altLang="en-US" sz="2000" dirty="0" smtClean="0">
                <a:sym typeface="Symbol" charset="2"/>
              </a:rPr>
              <a:t>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ym typeface="Symbol" charset="2"/>
              </a:rPr>
              <a:t>Not really, though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>
                <a:sym typeface="Symbol" charset="2"/>
              </a:rPr>
              <a:t>Exponent is slightly more complicated</a:t>
            </a:r>
            <a:endParaRPr lang="en-US" altLang="en-US" sz="2000" dirty="0">
              <a:sym typeface="Symbol" charset="2"/>
            </a:endParaRP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63560" y="2761535"/>
                <a:ext cx="5217907" cy="4312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(−1)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𝑆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×(1+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Exponent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60" y="2761535"/>
                <a:ext cx="5217907" cy="431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4E429670-C94F-9B47-95F4-91B88686FDB9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S: sign bit (0 </a:t>
            </a:r>
            <a:r>
              <a:rPr lang="en-US" altLang="en-US" sz="2400">
                <a:sym typeface="Symbol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sym typeface="Symbol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ym typeface="Symbol" charset="2"/>
              </a:rPr>
              <a:t>Single: Bias = 127; Double: Bias = 1203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Exponent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/>
              <a:t>Fraction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8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Tahoma" charset="0"/>
              </a:rPr>
              <a:t>single: 23 bits</a:t>
            </a:r>
            <a:br>
              <a:rPr lang="en-US" altLang="en-US" sz="2000">
                <a:latin typeface="Tahoma" charset="0"/>
              </a:rPr>
            </a:br>
            <a:r>
              <a:rPr lang="en-US" altLang="en-US" sz="2000">
                <a:latin typeface="Tahoma" charset="0"/>
              </a:rPr>
              <a:t>double: 52 bits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E8F3D299-9517-B549-9F02-1277AF2EA17D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14339" name="Picture 9" descr="f03-0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Multiplier</a:t>
            </a:r>
            <a:endParaRPr lang="en-AU" altLang="en-US"/>
          </a:p>
        </p:txBody>
      </p:sp>
      <p:sp>
        <p:nvSpPr>
          <p:cNvPr id="1434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One cycle per partial-product addition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800"/>
              <a:t>That’s ok, if frequency of multiplications is low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18213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8F7CE5E-9EDB-5443-A0AD-2DBCD8C9DD66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Two 32-bit registers for product</a:t>
            </a:r>
          </a:p>
          <a:p>
            <a:pPr lvl="1" eaLnBrk="1" hangingPunct="1"/>
            <a:r>
              <a:rPr lang="en-US" altLang="en-US" sz="2400"/>
              <a:t>HI: most-significant 32 bits</a:t>
            </a:r>
          </a:p>
          <a:p>
            <a:pPr lvl="1" eaLnBrk="1" hangingPunct="1"/>
            <a:r>
              <a:rPr lang="en-US" altLang="en-US" sz="2400"/>
              <a:t>LO: least-significant 32-bits</a:t>
            </a:r>
          </a:p>
          <a:p>
            <a:pPr eaLnBrk="1" hangingPunct="1"/>
            <a:r>
              <a:rPr lang="en-US" altLang="en-US" sz="2800"/>
              <a:t>Instructions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mult rs, rt  /  multu rs, rt</a:t>
            </a:r>
          </a:p>
          <a:p>
            <a:pPr lvl="2" eaLnBrk="1" hangingPunct="1"/>
            <a:r>
              <a:rPr lang="en-US" altLang="en-US" sz="2000"/>
              <a:t>64-bit product in HI/LO</a:t>
            </a:r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mfhi rd  /  mflo rd</a:t>
            </a:r>
          </a:p>
          <a:p>
            <a:pPr lvl="2" eaLnBrk="1" hangingPunct="1"/>
            <a:r>
              <a:rPr lang="en-US" altLang="en-US" sz="2000"/>
              <a:t>Move from HI/LO to rd</a:t>
            </a:r>
          </a:p>
          <a:p>
            <a:pPr lvl="2" eaLnBrk="1" hangingPunct="1"/>
            <a:r>
              <a:rPr lang="en-US" altLang="en-US" sz="2000"/>
              <a:t>Can test HI value to see if product overflows 32 bits</a:t>
            </a:r>
            <a:endParaRPr lang="en-AU" altLang="en-US" sz="2000"/>
          </a:p>
          <a:p>
            <a:pPr lvl="1" eaLnBrk="1" hangingPunct="1"/>
            <a:r>
              <a:rPr lang="en-US" altLang="en-US" sz="2400">
                <a:latin typeface="Lucida Console" charset="0"/>
              </a:rPr>
              <a:t>mul rd, rs, rt</a:t>
            </a:r>
          </a:p>
          <a:p>
            <a:pPr lvl="2" eaLnBrk="1" hangingPunct="1"/>
            <a:r>
              <a:rPr lang="en-US" altLang="en-US" sz="2000"/>
              <a:t>Least-significant 32 bits of product –&gt; rd</a:t>
            </a:r>
          </a:p>
        </p:txBody>
      </p:sp>
    </p:spTree>
    <p:extLst>
      <p:ext uri="{BB962C8B-B14F-4D97-AF65-F5344CB8AC3E}">
        <p14:creationId xmlns:p14="http://schemas.microsoft.com/office/powerpoint/2010/main" val="1322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86ED3B85-BDEE-DB4F-B236-BF50DEE7DB3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Check for 0 divisor</a:t>
            </a:r>
            <a:endParaRPr lang="en-AU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Adjust sign of quotient and remainder as required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latin typeface="Lucida Console" charset="0"/>
              </a:rPr>
              <a:t>        1001</a:t>
            </a:r>
          </a:p>
          <a:p>
            <a:r>
              <a:rPr lang="en-US" altLang="en-US" sz="2000">
                <a:latin typeface="Lucida Console" charset="0"/>
              </a:rPr>
              <a:t>1000 1001010</a:t>
            </a:r>
          </a:p>
          <a:p>
            <a:r>
              <a:rPr lang="en-US" altLang="en-US" sz="2000">
                <a:latin typeface="Lucida Console" charset="0"/>
              </a:rPr>
              <a:t>    -1000</a:t>
            </a:r>
          </a:p>
          <a:p>
            <a:r>
              <a:rPr lang="en-US" altLang="en-US" sz="2000">
                <a:latin typeface="Lucida Console" charset="0"/>
              </a:rPr>
              <a:t>        10</a:t>
            </a:r>
          </a:p>
          <a:p>
            <a:r>
              <a:rPr lang="en-US" altLang="en-US" sz="2000">
                <a:latin typeface="Lucida Console" charset="0"/>
              </a:rPr>
              <a:t>        101 </a:t>
            </a:r>
          </a:p>
          <a:p>
            <a:r>
              <a:rPr lang="en-US" altLang="en-US" sz="2000">
                <a:latin typeface="Lucida Console" charset="0"/>
              </a:rPr>
              <a:t>        1010</a:t>
            </a:r>
          </a:p>
          <a:p>
            <a:r>
              <a:rPr lang="en-US" altLang="en-US" sz="2000">
                <a:latin typeface="Lucida Console" charset="0"/>
              </a:rPr>
              <a:t>       -1000</a:t>
            </a:r>
          </a:p>
          <a:p>
            <a:r>
              <a:rPr lang="en-US" altLang="en-US" sz="2000">
                <a:latin typeface="Lucida Console" charset="0"/>
              </a:rPr>
              <a:t>          10</a:t>
            </a:r>
            <a:endParaRPr lang="en-AU" altLang="en-US" sz="2000">
              <a:latin typeface="Lucida Console" charset="0"/>
            </a:endParaRP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i="1"/>
              <a:t>n</a:t>
            </a:r>
            <a:r>
              <a:rPr lang="en-US" altLang="en-US"/>
              <a:t>-bit operands yield </a:t>
            </a:r>
            <a:r>
              <a:rPr lang="en-US" altLang="en-US" i="1"/>
              <a:t>n</a:t>
            </a:r>
            <a:r>
              <a:rPr lang="en-US" altLang="en-US"/>
              <a:t>-bit</a:t>
            </a:r>
            <a:br>
              <a:rPr lang="en-US" altLang="en-US"/>
            </a:br>
            <a:r>
              <a:rPr lang="en-US" altLang="en-US"/>
              <a:t>quotient and remainder</a:t>
            </a:r>
            <a:endParaRPr lang="en-AU" altLang="en-US"/>
          </a:p>
        </p:txBody>
      </p:sp>
      <p:sp>
        <p:nvSpPr>
          <p:cNvPr id="17417" name="AutoShape 8"/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quotient</a:t>
            </a:r>
            <a:endParaRPr lang="en-AU" altLang="en-US" sz="1600"/>
          </a:p>
        </p:txBody>
      </p:sp>
      <p:sp>
        <p:nvSpPr>
          <p:cNvPr id="17418" name="AutoShape 9"/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17419" name="AutoShape 10"/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Arc 12"/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Arc 13"/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AutoShape 14"/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/>
              <a:t>divisor</a:t>
            </a:r>
            <a:endParaRPr lang="en-AU" altLang="en-US" sz="1600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§3.4 Division</a:t>
            </a:r>
          </a:p>
        </p:txBody>
      </p:sp>
    </p:spTree>
    <p:extLst>
      <p:ext uri="{BB962C8B-B14F-4D97-AF65-F5344CB8AC3E}">
        <p14:creationId xmlns:p14="http://schemas.microsoft.com/office/powerpoint/2010/main" val="1032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Division Hardware</a:t>
            </a:r>
            <a:endParaRPr lang="en-AU" altLang="en-US"/>
          </a:p>
        </p:txBody>
      </p:sp>
      <p:sp>
        <p:nvSpPr>
          <p:cNvPr id="14339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4340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4341" name="Picture 7" descr="f03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42094" y="1273176"/>
            <a:ext cx="457200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CEAAC"/>
              </a:buClr>
              <a:buSzPct val="60000"/>
              <a:buFont typeface="Wingdings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First version of Division Hardware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32-bit quotient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ALU</a:t>
            </a:r>
          </a:p>
          <a:p>
            <a:pPr lvl="1" algn="ctr">
              <a:spcBef>
                <a:spcPct val="20000"/>
              </a:spcBef>
              <a:buClr>
                <a:srgbClr val="91AFBF"/>
              </a:buClr>
              <a:buSzPct val="55000"/>
              <a:buFont typeface="Wingdings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64-bit remainder</a:t>
            </a:r>
            <a:endParaRPr lang="en-AU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f03-1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675687" cy="719137"/>
          </a:xfrm>
        </p:spPr>
        <p:txBody>
          <a:bodyPr/>
          <a:lstStyle/>
          <a:p>
            <a:r>
              <a:rPr lang="en-US" altLang="en-US"/>
              <a:t>First Version Division Hardware</a:t>
            </a:r>
            <a:endParaRPr lang="en-AU" altLang="en-US"/>
          </a:p>
        </p:txBody>
      </p:sp>
      <p:sp>
        <p:nvSpPr>
          <p:cNvPr id="15364" name="AutoShape 5"/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dividend</a:t>
            </a:r>
            <a:endParaRPr lang="en-AU" altLang="en-US"/>
          </a:p>
        </p:txBody>
      </p:sp>
      <p:sp>
        <p:nvSpPr>
          <p:cNvPr id="15365" name="AutoShape 6"/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Initially divisor in left half</a:t>
            </a:r>
            <a:endParaRPr lang="en-AU" altLang="en-US"/>
          </a:p>
        </p:txBody>
      </p:sp>
      <p:pic>
        <p:nvPicPr>
          <p:cNvPr id="15366" name="Picture 7" descr="f03-09-P3744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5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08062"/>
          </a:xfrm>
        </p:spPr>
        <p:txBody>
          <a:bodyPr/>
          <a:lstStyle/>
          <a:p>
            <a:r>
              <a:rPr lang="en-US" altLang="en-US"/>
              <a:t>7/2</a:t>
            </a:r>
          </a:p>
        </p:txBody>
      </p:sp>
      <p:pic>
        <p:nvPicPr>
          <p:cNvPr id="16388" name="Picture 5" descr="f03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74838"/>
            <a:ext cx="7200900" cy="41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729C6E93-0BE1-264A-8E4A-2BDCC575109B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19459" name="Picture 6" descr="f03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769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B30BAF62-9179-8944-843D-C0F64A0901FC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(e.g. SRT </a:t>
            </a:r>
            <a:r>
              <a:rPr lang="en-US" altLang="en-US" dirty="0" smtClean="0"/>
              <a:t>division</a:t>
            </a:r>
            <a:r>
              <a:rPr lang="en-US" altLang="en-US" dirty="0"/>
              <a:t>)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9807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23556</TotalTime>
  <Words>997</Words>
  <Application>Microsoft Macintosh PowerPoint</Application>
  <PresentationFormat>On-screen Show (4:3)</PresentationFormat>
  <Paragraphs>212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 Black</vt:lpstr>
      <vt:lpstr>Cambria Math</vt:lpstr>
      <vt:lpstr>Corbel</vt:lpstr>
      <vt:lpstr>Lucida Console</vt:lpstr>
      <vt:lpstr>Mangal</vt:lpstr>
      <vt:lpstr>Symbol</vt:lpstr>
      <vt:lpstr>Tahoma</vt:lpstr>
      <vt:lpstr>Times New Roman</vt:lpstr>
      <vt:lpstr>Wingdings</vt:lpstr>
      <vt:lpstr>Arial</vt:lpstr>
      <vt:lpstr>2_Blends</vt:lpstr>
      <vt:lpstr>Equation</vt:lpstr>
      <vt:lpstr>3.4: Division</vt:lpstr>
      <vt:lpstr>Optimized Multiplier</vt:lpstr>
      <vt:lpstr>MIPS Multiplication</vt:lpstr>
      <vt:lpstr>Division</vt:lpstr>
      <vt:lpstr>Division Hardware</vt:lpstr>
      <vt:lpstr>First Version Division Hardware</vt:lpstr>
      <vt:lpstr>Example</vt:lpstr>
      <vt:lpstr>Optimized Divider</vt:lpstr>
      <vt:lpstr>Faster Division</vt:lpstr>
      <vt:lpstr>MIPS Division</vt:lpstr>
      <vt:lpstr>Example Revisit</vt:lpstr>
      <vt:lpstr>Summary</vt:lpstr>
      <vt:lpstr>Floating Point</vt:lpstr>
      <vt:lpstr>Floating Point Standard</vt:lpstr>
      <vt:lpstr>IEEE Floating-Point Format</vt:lpstr>
      <vt:lpstr>IEEE Floating-Point Format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674</cp:revision>
  <dcterms:created xsi:type="dcterms:W3CDTF">2001-07-25T06:45:25Z</dcterms:created>
  <dcterms:modified xsi:type="dcterms:W3CDTF">2017-10-17T18:47:15Z</dcterms:modified>
</cp:coreProperties>
</file>