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525" r:id="rId3"/>
    <p:sldId id="605" r:id="rId4"/>
    <p:sldId id="526" r:id="rId5"/>
    <p:sldId id="617" r:id="rId6"/>
    <p:sldId id="531" r:id="rId7"/>
    <p:sldId id="532" r:id="rId8"/>
    <p:sldId id="618" r:id="rId9"/>
    <p:sldId id="619" r:id="rId10"/>
    <p:sldId id="534" r:id="rId11"/>
    <p:sldId id="615" r:id="rId12"/>
    <p:sldId id="616" r:id="rId13"/>
    <p:sldId id="536" r:id="rId14"/>
    <p:sldId id="535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83379" autoAdjust="0"/>
  </p:normalViewPr>
  <p:slideViewPr>
    <p:cSldViewPr>
      <p:cViewPr varScale="1">
        <p:scale>
          <a:sx n="105" d="100"/>
          <a:sy n="105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24,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24,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BF2A3-3281-A34C-BD30-A13596AE04D7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062DB4-E48C-144C-86F4-849E1FE99769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1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1F3A57-D44E-3545-BE22-DD52C46672BE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319DD1-DC7A-2746-861A-A3EC1DC13584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 mapping from numbers to characters. First 7 bits of Unicode are ASCII, which is convenient.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2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The previous procedure (e.g. main) was using some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if the procedure it calls also wants</a:t>
            </a:r>
            <a:r>
              <a:rPr lang="en-US" altLang="en-US" baseline="0" dirty="0" smtClean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 smtClean="0">
                <a:latin typeface="Times New Roman" charset="0"/>
              </a:rPr>
              <a:t>It is way to complex to always be aware of which procedures are active and which registers they are using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</a:t>
            </a:r>
            <a:r>
              <a:rPr lang="en-AU" altLang="en-US" baseline="0" dirty="0" smtClean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 smtClean="0">
                <a:latin typeface="Times New Roman" charset="0"/>
              </a:rPr>
              <a:t>So far I have just assumed everything is in registers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where do we save them?</a:t>
            </a:r>
            <a:endParaRPr lang="en-AU" altLang="en-US" dirty="0" smtClean="0">
              <a:latin typeface="Times New Roman" charset="0"/>
            </a:endParaRP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Any compiled language will have an</a:t>
            </a:r>
            <a:r>
              <a:rPr lang="en-AU" altLang="en-US" baseline="0" dirty="0" smtClean="0">
                <a:latin typeface="Times New Roman" charset="0"/>
              </a:rPr>
              <a:t> ABI, which defines, among other things, the registers used for parameters. Notice this is a feature of a language and/or compiler, NOT the assembly language.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Lucida Console" charset="0"/>
              </a:rPr>
              <a:t>fact: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-8     # adjust stack for 2 items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argument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slti</a:t>
            </a:r>
            <a:r>
              <a:rPr lang="en-US" altLang="en-US" sz="1200" dirty="0" smtClean="0">
                <a:latin typeface="Lucida Console" charset="0"/>
              </a:rPr>
              <a:t> $t0, $a0, 1      # test for n &lt;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beq</a:t>
            </a:r>
            <a:r>
              <a:rPr lang="en-US" altLang="en-US" sz="1200" dirty="0" smtClean="0">
                <a:latin typeface="Lucida Console" charset="0"/>
              </a:rPr>
              <a:t>  $t0, $zero, L1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$v0, $zero, 1    # if so, result is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 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  and return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L1: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$a0, $a0, -1     # else decrement n  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jal</a:t>
            </a:r>
            <a:r>
              <a:rPr lang="en-US" altLang="en-US" sz="1200" dirty="0" smtClean="0">
                <a:latin typeface="Lucida Console" charset="0"/>
              </a:rPr>
              <a:t>  fact             # recursive call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restore original 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  and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mul</a:t>
            </a:r>
            <a:r>
              <a:rPr lang="en-US" altLang="en-US" sz="1200" dirty="0" smtClean="0">
                <a:latin typeface="Lucida Console" charset="0"/>
              </a:rPr>
              <a:t>  $v0, $a0, $v0    # multiply to get result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0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Notice there is some waste here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Lucida Console" charset="0"/>
              </a:rPr>
              <a:t>fact: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-8     # adjust stack for 2 items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argument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slti</a:t>
            </a:r>
            <a:r>
              <a:rPr lang="en-US" altLang="en-US" sz="1200" dirty="0" smtClean="0">
                <a:latin typeface="Lucida Console" charset="0"/>
              </a:rPr>
              <a:t> $t0, $a0, 1      # test for n &lt;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beq</a:t>
            </a:r>
            <a:r>
              <a:rPr lang="en-US" altLang="en-US" sz="1200" dirty="0" smtClean="0">
                <a:latin typeface="Lucida Console" charset="0"/>
              </a:rPr>
              <a:t>  $t0, $zero, L1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$v0, $zero, 1    # if so, result is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 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  and return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L1: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$a0, $a0, -1     # else decrement n  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jal</a:t>
            </a:r>
            <a:r>
              <a:rPr lang="en-US" altLang="en-US" sz="1200" dirty="0" smtClean="0">
                <a:latin typeface="Lucida Console" charset="0"/>
              </a:rPr>
              <a:t>  fact             # recursive call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restore original 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  and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mul</a:t>
            </a:r>
            <a:r>
              <a:rPr lang="en-US" altLang="en-US" sz="1200" dirty="0" smtClean="0">
                <a:latin typeface="Lucida Console" charset="0"/>
              </a:rPr>
              <a:t>  $v0, $a0, $v0    # multiply to get result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4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Notice there is some waste here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3F9DE8-1F21-5141-9AF0-4DEC76720150}" type="datetime3">
              <a:rPr lang="en-US" altLang="en-US">
                <a:latin typeface="Times New Roman" charset="0"/>
              </a:rPr>
              <a:pPr/>
              <a:t>24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214DAA-7FA4-2C46-ACC5-AFF801135B8B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3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Procedures (Functions)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19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99AA5C-5EE0-2440-B770-80D689A7F6F2}" type="slidenum">
              <a:rPr lang="en-AU" altLang="en-US"/>
              <a:pPr/>
              <a:t>10</a:t>
            </a:fld>
            <a:endParaRPr lang="en-AU" altLang="en-US"/>
          </a:p>
        </p:txBody>
      </p:sp>
      <p:pic>
        <p:nvPicPr>
          <p:cNvPr id="51203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</a:t>
            </a:r>
            <a:r>
              <a:rPr lang="en-US" altLang="en-US" sz="2400" dirty="0" err="1"/>
              <a:t>gp</a:t>
            </a:r>
            <a:r>
              <a:rPr lang="en-US" alt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malloc</a:t>
            </a:r>
            <a:r>
              <a:rPr lang="en-US" altLang="en-US" sz="2400" dirty="0"/>
              <a:t> in C, new in </a:t>
            </a:r>
            <a:r>
              <a:rPr lang="en-US" altLang="en-US" sz="2400" dirty="0" smtClean="0"/>
              <a:t>Java and C++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Stack: automatic storage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0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Procedure Call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Registers used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Stack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jal and jr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leaf and no-leaf procedure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Allocating space for new data on the heap</a:t>
            </a:r>
          </a:p>
        </p:txBody>
      </p:sp>
    </p:spTree>
    <p:extLst>
      <p:ext uri="{BB962C8B-B14F-4D97-AF65-F5344CB8AC3E}">
        <p14:creationId xmlns:p14="http://schemas.microsoft.com/office/powerpoint/2010/main" val="200143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seen only arrays of </a:t>
            </a:r>
            <a:r>
              <a:rPr lang="en-US" i="1" dirty="0" smtClean="0"/>
              <a:t>words</a:t>
            </a:r>
            <a:endParaRPr lang="en-US" dirty="0" smtClean="0"/>
          </a:p>
          <a:p>
            <a:r>
              <a:rPr lang="en-US" dirty="0" smtClean="0"/>
              <a:t>But in general, arrays can have elements of any # numbers</a:t>
            </a:r>
          </a:p>
          <a:p>
            <a:pPr lvl="1"/>
            <a:r>
              <a:rPr lang="en-US" dirty="0" smtClean="0"/>
              <a:t>Array of bytes</a:t>
            </a:r>
          </a:p>
          <a:p>
            <a:pPr lvl="1"/>
            <a:r>
              <a:rPr lang="en-US" dirty="0" smtClean="0"/>
              <a:t>Array of half-words (2 bytes)</a:t>
            </a:r>
          </a:p>
          <a:p>
            <a:pPr lvl="1"/>
            <a:r>
              <a:rPr lang="en-US" dirty="0" smtClean="0"/>
              <a:t>Array of double words (8 bytes, for floating point)</a:t>
            </a:r>
          </a:p>
          <a:p>
            <a:r>
              <a:rPr lang="en-US" dirty="0" smtClean="0"/>
              <a:t>Changes indexing</a:t>
            </a:r>
          </a:p>
          <a:p>
            <a:pPr lvl="1"/>
            <a:r>
              <a:rPr lang="en-US" dirty="0" smtClean="0"/>
              <a:t>Memory indexed by byte</a:t>
            </a:r>
          </a:p>
          <a:p>
            <a:r>
              <a:rPr lang="en-US" dirty="0" err="1" smtClean="0"/>
              <a:t>lw</a:t>
            </a:r>
            <a:r>
              <a:rPr lang="en-US" dirty="0" smtClean="0"/>
              <a:t> and </a:t>
            </a:r>
            <a:r>
              <a:rPr lang="en-US" dirty="0" err="1" smtClean="0"/>
              <a:t>sw</a:t>
            </a:r>
            <a:r>
              <a:rPr lang="en-US" dirty="0" smtClean="0"/>
              <a:t> address </a:t>
            </a:r>
            <a:r>
              <a:rPr lang="en-US" i="1" dirty="0" smtClean="0"/>
              <a:t>must</a:t>
            </a:r>
            <a:r>
              <a:rPr lang="en-US" dirty="0" smtClean="0"/>
              <a:t> be multiple of 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12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BD4A058-B145-0542-B01C-21703626B37B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/>
              <a:t>Sign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442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4A3A5D9-DAE9-DC42-A614-0318BDC9EFE1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Byte-encoded character sets</a:t>
            </a:r>
          </a:p>
          <a:p>
            <a:pPr lvl="1" eaLnBrk="1" hangingPunct="1"/>
            <a:r>
              <a:rPr lang="en-US" altLang="en-US" dirty="0"/>
              <a:t>ASCII: 128 characters</a:t>
            </a:r>
          </a:p>
          <a:p>
            <a:pPr lvl="2" eaLnBrk="1" hangingPunct="1"/>
            <a:r>
              <a:rPr lang="en-US" altLang="en-US" dirty="0"/>
              <a:t>95 graphic, 33 control</a:t>
            </a:r>
          </a:p>
          <a:p>
            <a:pPr lvl="1" eaLnBrk="1" hangingPunct="1"/>
            <a:r>
              <a:rPr lang="en-US" altLang="en-US" dirty="0"/>
              <a:t>Latin-1: 256 characters</a:t>
            </a:r>
          </a:p>
          <a:p>
            <a:pPr lvl="2" eaLnBrk="1" hangingPunct="1"/>
            <a:r>
              <a:rPr lang="en-US" altLang="en-US" dirty="0"/>
              <a:t>ASCII, +96 more graphic characters</a:t>
            </a:r>
          </a:p>
          <a:p>
            <a:pPr eaLnBrk="1" hangingPunct="1"/>
            <a:r>
              <a:rPr lang="en-US" altLang="en-US" dirty="0"/>
              <a:t>Unicode: 32-bit character set</a:t>
            </a:r>
          </a:p>
          <a:p>
            <a:pPr lvl="1" eaLnBrk="1" hangingPunct="1"/>
            <a:r>
              <a:rPr lang="en-US" altLang="en-US" dirty="0"/>
              <a:t>Used in Java, C++ wide characters, …</a:t>
            </a:r>
          </a:p>
          <a:p>
            <a:pPr lvl="1" eaLnBrk="1" hangingPunct="1"/>
            <a:r>
              <a:rPr lang="en-US" altLang="en-US" dirty="0"/>
              <a:t>Most of the world’s alphabets, plus symbols</a:t>
            </a:r>
          </a:p>
          <a:p>
            <a:pPr lvl="1" eaLnBrk="1" hangingPunct="1"/>
            <a:r>
              <a:rPr lang="en-US" altLang="en-US" dirty="0"/>
              <a:t>UTF-8, UTF-16: variable-length encodings</a:t>
            </a:r>
            <a:endParaRPr lang="en-AU" altLang="en-US" dirty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  <p:extLst>
      <p:ext uri="{BB962C8B-B14F-4D97-AF65-F5344CB8AC3E}">
        <p14:creationId xmlns:p14="http://schemas.microsoft.com/office/powerpoint/2010/main" val="4809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 smtClean="0"/>
              <a:t>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 smtClean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 smtClean="0"/>
              <a:t>Need to pass in parameters</a:t>
            </a:r>
          </a:p>
          <a:p>
            <a:pPr marL="609600" indent="-609600" eaLnBrk="1" hangingPunct="1"/>
            <a:r>
              <a:rPr lang="en-US" altLang="en-US" dirty="0" smtClean="0"/>
              <a:t>Need to get result from function</a:t>
            </a:r>
            <a:endParaRPr lang="en-US" altLang="en-US" dirty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5884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Steps required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</a:t>
            </a:r>
            <a:r>
              <a:rPr lang="en-US" altLang="en-US" dirty="0" smtClean="0"/>
              <a:t>procedure</a:t>
            </a:r>
          </a:p>
          <a:p>
            <a:pPr marL="1390650" lvl="2" indent="-533400" eaLnBrk="1" hangingPunct="1">
              <a:buSzTx/>
            </a:pPr>
            <a:r>
              <a:rPr lang="en-US" altLang="en-US" dirty="0" smtClean="0"/>
              <a:t>Each procedure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has own storage area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50529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118039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to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function:</a:t>
            </a:r>
          </a:p>
          <a:p>
            <a:pPr lvl="1"/>
            <a:r>
              <a:rPr lang="en-US" dirty="0" smtClean="0"/>
              <a:t>Save any $s registers you want to use</a:t>
            </a:r>
          </a:p>
          <a:p>
            <a:pPr lvl="1"/>
            <a:r>
              <a:rPr lang="en-US" dirty="0" smtClean="0"/>
              <a:t>Restore at end</a:t>
            </a:r>
          </a:p>
          <a:p>
            <a:r>
              <a:rPr lang="en-US" dirty="0" smtClean="0"/>
              <a:t>Any function that needs to call another (non-leaf)</a:t>
            </a:r>
          </a:p>
          <a:p>
            <a:pPr lvl="1"/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jal</a:t>
            </a:r>
            <a:r>
              <a:rPr lang="en-US" dirty="0" smtClean="0"/>
              <a:t> will change this!)</a:t>
            </a:r>
          </a:p>
          <a:p>
            <a:pPr lvl="1"/>
            <a:r>
              <a:rPr lang="en-US" dirty="0" smtClean="0"/>
              <a:t>Save $a registers if you need them</a:t>
            </a:r>
          </a:p>
          <a:p>
            <a:pPr lvl="1"/>
            <a:r>
              <a:rPr lang="en-US" dirty="0" smtClean="0"/>
              <a:t>Save $t registers if you’re using them</a:t>
            </a:r>
          </a:p>
          <a:p>
            <a:pPr lvl="1"/>
            <a:r>
              <a:rPr lang="en-US" dirty="0" smtClean="0"/>
              <a:t>Bottom line: save anything that might change!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12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</a:t>
            </a:r>
            <a:r>
              <a:rPr lang="en-US" altLang="en-US" sz="2800" dirty="0" smtClean="0">
                <a:latin typeface="Lucida Console" charset="0"/>
              </a:rPr>
              <a:t>foo(</a:t>
            </a:r>
            <a:r>
              <a:rPr lang="en-US" altLang="en-US" sz="2800" dirty="0" err="1" smtClean="0">
                <a:latin typeface="Lucida Console" charset="0"/>
              </a:rPr>
              <a:t>int</a:t>
            </a:r>
            <a:r>
              <a:rPr lang="en-US" altLang="en-US" sz="2800" dirty="0" smtClean="0">
                <a:latin typeface="Lucida Console" charset="0"/>
              </a:rPr>
              <a:t> </a:t>
            </a:r>
            <a:r>
              <a:rPr lang="en-US" altLang="en-US" sz="2800" dirty="0">
                <a:latin typeface="Lucida Console" charset="0"/>
              </a:rPr>
              <a:t>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smtClean="0">
                <a:latin typeface="Lucida Console" charset="0"/>
              </a:rPr>
              <a:t>return bar() + n;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smtClean="0">
                <a:latin typeface="Lucida Console" charset="0"/>
              </a:rPr>
              <a:t>}</a:t>
            </a:r>
            <a:endParaRPr lang="en-US" altLang="en-US" sz="2800" dirty="0">
              <a:latin typeface="Lucida Console" charset="0"/>
            </a:endParaRP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94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7583" y="3321050"/>
            <a:ext cx="7582991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827584" y="1577974"/>
            <a:ext cx="7582991" cy="625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827584" y="2203449"/>
            <a:ext cx="7582991" cy="29210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827584" y="2495550"/>
            <a:ext cx="7582991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827584" y="2768600"/>
            <a:ext cx="7582991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5562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foo: </a:t>
            </a:r>
            <a:r>
              <a:rPr lang="en-US" altLang="en-US" sz="1800" dirty="0" err="1" smtClean="0">
                <a:latin typeface="Lucida Console" charset="0"/>
              </a:rPr>
              <a:t>addi</a:t>
            </a:r>
            <a:r>
              <a:rPr lang="en-US" altLang="en-US" sz="1800" dirty="0" smtClean="0">
                <a:latin typeface="Lucida Console" charset="0"/>
              </a:rPr>
              <a:t> </a:t>
            </a:r>
            <a:r>
              <a:rPr lang="en-US" altLang="en-US" sz="1800" dirty="0">
                <a:latin typeface="Lucida Console" charset="0"/>
              </a:rPr>
              <a:t>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-4     </a:t>
            </a:r>
            <a:r>
              <a:rPr lang="en-US" altLang="en-US" sz="1800" dirty="0">
                <a:latin typeface="Lucida Console" charset="0"/>
              </a:rPr>
              <a:t># adjust stack for </a:t>
            </a:r>
            <a:r>
              <a:rPr lang="en-US" altLang="en-US" sz="1800" dirty="0" smtClean="0">
                <a:latin typeface="Lucida Console" charset="0"/>
              </a:rPr>
              <a:t>1 </a:t>
            </a:r>
            <a:r>
              <a:rPr lang="en-US" altLang="en-US" sz="1800" dirty="0">
                <a:latin typeface="Lucida Console" charset="0"/>
              </a:rPr>
              <a:t>items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smtClean="0">
                <a:latin typeface="Lucida Console" charset="0"/>
              </a:rPr>
              <a:t> </a:t>
            </a:r>
            <a:r>
              <a:rPr lang="en-US" altLang="en-US" sz="1800" dirty="0" err="1" smtClean="0">
                <a:latin typeface="Lucida Console" charset="0"/>
              </a:rPr>
              <a:t>sw</a:t>
            </a:r>
            <a:r>
              <a:rPr lang="en-US" altLang="en-US" sz="1800" dirty="0" smtClean="0">
                <a:latin typeface="Lucida Console" charset="0"/>
              </a:rPr>
              <a:t>   </a:t>
            </a:r>
            <a:r>
              <a:rPr lang="en-US" altLang="en-US" sz="1800" dirty="0">
                <a:latin typeface="Lucida Console" charset="0"/>
              </a:rPr>
              <a:t>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jal</a:t>
            </a:r>
            <a:r>
              <a:rPr lang="en-US" altLang="en-US" sz="1800" dirty="0" smtClean="0">
                <a:latin typeface="Lucida Console" charset="0"/>
              </a:rPr>
              <a:t>  bar              # call (no arguments)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 smtClean="0">
                <a:latin typeface="Lucida Console" charset="0"/>
              </a:rPr>
              <a:t>	 add  $v0, $v0, $a0    </a:t>
            </a:r>
            <a:r>
              <a:rPr lang="en-US" altLang="en-US" sz="1800" dirty="0">
                <a:latin typeface="Lucida Console" charset="0"/>
              </a:rPr>
              <a:t># </a:t>
            </a:r>
            <a:r>
              <a:rPr lang="en-US" altLang="en-US" sz="1800" dirty="0" smtClean="0">
                <a:latin typeface="Lucida Console" charset="0"/>
              </a:rPr>
              <a:t>compute result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smtClean="0">
                <a:latin typeface="Lucida Console" charset="0"/>
              </a:rPr>
              <a:t> </a:t>
            </a:r>
            <a:r>
              <a:rPr lang="en-US" altLang="en-US" sz="1800" dirty="0" err="1" smtClean="0">
                <a:latin typeface="Lucida Console" charset="0"/>
              </a:rPr>
              <a:t>lw</a:t>
            </a:r>
            <a:r>
              <a:rPr lang="en-US" altLang="en-US" sz="1800" dirty="0" smtClean="0">
                <a:latin typeface="Lucida Console" charset="0"/>
              </a:rPr>
              <a:t>   </a:t>
            </a:r>
            <a:r>
              <a:rPr lang="en-US" altLang="en-US" sz="1800" dirty="0">
                <a:latin typeface="Lucida Console" charset="0"/>
              </a:rPr>
              <a:t>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</a:t>
            </a:r>
            <a:r>
              <a:rPr lang="en-US" altLang="en-US" sz="1800" dirty="0" smtClean="0">
                <a:latin typeface="Lucida Console" charset="0"/>
              </a:rPr>
              <a:t>restore return address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addi</a:t>
            </a:r>
            <a:r>
              <a:rPr lang="en-US" altLang="en-US" sz="1800" dirty="0" smtClean="0">
                <a:latin typeface="Lucida Console" charset="0"/>
              </a:rPr>
              <a:t> 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, 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, 4	   # restore stack pointer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jr</a:t>
            </a:r>
            <a:r>
              <a:rPr lang="en-US" altLang="en-US" sz="1800" dirty="0" smtClean="0">
                <a:latin typeface="Lucida Console" charset="0"/>
              </a:rPr>
              <a:t>   </a:t>
            </a:r>
            <a:r>
              <a:rPr lang="en-US" altLang="en-US" sz="1800" dirty="0">
                <a:latin typeface="Lucida Console" charset="0"/>
              </a:rPr>
              <a:t>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24017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</a:t>
            </a:r>
            <a:r>
              <a:rPr lang="en-US" altLang="en-US" sz="2800" dirty="0" smtClean="0">
                <a:latin typeface="Lucida Console" charset="0"/>
              </a:rPr>
              <a:t>foo(</a:t>
            </a:r>
            <a:r>
              <a:rPr lang="en-US" altLang="en-US" sz="2800" dirty="0" err="1" smtClean="0">
                <a:latin typeface="Lucida Console" charset="0"/>
              </a:rPr>
              <a:t>int</a:t>
            </a:r>
            <a:r>
              <a:rPr lang="en-US" altLang="en-US" sz="2800" dirty="0" smtClean="0">
                <a:latin typeface="Lucida Console" charset="0"/>
              </a:rPr>
              <a:t> </a:t>
            </a:r>
            <a:r>
              <a:rPr lang="en-US" altLang="en-US" sz="2800" dirty="0">
                <a:latin typeface="Lucida Console" charset="0"/>
              </a:rPr>
              <a:t>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  <a:endParaRPr lang="en-US" altLang="en-US" sz="2800" dirty="0" smtClean="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	</a:t>
            </a:r>
            <a:r>
              <a:rPr lang="en-US" altLang="en-US" sz="2800" dirty="0" err="1" smtClean="0">
                <a:latin typeface="Lucida Console" charset="0"/>
              </a:rPr>
              <a:t>int</a:t>
            </a:r>
            <a:r>
              <a:rPr lang="en-US" altLang="en-US" sz="2800" dirty="0" smtClean="0">
                <a:latin typeface="Lucida Console" charset="0"/>
              </a:rPr>
              <a:t> f; // store in $t0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smtClean="0">
                <a:latin typeface="Lucida Console" charset="0"/>
              </a:rPr>
              <a:t>	f = bar();</a:t>
            </a:r>
            <a:r>
              <a:rPr lang="en-US" altLang="en-US" sz="2800" dirty="0">
                <a:latin typeface="Lucida Console" charset="0"/>
              </a:rPr>
              <a:t/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smtClean="0">
                <a:latin typeface="Lucida Console" charset="0"/>
              </a:rPr>
              <a:t> return f </a:t>
            </a:r>
            <a:r>
              <a:rPr lang="en-US" altLang="en-US" sz="2800" dirty="0">
                <a:latin typeface="Lucida Console" charset="0"/>
              </a:rPr>
              <a:t>-</a:t>
            </a:r>
            <a:r>
              <a:rPr lang="en-US" altLang="en-US" sz="2800" dirty="0" smtClean="0">
                <a:latin typeface="Lucida Console" charset="0"/>
              </a:rPr>
              <a:t> n;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smtClean="0">
                <a:latin typeface="Lucida Console" charset="0"/>
              </a:rPr>
              <a:t>}</a:t>
            </a:r>
            <a:endParaRPr lang="en-US" altLang="en-US" sz="2800" dirty="0">
              <a:latin typeface="Lucida Console" charset="0"/>
            </a:endParaRP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607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2850" y="2811285"/>
            <a:ext cx="7582991" cy="56897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827584" y="1597225"/>
            <a:ext cx="7582991" cy="91492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822851" y="2512147"/>
            <a:ext cx="7582992" cy="29210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822851" y="3387300"/>
            <a:ext cx="7582991" cy="558114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822851" y="3926163"/>
            <a:ext cx="7582991" cy="36693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658" y="1097238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foo: </a:t>
            </a:r>
            <a:r>
              <a:rPr lang="en-US" altLang="en-US" sz="1800" dirty="0" err="1" smtClean="0">
                <a:latin typeface="Lucida Console" charset="0"/>
              </a:rPr>
              <a:t>addi</a:t>
            </a:r>
            <a:r>
              <a:rPr lang="en-US" altLang="en-US" sz="1800" dirty="0" smtClean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-8     </a:t>
            </a:r>
            <a:r>
              <a:rPr lang="en-US" altLang="en-US" sz="1800" dirty="0">
                <a:latin typeface="Lucida Console" charset="0"/>
              </a:rPr>
              <a:t># adjust stack for </a:t>
            </a:r>
            <a:r>
              <a:rPr lang="en-US" altLang="en-US" sz="1800" dirty="0" smtClean="0">
                <a:latin typeface="Lucida Console" charset="0"/>
              </a:rPr>
              <a:t>1 </a:t>
            </a:r>
            <a:r>
              <a:rPr lang="en-US" altLang="en-US" sz="1800" dirty="0">
                <a:latin typeface="Lucida Console" charset="0"/>
              </a:rPr>
              <a:t>items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smtClean="0">
                <a:latin typeface="Lucida Console" charset="0"/>
              </a:rPr>
              <a:t> </a:t>
            </a:r>
            <a:r>
              <a:rPr lang="en-US" altLang="en-US" sz="1800" dirty="0" err="1" smtClean="0">
                <a:latin typeface="Lucida Console" charset="0"/>
              </a:rPr>
              <a:t>sw</a:t>
            </a:r>
            <a:r>
              <a:rPr lang="en-US" altLang="en-US" sz="1800" dirty="0" smtClean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return </a:t>
            </a:r>
            <a:r>
              <a:rPr lang="en-US" altLang="en-US" sz="1800" dirty="0" smtClean="0">
                <a:latin typeface="Lucida Console" charset="0"/>
              </a:rPr>
              <a:t>address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sw</a:t>
            </a:r>
            <a:r>
              <a:rPr lang="en-US" altLang="en-US" sz="1800" dirty="0" smtClean="0">
                <a:latin typeface="Lucida Console" charset="0"/>
              </a:rPr>
              <a:t>   $t0, 4($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)      # save t0, bar might use it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jal</a:t>
            </a:r>
            <a:r>
              <a:rPr lang="en-US" altLang="en-US" sz="1800" dirty="0" smtClean="0">
                <a:latin typeface="Lucida Console" charset="0"/>
              </a:rPr>
              <a:t>  bar              </a:t>
            </a:r>
            <a:r>
              <a:rPr lang="en-US" altLang="en-US" sz="1800" dirty="0">
                <a:latin typeface="Lucida Console" charset="0"/>
              </a:rPr>
              <a:t># </a:t>
            </a:r>
            <a:r>
              <a:rPr lang="en-US" altLang="en-US" sz="1800" dirty="0" smtClean="0">
                <a:latin typeface="Lucida Console" charset="0"/>
              </a:rPr>
              <a:t>call (no arguments)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     </a:t>
            </a:r>
            <a:r>
              <a:rPr lang="en-US" altLang="en-US" sz="1800" dirty="0" err="1" smtClean="0">
                <a:latin typeface="Lucida Console" charset="0"/>
              </a:rPr>
              <a:t>lw</a:t>
            </a:r>
            <a:r>
              <a:rPr lang="en-US" altLang="en-US" sz="1800" dirty="0" smtClean="0">
                <a:latin typeface="Lucida Console" charset="0"/>
              </a:rPr>
              <a:t>   $t0, 4($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)      # restore $t0 to use it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 smtClean="0">
                <a:latin typeface="Lucida Console" charset="0"/>
              </a:rPr>
              <a:t>	 add  $v0, $v0, $t0    </a:t>
            </a:r>
            <a:r>
              <a:rPr lang="en-US" altLang="en-US" sz="1800" dirty="0">
                <a:latin typeface="Lucida Console" charset="0"/>
              </a:rPr>
              <a:t># </a:t>
            </a:r>
            <a:r>
              <a:rPr lang="en-US" altLang="en-US" sz="1800" dirty="0" smtClean="0">
                <a:latin typeface="Lucida Console" charset="0"/>
              </a:rPr>
              <a:t>compute result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smtClean="0">
                <a:latin typeface="Lucida Console" charset="0"/>
              </a:rPr>
              <a:t> </a:t>
            </a:r>
            <a:r>
              <a:rPr lang="en-US" altLang="en-US" sz="1800" dirty="0" err="1" smtClean="0">
                <a:latin typeface="Lucida Console" charset="0"/>
              </a:rPr>
              <a:t>lw</a:t>
            </a:r>
            <a:r>
              <a:rPr lang="en-US" altLang="en-US" sz="1800" dirty="0" smtClean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</a:t>
            </a:r>
            <a:r>
              <a:rPr lang="en-US" altLang="en-US" sz="1800" dirty="0" smtClean="0">
                <a:latin typeface="Lucida Console" charset="0"/>
              </a:rPr>
              <a:t>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</a:t>
            </a:r>
            <a:r>
              <a:rPr lang="en-US" altLang="en-US" sz="1800" dirty="0" smtClean="0">
                <a:latin typeface="Lucida Console" charset="0"/>
              </a:rPr>
              <a:t>restore return address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addi</a:t>
            </a:r>
            <a:r>
              <a:rPr lang="en-US" altLang="en-US" sz="1800" dirty="0" smtClean="0">
                <a:latin typeface="Lucida Console" charset="0"/>
              </a:rPr>
              <a:t> 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, $</a:t>
            </a:r>
            <a:r>
              <a:rPr lang="en-US" altLang="en-US" sz="1800" dirty="0" err="1" smtClean="0">
                <a:latin typeface="Lucida Console" charset="0"/>
              </a:rPr>
              <a:t>sp</a:t>
            </a:r>
            <a:r>
              <a:rPr lang="en-US" altLang="en-US" sz="1800" dirty="0" smtClean="0">
                <a:latin typeface="Lucida Console" charset="0"/>
              </a:rPr>
              <a:t>, 8      # restore stack pointer</a:t>
            </a:r>
            <a:r>
              <a:rPr lang="en-US" altLang="en-US" sz="1800" dirty="0">
                <a:latin typeface="Lucida Console" charset="0"/>
              </a:rPr>
              <a:t/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</a:t>
            </a:r>
            <a:r>
              <a:rPr lang="en-US" altLang="en-US" sz="1800" dirty="0" smtClean="0">
                <a:latin typeface="Lucida Console" charset="0"/>
              </a:rPr>
              <a:t>	 </a:t>
            </a:r>
            <a:r>
              <a:rPr lang="en-US" altLang="en-US" sz="1800" dirty="0" err="1" smtClean="0">
                <a:latin typeface="Lucida Console" charset="0"/>
              </a:rPr>
              <a:t>jr</a:t>
            </a:r>
            <a:r>
              <a:rPr lang="en-US" altLang="en-US" sz="1800" dirty="0" smtClean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68290449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19614</TotalTime>
  <Words>1040</Words>
  <Application>Microsoft Macintosh PowerPoint</Application>
  <PresentationFormat>On-screen Show (4:3)</PresentationFormat>
  <Paragraphs>176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Corbel</vt:lpstr>
      <vt:lpstr>Lucida Console</vt:lpstr>
      <vt:lpstr>Mangal</vt:lpstr>
      <vt:lpstr>Times New Roman</vt:lpstr>
      <vt:lpstr>Wingdings</vt:lpstr>
      <vt:lpstr>Arial</vt:lpstr>
      <vt:lpstr>2_Blends</vt:lpstr>
      <vt:lpstr>Procedures (Functions)</vt:lpstr>
      <vt:lpstr>Procedure Calling</vt:lpstr>
      <vt:lpstr>Procedure Calling</vt:lpstr>
      <vt:lpstr>Register Usage</vt:lpstr>
      <vt:lpstr>Registers to Save</vt:lpstr>
      <vt:lpstr>Non-Leaf Procedure Example</vt:lpstr>
      <vt:lpstr>Non-Leaf Procedure Example</vt:lpstr>
      <vt:lpstr>Non-Leaf Procedure Example</vt:lpstr>
      <vt:lpstr>Non-Leaf Procedure Example</vt:lpstr>
      <vt:lpstr>Memory Layout</vt:lpstr>
      <vt:lpstr>Summary</vt:lpstr>
      <vt:lpstr>A Note on Arrays</vt:lpstr>
      <vt:lpstr>Byte/Halfword Operations</vt:lpstr>
      <vt:lpstr>Character Data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580</cp:revision>
  <dcterms:created xsi:type="dcterms:W3CDTF">2001-07-25T06:45:25Z</dcterms:created>
  <dcterms:modified xsi:type="dcterms:W3CDTF">2017-09-25T00:57:15Z</dcterms:modified>
</cp:coreProperties>
</file>