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9"/>
  </p:notesMasterIdLst>
  <p:handoutMasterIdLst>
    <p:handoutMasterId r:id="rId30"/>
  </p:handoutMasterIdLst>
  <p:sldIdLst>
    <p:sldId id="489" r:id="rId2"/>
    <p:sldId id="603" r:id="rId3"/>
    <p:sldId id="494" r:id="rId4"/>
    <p:sldId id="495" r:id="rId5"/>
    <p:sldId id="496" r:id="rId6"/>
    <p:sldId id="586" r:id="rId7"/>
    <p:sldId id="497" r:id="rId8"/>
    <p:sldId id="498" r:id="rId9"/>
    <p:sldId id="604" r:id="rId10"/>
    <p:sldId id="499" r:id="rId11"/>
    <p:sldId id="587" r:id="rId12"/>
    <p:sldId id="500" r:id="rId13"/>
    <p:sldId id="501" r:id="rId14"/>
    <p:sldId id="597" r:id="rId15"/>
    <p:sldId id="502" r:id="rId16"/>
    <p:sldId id="503" r:id="rId17"/>
    <p:sldId id="504" r:id="rId18"/>
    <p:sldId id="505" r:id="rId19"/>
    <p:sldId id="590" r:id="rId20"/>
    <p:sldId id="591" r:id="rId21"/>
    <p:sldId id="592" r:id="rId22"/>
    <p:sldId id="598" r:id="rId23"/>
    <p:sldId id="507" r:id="rId24"/>
    <p:sldId id="508" r:id="rId25"/>
    <p:sldId id="509" r:id="rId26"/>
    <p:sldId id="510" r:id="rId27"/>
    <p:sldId id="601" r:id="rId2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3409" autoAdjust="0"/>
  </p:normalViewPr>
  <p:slideViewPr>
    <p:cSldViewPr>
      <p:cViewPr varScale="1">
        <p:scale>
          <a:sx n="132" d="100"/>
          <a:sy n="132" d="100"/>
        </p:scale>
        <p:origin x="2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11,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11,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03231D-DD03-194A-A411-B2F1211EDFFB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B481F7-8AAE-4E41-8E92-520BFED9E367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Simple example: 2 registers, 3 data words. Want to do x + y + z, must spill registers.</a:t>
            </a:r>
          </a:p>
        </p:txBody>
      </p:sp>
    </p:spTree>
    <p:extLst>
      <p:ext uri="{BB962C8B-B14F-4D97-AF65-F5344CB8AC3E}">
        <p14:creationId xmlns:p14="http://schemas.microsoft.com/office/powerpoint/2010/main" val="449978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850B7-0223-584D-AA19-DEA37FA7FC53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40E595-9C74-B640-8A31-0CCB211DB8B3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Although in some sense, this IS</a:t>
            </a:r>
            <a:r>
              <a:rPr lang="en-AU" altLang="en-US" baseline="0" dirty="0">
                <a:latin typeface="Times New Roman" charset="0"/>
              </a:rPr>
              <a:t> still loading from memory, since the instructions are stored in memory. Surprise!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3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23A702-75B0-F84A-B84F-D17D1071D8B0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54A9C8-6592-0E4A-A56C-E04B3EBC59F7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05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94D109-B4D0-6142-82EC-07F5D2556926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9F069B-15BD-CB48-B6F9-FBBDFEE7056A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Quick review of section 2.4: we’ve</a:t>
            </a:r>
            <a:r>
              <a:rPr lang="en-AU" altLang="en-US" baseline="0" dirty="0">
                <a:latin typeface="Times New Roman" charset="0"/>
              </a:rPr>
              <a:t> already seen this stuff. Read 2.4 if you need a review or didn’t quite catch it the first time.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0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452A6A-C11C-314C-9A5F-E4E65ECB7751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578E3B-9F39-734A-B3EC-02447EA1C27F}" type="slidenum">
              <a:rPr lang="en-US" altLang="en-US">
                <a:latin typeface="Times New Roman" charset="0"/>
              </a:rPr>
              <a:pPr/>
              <a:t>16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76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4D06701-18CE-D442-8835-B4A01A461F50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D847E9-E86C-914D-BBB5-AEA8853E70D5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14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96FFA2-A110-C946-9D3F-1777D1355B82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26CF30-C388-FF43-AF39-24ED615FDBE2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75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766812-8938-C149-9DF5-485C171A030F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CD06DA-236A-F54E-983F-43675CAC5D52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STOP! This is something not covered in app B!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That is -2 in 8 bits…Q: What would it be in 16 bits?</a:t>
            </a:r>
          </a:p>
        </p:txBody>
      </p:sp>
    </p:spTree>
    <p:extLst>
      <p:ext uri="{BB962C8B-B14F-4D97-AF65-F5344CB8AC3E}">
        <p14:creationId xmlns:p14="http://schemas.microsoft.com/office/powerpoint/2010/main" val="66214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766812-8938-C149-9DF5-485C171A030F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CD06DA-236A-F54E-983F-43675CAC5D52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00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766812-8938-C149-9DF5-485C171A030F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CD06DA-236A-F54E-983F-43675CAC5D52}" type="slidenum">
              <a:rPr lang="en-US" altLang="en-US">
                <a:latin typeface="Times New Roman" charset="0"/>
              </a:rPr>
              <a:pPr/>
              <a:t>21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As oppose to </a:t>
            </a:r>
            <a:r>
              <a:rPr lang="en-AU" altLang="en-US" dirty="0" err="1">
                <a:latin typeface="Times New Roman" charset="0"/>
              </a:rPr>
              <a:t>lbu</a:t>
            </a:r>
            <a:r>
              <a:rPr lang="en-AU" altLang="en-US" dirty="0">
                <a:latin typeface="Times New Roman" charset="0"/>
              </a:rPr>
              <a:t> and </a:t>
            </a:r>
            <a:r>
              <a:rPr lang="en-AU" altLang="en-US" dirty="0" err="1">
                <a:latin typeface="Times New Roman" charset="0"/>
              </a:rPr>
              <a:t>lhu</a:t>
            </a:r>
            <a:r>
              <a:rPr lang="en-AU" altLang="en-US" dirty="0">
                <a:latin typeface="Times New Roman" charset="0"/>
              </a:rPr>
              <a:t>, which will fill with 0s always.</a:t>
            </a:r>
          </a:p>
          <a:p>
            <a:r>
              <a:rPr lang="en-AU" altLang="en-US" dirty="0">
                <a:latin typeface="Times New Roman" charset="0"/>
              </a:rPr>
              <a:t>Something we want to do that if we are representing unsigned numbers. For example, we might be representing “chars” (characters) with an unsigned byte. This lets us map 0-127 to characters.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Note about alignment restriction: *you* must ensure 4-bit alignment when using </a:t>
            </a:r>
            <a:r>
              <a:rPr lang="en-AU" altLang="en-US" dirty="0" err="1">
                <a:latin typeface="Times New Roman" charset="0"/>
              </a:rPr>
              <a:t>sw</a:t>
            </a:r>
            <a:r>
              <a:rPr lang="en-AU" altLang="en-US" dirty="0">
                <a:latin typeface="Times New Roman" charset="0"/>
              </a:rPr>
              <a:t>/</a:t>
            </a:r>
            <a:r>
              <a:rPr lang="en-AU" altLang="en-US" dirty="0" err="1">
                <a:latin typeface="Times New Roman" charset="0"/>
              </a:rPr>
              <a:t>lw</a:t>
            </a:r>
            <a:r>
              <a:rPr lang="en-AU" altLang="en-US" dirty="0">
                <a:latin typeface="Times New Roman" charset="0"/>
              </a:rPr>
              <a:t>. You don’t when using lb, </a:t>
            </a:r>
            <a:r>
              <a:rPr lang="en-AU" altLang="en-US" dirty="0" err="1">
                <a:latin typeface="Times New Roman" charset="0"/>
              </a:rPr>
              <a:t>lh</a:t>
            </a:r>
            <a:r>
              <a:rPr lang="en-AU" altLang="en-US" dirty="0">
                <a:latin typeface="Times New Roman" charset="0"/>
              </a:rPr>
              <a:t>, etc. But this alignment is still happening in the background – the hardware figures out which *word* that byte is in, loads in, then picks out the byte/halfword you want</a:t>
            </a:r>
          </a:p>
        </p:txBody>
      </p:sp>
    </p:spTree>
    <p:extLst>
      <p:ext uri="{BB962C8B-B14F-4D97-AF65-F5344CB8AC3E}">
        <p14:creationId xmlns:p14="http://schemas.microsoft.com/office/powerpoint/2010/main" val="268398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8E09B3-250E-9145-8F14-2A1538D94EE8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14D041-58E1-2B49-8061-27F2D539B73C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baseline="0" dirty="0">
                <a:latin typeface="Times New Roman" charset="0"/>
              </a:rPr>
              <a:t>D, A, C, 5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CBB4D2-45EA-454F-8A3C-556DE911348D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762DAC-4D9D-E14C-A642-92266AE41CD0}" type="slidenum">
              <a:rPr lang="en-US" altLang="en-US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07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F26AF3-074D-3E46-8724-722105B03462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FCE469-A7C4-B046-8972-E7E529525E7C}" type="slidenum">
              <a:rPr lang="en-US" altLang="en-US">
                <a:latin typeface="Times New Roman" charset="0"/>
              </a:rPr>
              <a:pPr/>
              <a:t>24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There are a few different formats; here’s one. The “op” and “</a:t>
            </a:r>
            <a:r>
              <a:rPr lang="en-AU" altLang="en-US" dirty="0" err="1">
                <a:latin typeface="Times New Roman" charset="0"/>
              </a:rPr>
              <a:t>funct</a:t>
            </a:r>
            <a:r>
              <a:rPr lang="en-AU" altLang="en-US" dirty="0">
                <a:latin typeface="Times New Roman" charset="0"/>
              </a:rPr>
              <a:t>” *together* tell us exactly what instruction is happening.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You don’t have to memorize stuff like this – it’s on your ”green sheet” and I always let you use it on exams.</a:t>
            </a:r>
          </a:p>
        </p:txBody>
      </p:sp>
    </p:spTree>
    <p:extLst>
      <p:ext uri="{BB962C8B-B14F-4D97-AF65-F5344CB8AC3E}">
        <p14:creationId xmlns:p14="http://schemas.microsoft.com/office/powerpoint/2010/main" val="226429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D497B-BBD3-124F-844E-1BB77997E779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32D998-0DF0-5049-9C65-0E2A2A160A4D}" type="slidenum">
              <a:rPr lang="en-US" altLang="en-US">
                <a:latin typeface="Times New Roman" charset="0"/>
              </a:rPr>
              <a:pPr/>
              <a:t>25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By the way, why 5 bits for the registers?</a:t>
            </a:r>
          </a:p>
          <a:p>
            <a:r>
              <a:rPr lang="en-AU" altLang="en-US" dirty="0">
                <a:latin typeface="Times New Roman" charset="0"/>
              </a:rPr>
              <a:t>Sub is op=0, </a:t>
            </a:r>
            <a:r>
              <a:rPr lang="en-AU" altLang="en-US" dirty="0" err="1">
                <a:latin typeface="Times New Roman" charset="0"/>
              </a:rPr>
              <a:t>funct</a:t>
            </a:r>
            <a:r>
              <a:rPr lang="en-AU" altLang="en-US" dirty="0">
                <a:latin typeface="Times New Roman" charset="0"/>
              </a:rPr>
              <a:t>=34., NOR=27, OR=25 (</a:t>
            </a:r>
            <a:r>
              <a:rPr lang="en-AU" altLang="en-US" dirty="0" err="1">
                <a:latin typeface="Times New Roman" charset="0"/>
              </a:rPr>
              <a:t>funct</a:t>
            </a:r>
            <a:r>
              <a:rPr lang="en-AU" altLang="en-US" dirty="0">
                <a:latin typeface="Times New Roman" charset="0"/>
              </a:rPr>
              <a:t>)</a:t>
            </a:r>
          </a:p>
          <a:p>
            <a:r>
              <a:rPr lang="en-AU" altLang="en-US" dirty="0">
                <a:latin typeface="Times New Roman" charset="0"/>
              </a:rPr>
              <a:t>Most R format instructions have op=0 (I only know of 1 that does not)</a:t>
            </a:r>
          </a:p>
          <a:p>
            <a:r>
              <a:rPr lang="en-AU" altLang="en-US" dirty="0">
                <a:latin typeface="Times New Roman" charset="0"/>
              </a:rPr>
              <a:t>So these are long strings of bits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difficult to read. But</a:t>
            </a:r>
            <a:r>
              <a:rPr lang="en-US" altLang="en-US" baseline="0" dirty="0">
                <a:latin typeface="Times New Roman" charset="0"/>
              </a:rPr>
              <a:t> we have a bit of a shortcut.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0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57ABFB-B7E3-5445-B8E4-C8E26F9FFED7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6A3E26-03FB-304D-9EA0-E3BF9D817751}" type="slidenum">
              <a:rPr lang="en-US" altLang="en-US">
                <a:latin typeface="Times New Roman" charset="0"/>
              </a:rPr>
              <a:pPr/>
              <a:t>26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It’s way too messy to always deal with bit strings</a:t>
            </a:r>
            <a:r>
              <a:rPr lang="mr-IN" altLang="en-US" dirty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5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E163B3-7AC5-9041-9D76-AA2C13279C01}" type="datetime3">
              <a:rPr lang="en-US" altLang="en-US" sz="1300">
                <a:latin typeface="Times New Roman" charset="0"/>
              </a:rPr>
              <a:pPr/>
              <a:t>11 September 2018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A0F889-5119-7E48-9B7B-5DE5F4EF6DAE}" type="slidenum">
              <a:rPr lang="en-US" altLang="en-US" sz="1300">
                <a:latin typeface="Times New Roman" charset="0"/>
              </a:rPr>
              <a:pPr/>
              <a:t>27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0000</a:t>
            </a:r>
            <a:r>
              <a:rPr lang="en-US" altLang="en-US" baseline="0" dirty="0">
                <a:latin typeface="Times New Roman" charset="0"/>
              </a:rPr>
              <a:t> 0001 0010 1010 1000 0000 0010 0000</a:t>
            </a:r>
          </a:p>
          <a:p>
            <a:r>
              <a:rPr lang="en-US" altLang="en-US" dirty="0">
                <a:latin typeface="Times New Roman" charset="0"/>
              </a:rPr>
              <a:t>0000</a:t>
            </a:r>
            <a:r>
              <a:rPr lang="en-US" altLang="en-US" baseline="0" dirty="0">
                <a:latin typeface="Times New Roman" charset="0"/>
              </a:rPr>
              <a:t>00 01001 01010 10000 00000 100000</a:t>
            </a:r>
          </a:p>
          <a:p>
            <a:r>
              <a:rPr lang="en-US" altLang="en-US" baseline="0" dirty="0">
                <a:latin typeface="Times New Roman" charset="0"/>
              </a:rPr>
              <a:t>Op = 0</a:t>
            </a:r>
          </a:p>
          <a:p>
            <a:r>
              <a:rPr lang="en-US" altLang="en-US" baseline="0" dirty="0" err="1">
                <a:latin typeface="Times New Roman" charset="0"/>
              </a:rPr>
              <a:t>Rs</a:t>
            </a:r>
            <a:r>
              <a:rPr lang="en-US" altLang="en-US" baseline="0" dirty="0">
                <a:latin typeface="Times New Roman" charset="0"/>
              </a:rPr>
              <a:t> = 9</a:t>
            </a:r>
          </a:p>
          <a:p>
            <a:r>
              <a:rPr lang="en-US" altLang="en-US" baseline="0" dirty="0" err="1">
                <a:latin typeface="Times New Roman" charset="0"/>
              </a:rPr>
              <a:t>Rt</a:t>
            </a:r>
            <a:r>
              <a:rPr lang="en-US" altLang="en-US" baseline="0" dirty="0">
                <a:latin typeface="Times New Roman" charset="0"/>
              </a:rPr>
              <a:t> = 10</a:t>
            </a:r>
          </a:p>
          <a:p>
            <a:r>
              <a:rPr lang="en-US" altLang="en-US" baseline="0" dirty="0">
                <a:latin typeface="Times New Roman" charset="0"/>
              </a:rPr>
              <a:t>Rd = 16</a:t>
            </a:r>
          </a:p>
          <a:p>
            <a:r>
              <a:rPr lang="en-US" altLang="en-US" baseline="0" dirty="0" err="1">
                <a:latin typeface="Times New Roman" charset="0"/>
              </a:rPr>
              <a:t>Shamt</a:t>
            </a:r>
            <a:r>
              <a:rPr lang="en-US" altLang="en-US" baseline="0" dirty="0">
                <a:latin typeface="Times New Roman" charset="0"/>
              </a:rPr>
              <a:t> = 0</a:t>
            </a:r>
          </a:p>
          <a:p>
            <a:r>
              <a:rPr lang="en-US" altLang="en-US" baseline="0" dirty="0" err="1">
                <a:latin typeface="Times New Roman" charset="0"/>
              </a:rPr>
              <a:t>Funct</a:t>
            </a:r>
            <a:r>
              <a:rPr lang="en-US" altLang="en-US" baseline="0" dirty="0">
                <a:latin typeface="Times New Roman" charset="0"/>
              </a:rPr>
              <a:t> = 32</a:t>
            </a:r>
          </a:p>
          <a:p>
            <a:r>
              <a:rPr lang="en-US" altLang="en-US" baseline="0" dirty="0">
                <a:latin typeface="Times New Roman" charset="0"/>
              </a:rPr>
              <a:t>So this is an add instruction.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6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8A8C83-2A4C-4848-9E96-8063E6E181B4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5F7253-69BD-F444-B6C8-E4A887BFF2E6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It’d be annoying to just use numbers for registers, so we have a few mnemonics that the assembler helps us with.</a:t>
            </a:r>
          </a:p>
          <a:p>
            <a:r>
              <a:rPr lang="en-AU" altLang="en-US" dirty="0">
                <a:latin typeface="Times New Roman" charset="0"/>
              </a:rPr>
              <a:t>For</a:t>
            </a:r>
            <a:r>
              <a:rPr lang="en-AU" altLang="en-US" baseline="0" dirty="0">
                <a:latin typeface="Times New Roman" charset="0"/>
              </a:rPr>
              <a:t> now, just s and t. We’ll get to why these names, and use the rest of the registers, in 2.8.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707211-981C-574C-9DB0-D0A3E363754D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16FF5-84B8-DD4B-BF5D-934511E63892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9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99982F-6CF4-6142-BED8-38BA40FEC288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DBF9AD-1EE8-B449-A56F-BA841CA70144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Very important to understand memory and visualize it in your head!</a:t>
            </a:r>
          </a:p>
        </p:txBody>
      </p:sp>
    </p:spTree>
    <p:extLst>
      <p:ext uri="{BB962C8B-B14F-4D97-AF65-F5344CB8AC3E}">
        <p14:creationId xmlns:p14="http://schemas.microsoft.com/office/powerpoint/2010/main" val="58722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MIPS is Big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i="1" dirty="0"/>
              <a:t>c.f.</a:t>
            </a:r>
            <a:r>
              <a:rPr lang="en-AU" altLang="en-US" sz="2400" dirty="0"/>
              <a:t> Little Endian: least-significant byte at least address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07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B86A9E-4435-EC4D-A40F-33F1FE27BEA8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184CF1-9F6E-5F42-80C9-89865F62881E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For now, we are assuming each ”slot” in the array is a word. We will generalize this to other sizes later!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Need to pause</a:t>
            </a:r>
            <a:r>
              <a:rPr lang="en-AU" altLang="en-US" baseline="0" dirty="0">
                <a:latin typeface="Times New Roman" charset="0"/>
              </a:rPr>
              <a:t> a define an array, e.g. just a fixed area in memory that we can treat as a “vector” of memory words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no operations defined on it, can’t add to its size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3FC6E-6562-7541-8506-B3CEFC00D3A4}" type="datetime3">
              <a:rPr lang="en-US" altLang="en-US">
                <a:latin typeface="Times New Roman" charset="0"/>
              </a:rPr>
              <a:pPr/>
              <a:t>11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0C8C5-7A4E-3940-9289-5CC62610FC68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0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baseline="0" dirty="0" err="1">
                <a:latin typeface="Times New Roman" charset="0"/>
              </a:rPr>
              <a:t>lw</a:t>
            </a:r>
            <a:r>
              <a:rPr lang="en-AU" altLang="en-US" baseline="0" dirty="0">
                <a:latin typeface="Times New Roman" charset="0"/>
              </a:rPr>
              <a:t> $t0, 0($s0)</a:t>
            </a:r>
          </a:p>
          <a:p>
            <a:r>
              <a:rPr lang="en-AU" altLang="en-US" baseline="0" dirty="0" err="1">
                <a:latin typeface="Times New Roman" charset="0"/>
              </a:rPr>
              <a:t>lw</a:t>
            </a:r>
            <a:r>
              <a:rPr lang="en-AU" altLang="en-US" baseline="0" dirty="0">
                <a:latin typeface="Times New Roman" charset="0"/>
              </a:rPr>
              <a:t> $t1, 4($s0)</a:t>
            </a:r>
          </a:p>
          <a:p>
            <a:r>
              <a:rPr lang="en-AU" altLang="en-US" baseline="0" dirty="0">
                <a:latin typeface="Times New Roman" charset="0"/>
              </a:rPr>
              <a:t>sub $t0, $t0, $t1</a:t>
            </a:r>
          </a:p>
          <a:p>
            <a:r>
              <a:rPr lang="en-AU" altLang="en-US" baseline="0" dirty="0" err="1">
                <a:latin typeface="Times New Roman" charset="0"/>
              </a:rPr>
              <a:t>sw</a:t>
            </a:r>
            <a:r>
              <a:rPr lang="en-AU" altLang="en-US" baseline="0" dirty="0">
                <a:latin typeface="Times New Roman" charset="0"/>
              </a:rPr>
              <a:t> $t0, 8($s0)</a:t>
            </a:r>
            <a:endParaRPr lang="en-AU" alt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53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Instructions: Language of the Computer (</a:t>
            </a:r>
            <a:r>
              <a:rPr lang="en-US" dirty="0" err="1"/>
              <a:t>Ch</a:t>
            </a:r>
            <a:r>
              <a:rPr lang="en-US" dirty="0"/>
              <a:t> 2)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dirty="0"/>
              <a:t>Chapter 2 — Instructions: Language of the Computer — </a:t>
            </a:r>
            <a:fld id="{155C16C8-672A-EC4B-A5E1-4BCC5682BB20}" type="slidenum">
              <a:rPr lang="en-AU" altLang="en-US"/>
              <a:pPr/>
              <a:t>10</a:t>
            </a:fld>
            <a:endParaRPr lang="en-AU" altLang="en-US" dirty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Only </a:t>
            </a:r>
            <a:r>
              <a:rPr lang="en-US" altLang="en-US" b="1" dirty="0"/>
              <a:t>spill</a:t>
            </a:r>
            <a:r>
              <a:rPr lang="en-US" altLang="en-US" dirty="0"/>
              <a:t>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Register optimization is important!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11506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124744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None/>
            </a:pPr>
            <a:r>
              <a:rPr lang="en-US" altLang="en-US" dirty="0">
                <a:latin typeface="Lucida Console" charset="0"/>
              </a:rPr>
              <a:t>	a = b + 1;</a:t>
            </a:r>
          </a:p>
          <a:p>
            <a:pPr eaLnBrk="1" hangingPunct="1"/>
            <a:r>
              <a:rPr lang="en-US" altLang="en-US" dirty="0"/>
              <a:t>Data must be in registers</a:t>
            </a:r>
          </a:p>
          <a:p>
            <a:pPr eaLnBrk="1" hangingPunct="1"/>
            <a:r>
              <a:rPr lang="en-US" altLang="en-US" dirty="0"/>
              <a:t>Load from memory just for a constant?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103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DB27BFD-3AFC-EC4F-A5BD-0A5E9689DAB9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Immediate Operands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addi</a:t>
            </a:r>
            <a:r>
              <a:rPr lang="en-US" altLang="en-US" sz="2800" dirty="0">
                <a:latin typeface="Lucida Console" charset="0"/>
              </a:rPr>
              <a:t> $s3, $s3, 4</a:t>
            </a:r>
          </a:p>
          <a:p>
            <a:pPr eaLnBrk="1" hangingPunct="1"/>
            <a:r>
              <a:rPr lang="en-US" altLang="en-US" dirty="0"/>
              <a:t>No subtract immediate instruction</a:t>
            </a:r>
          </a:p>
          <a:p>
            <a:pPr lvl="1" eaLnBrk="1" hangingPunct="1"/>
            <a:r>
              <a:rPr lang="en-US" altLang="en-US" dirty="0"/>
              <a:t>Just use a negative constant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 dirty="0">
                <a:latin typeface="Lucida Console" charset="0"/>
              </a:rPr>
              <a:t>	</a:t>
            </a:r>
            <a:r>
              <a:rPr lang="en-US" altLang="en-US" sz="2400" dirty="0" err="1">
                <a:latin typeface="Lucida Console" charset="0"/>
              </a:rPr>
              <a:t>addi</a:t>
            </a:r>
            <a:r>
              <a:rPr lang="en-US" altLang="en-US" sz="2400" dirty="0">
                <a:latin typeface="Lucida Console" charset="0"/>
              </a:rPr>
              <a:t> $s2, $s1, -1</a:t>
            </a:r>
          </a:p>
          <a:p>
            <a:pPr eaLnBrk="1" hangingPunct="1"/>
            <a:r>
              <a:rPr lang="en-US" altLang="en-US" i="1" dirty="0"/>
              <a:t>Design Principle 3:</a:t>
            </a:r>
            <a:r>
              <a:rPr lang="en-US" altLang="en-US" dirty="0"/>
              <a:t> 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41388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BD4DF23-8DA1-D944-9073-5CD691F9C194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Constant Zero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MIPS register 0 ($zero) is the constant 0</a:t>
            </a:r>
          </a:p>
          <a:p>
            <a:pPr lvl="1" eaLnBrk="1" hangingPunct="1"/>
            <a:r>
              <a:rPr lang="en-AU" altLang="en-US"/>
              <a:t>Cannot be overwritten</a:t>
            </a:r>
          </a:p>
          <a:p>
            <a:pPr eaLnBrk="1" hangingPunct="1"/>
            <a:r>
              <a:rPr lang="en-AU" altLang="en-US"/>
              <a:t>Useful for common operations</a:t>
            </a:r>
          </a:p>
          <a:p>
            <a:pPr lvl="1" eaLnBrk="1" hangingPunct="1"/>
            <a:r>
              <a:rPr lang="en-AU" altLang="en-US"/>
              <a:t>E.g., move between registers</a:t>
            </a:r>
          </a:p>
          <a:p>
            <a:pPr lvl="1" eaLnBrk="1" hangingPunct="1">
              <a:buFont typeface="Wingdings" charset="2"/>
              <a:buNone/>
            </a:pPr>
            <a:r>
              <a:rPr lang="en-AU" altLang="en-US">
                <a:latin typeface="Lucida Console" charset="0"/>
              </a:rPr>
              <a:t>	add $t2, $s1, $zero</a:t>
            </a:r>
          </a:p>
        </p:txBody>
      </p:sp>
    </p:spTree>
    <p:extLst>
      <p:ext uri="{BB962C8B-B14F-4D97-AF65-F5344CB8AC3E}">
        <p14:creationId xmlns:p14="http://schemas.microsoft.com/office/powerpoint/2010/main" val="341262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23439"/>
          </a:xfrm>
        </p:spPr>
        <p:txBody>
          <a:bodyPr/>
          <a:lstStyle/>
          <a:p>
            <a:r>
              <a:rPr lang="en-US" dirty="0"/>
              <a:t>Representing Numbers (review)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2.4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908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4411C92-8B8F-D24D-9672-9D5928B7433C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Unsigned Binary Integers</a:t>
            </a:r>
            <a:endParaRPr lang="en-AU" altLang="en-US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Range: 0 to +2</a:t>
            </a:r>
            <a:r>
              <a:rPr lang="en-US" altLang="en-US" sz="3200" baseline="30000"/>
              <a:t>n</a:t>
            </a:r>
            <a:r>
              <a:rPr lang="en-US" altLang="en-US" sz="320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0000 0000 0000 0000 0000 0000 0000 1011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0 to +4,294,967,295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  <p:extLst>
      <p:ext uri="{BB962C8B-B14F-4D97-AF65-F5344CB8AC3E}">
        <p14:creationId xmlns:p14="http://schemas.microsoft.com/office/powerpoint/2010/main" val="132197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3B22F55-C900-524F-AF86-2E7F8A759AE9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4" imgW="2590800" imgH="241300" progId="Equation.3">
                  <p:embed/>
                </p:oleObj>
              </mc:Choice>
              <mc:Fallback>
                <p:oleObj name="Equation" r:id="rId4" imgW="2590800" imgH="2413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Range: –2</a:t>
            </a:r>
            <a:r>
              <a:rPr lang="en-US" altLang="en-US" sz="3200" baseline="30000"/>
              <a:t>n – 1</a:t>
            </a:r>
            <a:r>
              <a:rPr lang="en-US" altLang="en-US" sz="3200"/>
              <a:t> to +2</a:t>
            </a:r>
            <a:r>
              <a:rPr lang="en-US" altLang="en-US" sz="3200" baseline="30000"/>
              <a:t>n – 1</a:t>
            </a:r>
            <a:r>
              <a:rPr lang="en-US" altLang="en-US" sz="320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1111 1111 1111 1111 1111 1111 1111 1100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–2,147,483,648 to +2,147,483,647</a:t>
            </a:r>
          </a:p>
        </p:txBody>
      </p:sp>
    </p:spTree>
    <p:extLst>
      <p:ext uri="{BB962C8B-B14F-4D97-AF65-F5344CB8AC3E}">
        <p14:creationId xmlns:p14="http://schemas.microsoft.com/office/powerpoint/2010/main" val="217828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748A206-F748-B448-80D3-936CDA7F3658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Bit 31 is sign bit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1 for negative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0 for non-negative numbers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800"/>
              <a:t>–(–2</a:t>
            </a:r>
            <a:r>
              <a:rPr lang="en-AU" altLang="en-US" sz="2800" baseline="30000"/>
              <a:t>n – 1</a:t>
            </a:r>
            <a:r>
              <a:rPr lang="en-AU" altLang="en-US" sz="2800"/>
              <a:t>) can’t be represented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Non-negative numbers have the same unsigned and 2s-complement representation</a:t>
            </a:r>
            <a:endParaRPr lang="en-AU" altLang="en-US" sz="2800"/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Some specific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  0:	0000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400"/>
              <a:t>–1:	1111 1111 … 1111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Most-negative:	1000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Most-positive:	0111 1111 … 1111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410428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DF5E21E-B614-CD4F-A626-8A1F2AF8C33E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Negation</a:t>
            </a:r>
            <a:endParaRPr lang="en-AU" altLang="en-US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/>
              <a:t>Complement and add 1</a:t>
            </a:r>
          </a:p>
          <a:p>
            <a:pPr lvl="1" eaLnBrk="1" hangingPunct="1"/>
            <a:r>
              <a:rPr lang="en-US" altLang="en-US"/>
              <a:t>Complement means 1 </a:t>
            </a:r>
            <a:r>
              <a:rPr lang="en-US" altLang="en-US">
                <a:ea typeface="Arial" charset="0"/>
                <a:cs typeface="Arial" charset="0"/>
              </a:rPr>
              <a:t>→ </a:t>
            </a:r>
            <a:r>
              <a:rPr lang="en-US" altLang="en-US"/>
              <a:t>0, 0 </a:t>
            </a:r>
            <a:r>
              <a:rPr lang="en-US" altLang="en-US">
                <a:ea typeface="Arial" charset="0"/>
                <a:cs typeface="Arial" charset="0"/>
              </a:rPr>
              <a:t>→</a:t>
            </a:r>
            <a:r>
              <a:rPr lang="en-US" altLang="en-US"/>
              <a:t> 1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4" imgW="1562100" imgH="508000" progId="Equation.3">
                  <p:embed/>
                </p:oleObj>
              </mc:Choice>
              <mc:Fallback>
                <p:oleObj name="Equation" r:id="rId4" imgW="1562100" imgH="5080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Example: negate +2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+2 = 0000 0000 … 0010</a:t>
            </a:r>
            <a:r>
              <a:rPr lang="en-US" altLang="en-US" sz="2800" baseline="-25000"/>
              <a:t>2</a:t>
            </a:r>
            <a:endParaRPr lang="en-US" altLang="en-US" sz="2800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–2 = 1111 1111 … 1101</a:t>
            </a:r>
            <a:r>
              <a:rPr lang="en-US" altLang="en-US" sz="2800" baseline="-25000"/>
              <a:t>2</a:t>
            </a:r>
            <a:r>
              <a:rPr lang="en-US" altLang="en-US" sz="2800"/>
              <a:t> + 1</a:t>
            </a:r>
            <a:br>
              <a:rPr lang="en-US" altLang="en-US" sz="2800"/>
            </a:br>
            <a:r>
              <a:rPr lang="en-US" altLang="en-US" sz="2800"/>
              <a:t>     = 1111 1111 … 1110</a:t>
            </a:r>
            <a:r>
              <a:rPr lang="en-US" altLang="en-US" sz="28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592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204D9A8-F376-844C-8A99-F1F07465D2F1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Ex: load 8-bit value into 16-bit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+2: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 =&gt;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–2: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 =&gt;</a:t>
            </a:r>
          </a:p>
        </p:txBody>
      </p:sp>
    </p:spTree>
    <p:extLst>
      <p:ext uri="{BB962C8B-B14F-4D97-AF65-F5344CB8AC3E}">
        <p14:creationId xmlns:p14="http://schemas.microsoft.com/office/powerpoint/2010/main" val="144055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73C633D-F7A5-A948-AEC0-9E0D8BD905D2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Review</a:t>
            </a:r>
            <a:endParaRPr lang="en-AU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ISA are we using?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Is MIPS RISC (A) or CISC (B)?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(Our) MIPS has __ registers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How many bits needed to address 32 registers?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 Introduction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19A75E-F4CF-154F-86D7-262A0E789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2071"/>
              </p:ext>
            </p:extLst>
          </p:nvPr>
        </p:nvGraphicFramePr>
        <p:xfrm>
          <a:off x="3491880" y="1700808"/>
          <a:ext cx="2232248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18888071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60265720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9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 x86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9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6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681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53A8E0-39B5-914C-84E6-E143A51E1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4297"/>
              </p:ext>
            </p:extLst>
          </p:nvPr>
        </p:nvGraphicFramePr>
        <p:xfrm>
          <a:off x="6817296" y="3394710"/>
          <a:ext cx="2232248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18888071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60265720"/>
                    </a:ext>
                  </a:extLst>
                </a:gridCol>
              </a:tblGrid>
              <a:tr h="20356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9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9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6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6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0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204D9A8-F376-844C-8A99-F1F07465D2F1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Ex: load 8-bit value into </a:t>
            </a:r>
            <a:r>
              <a:rPr lang="en-US" altLang="en-US" sz="2400"/>
              <a:t>16-bit registers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+2: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 =&gt; </a:t>
            </a:r>
            <a:r>
              <a:rPr lang="en-US" altLang="en-US" sz="2400" dirty="0">
                <a:solidFill>
                  <a:schemeClr val="hlink"/>
                </a:solidFill>
              </a:rPr>
              <a:t>0000 0000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–2: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 =&gt; </a:t>
            </a:r>
            <a:r>
              <a:rPr lang="en-AU" altLang="en-US" sz="2400" dirty="0">
                <a:solidFill>
                  <a:schemeClr val="hlink"/>
                </a:solidFill>
              </a:rPr>
              <a:t>1111 1111</a:t>
            </a:r>
            <a:r>
              <a:rPr lang="en-AU" altLang="en-US" sz="2400" dirty="0"/>
              <a:t>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</a:t>
            </a:r>
          </a:p>
        </p:txBody>
      </p:sp>
    </p:spTree>
    <p:extLst>
      <p:ext uri="{BB962C8B-B14F-4D97-AF65-F5344CB8AC3E}">
        <p14:creationId xmlns:p14="http://schemas.microsoft.com/office/powerpoint/2010/main" val="96803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204D9A8-F376-844C-8A99-F1F07465D2F1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Ex: load 8-bit value into 16-bit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+2: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 =&gt; </a:t>
            </a:r>
            <a:r>
              <a:rPr lang="en-US" altLang="en-US" sz="2400" dirty="0">
                <a:solidFill>
                  <a:schemeClr val="hlink"/>
                </a:solidFill>
              </a:rPr>
              <a:t>0000 0000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–2: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 =&gt; </a:t>
            </a:r>
            <a:r>
              <a:rPr lang="en-AU" altLang="en-US" sz="2400" dirty="0">
                <a:solidFill>
                  <a:schemeClr val="hlink"/>
                </a:solidFill>
              </a:rPr>
              <a:t>1111 1111</a:t>
            </a:r>
            <a:r>
              <a:rPr lang="en-AU" altLang="en-US" sz="2400" dirty="0"/>
              <a:t>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MIPS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Lucida Console" charset="0"/>
              </a:rPr>
              <a:t>lb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Lucida Console" charset="0"/>
              </a:rPr>
              <a:t>lh</a:t>
            </a:r>
            <a:r>
              <a:rPr lang="en-US" altLang="en-US" sz="2400" dirty="0"/>
              <a:t>: extend loaded byte/</a:t>
            </a:r>
            <a:r>
              <a:rPr lang="en-US" altLang="en-US" sz="2400" dirty="0" err="1"/>
              <a:t>halfword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Replicate the sign bit to the left</a:t>
            </a:r>
          </a:p>
        </p:txBody>
      </p:sp>
    </p:spTree>
    <p:extLst>
      <p:ext uri="{BB962C8B-B14F-4D97-AF65-F5344CB8AC3E}">
        <p14:creationId xmlns:p14="http://schemas.microsoft.com/office/powerpoint/2010/main" val="3484195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23439"/>
          </a:xfrm>
        </p:spPr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5486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9EEF231-77BE-8142-8015-BD986A33CB06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Instructions are encoded in binary</a:t>
            </a:r>
          </a:p>
          <a:p>
            <a:pPr lvl="1" eaLnBrk="1" hangingPunct="1"/>
            <a:r>
              <a:rPr lang="en-US" altLang="en-US" sz="2400"/>
              <a:t>Called machine code</a:t>
            </a:r>
          </a:p>
          <a:p>
            <a:pPr eaLnBrk="1" hangingPunct="1"/>
            <a:r>
              <a:rPr lang="en-US" altLang="en-US" sz="2800"/>
              <a:t>MIPS instructions</a:t>
            </a:r>
          </a:p>
          <a:p>
            <a:pPr lvl="1" eaLnBrk="1" hangingPunct="1"/>
            <a:r>
              <a:rPr lang="en-US" altLang="en-US" sz="2400"/>
              <a:t>Encoded as 32-bit instruction words</a:t>
            </a:r>
          </a:p>
          <a:p>
            <a:pPr lvl="1" eaLnBrk="1" hangingPunct="1"/>
            <a:r>
              <a:rPr lang="en-US" altLang="en-US" sz="240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sz="2400"/>
              <a:t>Regularity!</a:t>
            </a:r>
          </a:p>
          <a:p>
            <a:pPr eaLnBrk="1" hangingPunct="1"/>
            <a:r>
              <a:rPr lang="en-US" altLang="en-US" sz="2800"/>
              <a:t>Register numbers</a:t>
            </a:r>
          </a:p>
          <a:p>
            <a:pPr lvl="1" eaLnBrk="1" hangingPunct="1"/>
            <a:r>
              <a:rPr lang="en-US" altLang="en-US" sz="2400"/>
              <a:t>$t0 – $t7 are reg’s 8 – 15</a:t>
            </a:r>
          </a:p>
          <a:p>
            <a:pPr lvl="1" eaLnBrk="1" hangingPunct="1"/>
            <a:r>
              <a:rPr lang="en-US" altLang="en-US" sz="2400"/>
              <a:t>$t8 – $t9 are reg’s 24 – 25</a:t>
            </a:r>
          </a:p>
          <a:p>
            <a:pPr lvl="1" eaLnBrk="1" hangingPunct="1"/>
            <a:r>
              <a:rPr lang="en-US" altLang="en-US" sz="2400"/>
              <a:t>$s0 – $s7 are reg’s 16 – 23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  <p:extLst>
      <p:ext uri="{BB962C8B-B14F-4D97-AF65-F5344CB8AC3E}">
        <p14:creationId xmlns:p14="http://schemas.microsoft.com/office/powerpoint/2010/main" val="152953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EA83112-E3D2-BC42-B73A-52AF5EE07257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457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2458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op: operation code (opcode)</a:t>
            </a:r>
          </a:p>
          <a:p>
            <a:pPr lvl="1" eaLnBrk="1" hangingPunct="1"/>
            <a:r>
              <a:rPr lang="en-US" altLang="en-US"/>
              <a:t>rs: first source register number</a:t>
            </a:r>
          </a:p>
          <a:p>
            <a:pPr lvl="1" eaLnBrk="1" hangingPunct="1"/>
            <a:r>
              <a:rPr lang="en-US" altLang="en-US"/>
              <a:t>rt: second source register number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shamt: shift amount (00000 for now)</a:t>
            </a:r>
          </a:p>
          <a:p>
            <a:pPr lvl="1" eaLnBrk="1" hangingPunct="1"/>
            <a:r>
              <a:rPr lang="en-US" altLang="en-US"/>
              <a:t>funct: function code (extends opcode)</a:t>
            </a:r>
            <a:endParaRPr lang="en-AU" altLang="en-US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61673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D212E4F-0FF0-0C49-8F22-FCE53B17B9C6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5603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2560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>
                <a:latin typeface="Lucida Console" charset="0"/>
              </a:rPr>
              <a:t>	add $t0, $s1, $s2</a:t>
            </a:r>
          </a:p>
        </p:txBody>
      </p:sp>
      <p:sp>
        <p:nvSpPr>
          <p:cNvPr id="2560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special</a:t>
            </a:r>
            <a:endParaRPr lang="en-AU" altLang="en-US" sz="2000"/>
          </a:p>
        </p:txBody>
      </p:sp>
      <p:sp>
        <p:nvSpPr>
          <p:cNvPr id="2560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25609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0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25611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2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25613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25614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25615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6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25617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000000</a:t>
            </a:r>
            <a:endParaRPr lang="en-AU" altLang="en-US" sz="2000"/>
          </a:p>
        </p:txBody>
      </p:sp>
      <p:sp>
        <p:nvSpPr>
          <p:cNvPr id="25618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10001</a:t>
            </a:r>
            <a:endParaRPr lang="en-AU" altLang="en-US" sz="2000"/>
          </a:p>
        </p:txBody>
      </p:sp>
      <p:sp>
        <p:nvSpPr>
          <p:cNvPr id="25619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10010</a:t>
            </a:r>
            <a:endParaRPr lang="en-AU" altLang="en-US" sz="2000"/>
          </a:p>
        </p:txBody>
      </p:sp>
      <p:sp>
        <p:nvSpPr>
          <p:cNvPr id="25620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01000</a:t>
            </a:r>
            <a:endParaRPr lang="en-AU" altLang="en-US" sz="2000"/>
          </a:p>
        </p:txBody>
      </p:sp>
      <p:sp>
        <p:nvSpPr>
          <p:cNvPr id="25621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00000</a:t>
            </a:r>
            <a:endParaRPr lang="en-AU" altLang="en-US" sz="2000"/>
          </a:p>
        </p:txBody>
      </p:sp>
      <p:sp>
        <p:nvSpPr>
          <p:cNvPr id="25622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100000</a:t>
            </a:r>
            <a:endParaRPr lang="en-AU" altLang="en-US" sz="2000"/>
          </a:p>
        </p:txBody>
      </p:sp>
      <p:sp>
        <p:nvSpPr>
          <p:cNvPr id="25623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2400" dirty="0"/>
              <a:t>00000010001100100100000000100000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02324020</a:t>
            </a:r>
            <a:r>
              <a:rPr lang="en-US" altLang="en-US" sz="2400" baseline="-25000" dirty="0"/>
              <a:t>16</a:t>
            </a:r>
            <a:endParaRPr lang="en-AU" altLang="en-US" sz="2400" dirty="0"/>
          </a:p>
        </p:txBody>
      </p:sp>
      <p:grpSp>
        <p:nvGrpSpPr>
          <p:cNvPr id="25624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5625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5626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7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8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29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30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3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46319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38FD72E-F098-9846-AAF2-21BFD585A1DA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76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/>
              <a:t>Example: eca8 6420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1110 1100 1010 1000 0110 0100 0010 0000</a:t>
            </a:r>
          </a:p>
        </p:txBody>
      </p:sp>
    </p:spTree>
    <p:extLst>
      <p:ext uri="{BB962C8B-B14F-4D97-AF65-F5344CB8AC3E}">
        <p14:creationId xmlns:p14="http://schemas.microsoft.com/office/powerpoint/2010/main" val="498661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AU" altLang="en-US"/>
          </a:p>
        </p:txBody>
      </p:sp>
      <p:sp>
        <p:nvSpPr>
          <p:cNvPr id="13315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73100" y="1341438"/>
            <a:ext cx="8270875" cy="136683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Lucida Console" pitchFamily="49" charset="0"/>
              </a:rPr>
              <a:t>	What instruction is: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Lucida Console" pitchFamily="49" charset="0"/>
              </a:rPr>
              <a:t>  012a 8020 ?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>
                <a:solidFill>
                  <a:schemeClr val="accent3"/>
                </a:solidFill>
                <a:latin typeface="Lucida Console" pitchFamily="49" charset="0"/>
              </a:rPr>
              <a:t>add $s0, $t1, $t2</a:t>
            </a:r>
          </a:p>
        </p:txBody>
      </p:sp>
    </p:spTree>
    <p:extLst>
      <p:ext uri="{BB962C8B-B14F-4D97-AF65-F5344CB8AC3E}">
        <p14:creationId xmlns:p14="http://schemas.microsoft.com/office/powerpoint/2010/main" val="55208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1C83643-2401-9E4A-87F5-A306B5D5CF47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Arithmetic instructions use register</a:t>
            </a:r>
            <a:br>
              <a:rPr lang="en-US" altLang="en-US" sz="2800" dirty="0"/>
            </a:br>
            <a:r>
              <a:rPr lang="en-US" altLang="en-US" sz="2800" dirty="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$s0, $s1, …, $s7 for saved variables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164854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34E5B67-625A-1A4D-902F-1D3C59DAC070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$s0, …, $s4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add $t0,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add $t1, $s3, $s4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sub $s0, $t0, $t1</a:t>
            </a:r>
            <a:endParaRPr lang="en-AU" altLang="en-US" sz="28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0B2D8C9-5D9E-2A46-A502-2748C66CC813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Address must be a multiple of 4</a:t>
            </a:r>
          </a:p>
        </p:txBody>
      </p:sp>
    </p:spTree>
    <p:extLst>
      <p:ext uri="{BB962C8B-B14F-4D97-AF65-F5344CB8AC3E}">
        <p14:creationId xmlns:p14="http://schemas.microsoft.com/office/powerpoint/2010/main" val="87285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604250" cy="858838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Byte Ordering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73150"/>
            <a:ext cx="3930650" cy="4710113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Little-endian byte order</a:t>
            </a:r>
          </a:p>
          <a:p>
            <a:pPr lvl="1"/>
            <a:r>
              <a:rPr lang="en-US" altLang="zh-CN" sz="2000" dirty="0">
                <a:ea typeface="宋体" charset="-122"/>
              </a:rPr>
              <a:t>With the low-order byte at the starting address</a:t>
            </a:r>
          </a:p>
          <a:p>
            <a:pPr lvl="1"/>
            <a:r>
              <a:rPr lang="en-US" altLang="zh-CN" sz="2000" dirty="0">
                <a:ea typeface="宋体" charset="-122"/>
              </a:rPr>
              <a:t>Example: Intel, DEC</a:t>
            </a:r>
          </a:p>
          <a:p>
            <a:r>
              <a:rPr lang="en-US" altLang="zh-CN" sz="2400" dirty="0">
                <a:ea typeface="宋体" charset="-122"/>
              </a:rPr>
              <a:t>Big-endian byte order</a:t>
            </a:r>
          </a:p>
          <a:p>
            <a:pPr lvl="1"/>
            <a:r>
              <a:rPr lang="en-US" altLang="zh-CN" sz="2000" dirty="0">
                <a:ea typeface="宋体" charset="-122"/>
              </a:rPr>
              <a:t>With the high-order byte at the starting address</a:t>
            </a:r>
          </a:p>
          <a:p>
            <a:pPr lvl="1"/>
            <a:r>
              <a:rPr lang="en-US" altLang="zh-CN" sz="2000" dirty="0">
                <a:ea typeface="宋体" charset="-122"/>
              </a:rPr>
              <a:t>Example: HP, IBM, Motorola 68000</a:t>
            </a:r>
          </a:p>
          <a:p>
            <a:pPr lvl="1"/>
            <a:r>
              <a:rPr lang="en-US" altLang="zh-CN" sz="2000" dirty="0">
                <a:ea typeface="宋体" charset="-122"/>
              </a:rPr>
              <a:t>Internet standard byte ordering</a:t>
            </a:r>
          </a:p>
          <a:p>
            <a:r>
              <a:rPr lang="en-US" altLang="zh-CN" sz="2400" dirty="0">
                <a:ea typeface="宋体" charset="-122"/>
              </a:rPr>
              <a:t>Format 256</a:t>
            </a:r>
            <a:r>
              <a:rPr lang="en-US" altLang="zh-CN" sz="2400" baseline="-25000" dirty="0">
                <a:ea typeface="宋体" charset="-122"/>
              </a:rPr>
              <a:t>10</a:t>
            </a:r>
            <a:r>
              <a:rPr lang="en-US" altLang="zh-CN" sz="2400" dirty="0">
                <a:ea typeface="宋体" charset="-122"/>
              </a:rPr>
              <a:t> in little-endian and big-endian using 16 bits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951413" y="4465638"/>
            <a:ext cx="3924300" cy="1047750"/>
            <a:chOff x="0" y="0"/>
            <a:chExt cx="1950" cy="462"/>
          </a:xfrm>
        </p:grpSpPr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19463" name="Group 6"/>
            <p:cNvGrpSpPr>
              <a:grpSpLocks/>
            </p:cNvGrpSpPr>
            <p:nvPr/>
          </p:nvGrpSpPr>
          <p:grpSpPr bwMode="auto">
            <a:xfrm>
              <a:off x="0" y="0"/>
              <a:ext cx="1950" cy="462"/>
              <a:chOff x="0" y="0"/>
              <a:chExt cx="1950" cy="462"/>
            </a:xfrm>
          </p:grpSpPr>
          <p:sp>
            <p:nvSpPr>
              <p:cNvPr id="19464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 b="1" u="sng" dirty="0">
                    <a:latin typeface="Verdana" charset="0"/>
                    <a:ea typeface="宋体" charset="-122"/>
                  </a:rPr>
                  <a:t>Format</a:t>
                </a:r>
                <a:endParaRPr lang="en-US" altLang="zh-CN" dirty="0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65" name="Rectangle 8"/>
              <p:cNvSpPr>
                <a:spLocks noChangeArrowheads="1" noTextEdit="1"/>
              </p:cNvSpPr>
              <p:nvPr/>
            </p:nvSpPr>
            <p:spPr bwMode="auto">
              <a:xfrm>
                <a:off x="900" y="0"/>
                <a:ext cx="15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6" name="Rectangle 9"/>
              <p:cNvSpPr>
                <a:spLocks noChangeArrowheads="1"/>
              </p:cNvSpPr>
              <p:nvPr/>
            </p:nvSpPr>
            <p:spPr bwMode="auto">
              <a:xfrm>
                <a:off x="1050" y="0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 b="1" u="sng">
                    <a:latin typeface="Verdana" charset="0"/>
                    <a:ea typeface="宋体" charset="-122"/>
                  </a:rPr>
                  <a:t>Value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67" name="Rectangle 10"/>
              <p:cNvSpPr>
                <a:spLocks noChangeArrowheads="1"/>
              </p:cNvSpPr>
              <p:nvPr/>
            </p:nvSpPr>
            <p:spPr bwMode="auto">
              <a:xfrm>
                <a:off x="0" y="154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Little-Endian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68" name="Rectangle 11"/>
              <p:cNvSpPr>
                <a:spLocks noChangeArrowheads="1" noTextEdit="1"/>
              </p:cNvSpPr>
              <p:nvPr/>
            </p:nvSpPr>
            <p:spPr bwMode="auto">
              <a:xfrm>
                <a:off x="900" y="154"/>
                <a:ext cx="15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9" name="Rectangle 12"/>
              <p:cNvSpPr>
                <a:spLocks noChangeArrowheads="1"/>
              </p:cNvSpPr>
              <p:nvPr/>
            </p:nvSpPr>
            <p:spPr bwMode="auto">
              <a:xfrm>
                <a:off x="1050" y="154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00000000 00000001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70" name="Rectangle 13"/>
              <p:cNvSpPr>
                <a:spLocks noChangeArrowheads="1"/>
              </p:cNvSpPr>
              <p:nvPr/>
            </p:nvSpPr>
            <p:spPr bwMode="auto">
              <a:xfrm>
                <a:off x="0" y="308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Big-Endian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71" name="Rectangle 14"/>
              <p:cNvSpPr>
                <a:spLocks noChangeArrowheads="1" noTextEdit="1"/>
              </p:cNvSpPr>
              <p:nvPr/>
            </p:nvSpPr>
            <p:spPr bwMode="auto">
              <a:xfrm>
                <a:off x="900" y="308"/>
                <a:ext cx="15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2" name="Rectangle 15"/>
              <p:cNvSpPr>
                <a:spLocks noChangeArrowheads="1"/>
              </p:cNvSpPr>
              <p:nvPr/>
            </p:nvSpPr>
            <p:spPr bwMode="auto">
              <a:xfrm>
                <a:off x="1050" y="308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00000001 00000000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</p:grpSp>
      </p:grpSp>
      <p:pic>
        <p:nvPicPr>
          <p:cNvPr id="19461" name="Picture 16" descr="03fig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1073150"/>
            <a:ext cx="48069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3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15A35CE-8098-EB4A-9965-0ECC7BE82C7F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1</a:t>
            </a:r>
            <a:endParaRPr lang="en-AU" altLang="en-US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g = h + A[8];</a:t>
            </a:r>
          </a:p>
          <a:p>
            <a:pPr lvl="1" eaLnBrk="1" hangingPunct="1"/>
            <a:r>
              <a:rPr lang="en-US" altLang="en-US" dirty="0"/>
              <a:t>g in $s1, h in $s2, base address of A in $s3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$t0, 32($s3)    # load word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add $s1, $s2, $t0</a:t>
            </a:r>
            <a:endParaRPr lang="en-AU" altLang="en-US" sz="2800" dirty="0">
              <a:latin typeface="Lucida Console" charset="0"/>
            </a:endParaRPr>
          </a:p>
        </p:txBody>
      </p:sp>
      <p:sp>
        <p:nvSpPr>
          <p:cNvPr id="16389" name="AutoShape 6"/>
          <p:cNvSpPr>
            <a:spLocks/>
          </p:cNvSpPr>
          <p:nvPr/>
        </p:nvSpPr>
        <p:spPr bwMode="auto">
          <a:xfrm>
            <a:off x="1619250" y="5445125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190944"/>
              <a:gd name="adj4" fmla="val 160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offset</a:t>
            </a:r>
          </a:p>
        </p:txBody>
      </p:sp>
      <p:sp>
        <p:nvSpPr>
          <p:cNvPr id="16390" name="AutoShape 7"/>
          <p:cNvSpPr>
            <a:spLocks/>
          </p:cNvSpPr>
          <p:nvPr/>
        </p:nvSpPr>
        <p:spPr bwMode="auto">
          <a:xfrm>
            <a:off x="4140200" y="5445125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80708"/>
              <a:gd name="adj4" fmla="val -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dirty="0"/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18120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80717A2-A26A-AB4A-82F2-5FE912B8D54C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2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$s2, base address of A in $s3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$t0, 32($s3)    # load word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add $t0, $s2, $t0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 err="1">
                <a:latin typeface="Lucida Console" charset="0"/>
              </a:rPr>
              <a:t>sw</a:t>
            </a:r>
            <a:r>
              <a:rPr lang="en-US" altLang="en-US" sz="2800" dirty="0">
                <a:latin typeface="Lucida Console" charset="0"/>
              </a:rPr>
              <a:t>  $t0, 48($s3)    # store word</a:t>
            </a:r>
            <a:endParaRPr lang="en-AU" altLang="en-US" sz="28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9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EEBA-501E-8E46-A25F-8B5EFE89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E62A-97BF-8745-8969-25655A6F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None/>
            </a:pPr>
            <a:r>
              <a:rPr lang="en-US" altLang="en-US" sz="2800" dirty="0">
                <a:latin typeface="Lucida Console" charset="0"/>
              </a:rPr>
              <a:t>	A[2] = A[0] - A[1];</a:t>
            </a:r>
          </a:p>
          <a:p>
            <a:pPr lvl="1" eaLnBrk="1" hangingPunct="1"/>
            <a:r>
              <a:rPr lang="en-US" altLang="en-US" dirty="0"/>
              <a:t>Base address of A in $s0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C05E2-5C53-B641-B07E-7C4DEAEBB5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7256212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18286</TotalTime>
  <Words>2138</Words>
  <Application>Microsoft Macintosh PowerPoint</Application>
  <PresentationFormat>On-screen Show (4:3)</PresentationFormat>
  <Paragraphs>448</Paragraphs>
  <Slides>27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宋体</vt:lpstr>
      <vt:lpstr>Arial</vt:lpstr>
      <vt:lpstr>Arial Black</vt:lpstr>
      <vt:lpstr>Corbel</vt:lpstr>
      <vt:lpstr>Lucida Console</vt:lpstr>
      <vt:lpstr>Mangal</vt:lpstr>
      <vt:lpstr>Times New Roman</vt:lpstr>
      <vt:lpstr>Verdana</vt:lpstr>
      <vt:lpstr>Wingdings</vt:lpstr>
      <vt:lpstr>2_Blends</vt:lpstr>
      <vt:lpstr>Equation</vt:lpstr>
      <vt:lpstr>Instructions: Language of the Computer (Ch 2)</vt:lpstr>
      <vt:lpstr>Review</vt:lpstr>
      <vt:lpstr>Register Operands</vt:lpstr>
      <vt:lpstr>Register Operand Example</vt:lpstr>
      <vt:lpstr>Memory Operands</vt:lpstr>
      <vt:lpstr>Byte Ordering</vt:lpstr>
      <vt:lpstr>Memory Operand Example 1</vt:lpstr>
      <vt:lpstr>Memory Operand Example 2</vt:lpstr>
      <vt:lpstr>Exercise</vt:lpstr>
      <vt:lpstr>Registers vs. Memory</vt:lpstr>
      <vt:lpstr>Adding Constants</vt:lpstr>
      <vt:lpstr>Immediate Operands</vt:lpstr>
      <vt:lpstr>The Constant Zero</vt:lpstr>
      <vt:lpstr>Representing Numbers (review)</vt:lpstr>
      <vt:lpstr>Unsigned Binary Integers</vt:lpstr>
      <vt:lpstr>2s-Complement Signed Integers</vt:lpstr>
      <vt:lpstr>2s-Complement Signed Integers</vt:lpstr>
      <vt:lpstr>Signed Negation</vt:lpstr>
      <vt:lpstr>Sign Extension</vt:lpstr>
      <vt:lpstr>Sign Extension</vt:lpstr>
      <vt:lpstr>Sign Extension</vt:lpstr>
      <vt:lpstr>Representing Instructions</vt:lpstr>
      <vt:lpstr>Representing Instructions</vt:lpstr>
      <vt:lpstr>MIPS R-format Instructions</vt:lpstr>
      <vt:lpstr>R-format Example</vt:lpstr>
      <vt:lpstr>Hexadecimal</vt:lpstr>
      <vt:lpstr>Example</vt:lpstr>
    </vt:vector>
  </TitlesOfParts>
  <Company>Ashenden Designs Pty Ltd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522</cp:revision>
  <dcterms:created xsi:type="dcterms:W3CDTF">2001-07-25T06:45:25Z</dcterms:created>
  <dcterms:modified xsi:type="dcterms:W3CDTF">2018-09-11T16:53:09Z</dcterms:modified>
</cp:coreProperties>
</file>