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330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9" autoAdjust="0"/>
    <p:restoredTop sz="70595" autoAdjust="0"/>
  </p:normalViewPr>
  <p:slideViewPr>
    <p:cSldViewPr>
      <p:cViewPr varScale="1">
        <p:scale>
          <a:sx n="111" d="100"/>
          <a:sy n="111" d="100"/>
        </p:scale>
        <p:origin x="24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2E925A-A4FF-354A-A161-0941F01370BF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0815B7-38C0-A84E-A546-253079CCE4A7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6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21BF902-F511-C04B-8389-1AAEB200A6DC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F073D40-70ED-6F40-A1E8-FF92BE62EDAB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70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9A9039-7C0B-794C-922C-AA845D55DA84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7F1E75-A51A-0E4C-AFD7-DB28F6100ACF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FAC4B7-FC94-DC47-B25B-96BDBEBAE54A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6EA46-B388-4640-BFE6-BE8617A44EC1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Why</a:t>
            </a:r>
            <a:r>
              <a:rPr lang="en-US" altLang="en-US" baseline="0" dirty="0" smtClean="0">
                <a:latin typeface="Times New Roman" charset="0"/>
              </a:rPr>
              <a:t> do we need to increment by 4? So how big is the PC?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44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DCB768-CB6A-CC48-B3A5-BA747220EA3F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72701E-C876-0042-85FE-B71F78A845BE}" type="slidenum">
              <a:rPr lang="en-AU" altLang="en-US" sz="1300">
                <a:latin typeface="Times New Roman" charset="0"/>
              </a:rPr>
              <a:pPr/>
              <a:t>14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Why 5 bits?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3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4F596B-0C7E-6647-A8C1-3F68611BCA9F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BE604E-8B82-6545-9921-02835A358C57}" type="slidenum">
              <a:rPr lang="en-AU" altLang="en-US" sz="1300">
                <a:latin typeface="Times New Roman" charset="0"/>
              </a:rPr>
              <a:pPr/>
              <a:t>15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53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3F6EBA-2725-E14A-BFE9-CCAFD4EB1543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A31F5E-EF7F-D041-9A21-B3FF5383E39C}" type="slidenum">
              <a:rPr lang="en-AU" altLang="en-US" sz="1300">
                <a:latin typeface="Times New Roman" charset="0"/>
              </a:rPr>
              <a:pPr/>
              <a:t>16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What addressing mode do branch instructions</a:t>
            </a:r>
            <a:r>
              <a:rPr lang="en-US" altLang="en-US" baseline="0" dirty="0" smtClean="0">
                <a:latin typeface="Times New Roman" charset="0"/>
              </a:rPr>
              <a:t> use?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52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DBC051-AF5C-6C42-8240-E9D6144BFED1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C9336D-E87C-B04F-8B96-91F4D7F1AC62}" type="slidenum">
              <a:rPr lang="en-AU" altLang="en-US" sz="1300">
                <a:latin typeface="Times New Roman" charset="0"/>
              </a:rPr>
              <a:pPr/>
              <a:t>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23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8C2D8-CADA-8A46-B4FE-BC91ECF2BB9A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9640AD5-5928-364D-BDFF-349C9DF5018F}" type="slidenum">
              <a:rPr lang="en-AU" altLang="en-US" sz="1300">
                <a:latin typeface="Times New Roman" charset="0"/>
              </a:rPr>
              <a:pPr/>
              <a:t>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8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AFDFE0-9129-C042-B062-8B208A02F44C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F44FE9A-11F3-1046-9E3D-48BA1B4BD995}" type="slidenum">
              <a:rPr lang="en-AU" altLang="en-US" sz="1300">
                <a:latin typeface="Times New Roman" charset="0"/>
              </a:rPr>
              <a:pPr/>
              <a:t>19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0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AF5264-DDCF-814E-B133-EC7F7F201BA9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3212B9-C2A0-3743-9013-7411E04BF601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95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E4FA1D-C54C-BD47-9115-B335F179D9D2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BF7509-2BE0-1741-A615-6D889A7F75FD}" type="slidenum">
              <a:rPr lang="en-AU" altLang="en-US" sz="1300">
                <a:latin typeface="Times New Roman" charset="0"/>
              </a:rPr>
              <a:pPr/>
              <a:t>20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19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8AD004-CF64-934A-A807-4A50DEDAC007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CA85266-961F-C947-A15B-BC35EEA62E0C}" type="slidenum">
              <a:rPr lang="en-AU" altLang="en-US" sz="1300">
                <a:latin typeface="Times New Roman" charset="0"/>
              </a:rPr>
              <a:pPr/>
              <a:t>21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Why that relationship between add</a:t>
            </a:r>
            <a:r>
              <a:rPr lang="en-US" altLang="en-US" baseline="0" dirty="0" smtClean="0">
                <a:latin typeface="Times New Roman" charset="0"/>
              </a:rPr>
              <a:t> and subtract? Remember the picture of our ALU?</a:t>
            </a:r>
          </a:p>
          <a:p>
            <a:r>
              <a:rPr lang="en-US" altLang="en-US" baseline="0" dirty="0" smtClean="0">
                <a:latin typeface="Times New Roman" charset="0"/>
              </a:rPr>
              <a:t>Need to generate these 4 ALU control bits based on the instruction we are currently executing..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782007-31B3-D043-92CD-740EC9245EA0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81C4C6-FC12-664B-9C47-58D492E14463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9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8300DA-1CCA-9E4E-8D29-F3C76EF0EDC1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E0D4FF-542D-B14C-8B87-CE2A176181B4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1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D7F9AA3-F640-7340-A9EC-05E4FAEB4292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D8D7621-44C9-154C-85E6-11F87F141767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What logi</a:t>
            </a:r>
            <a:r>
              <a:rPr lang="en-US" altLang="en-US" baseline="0" dirty="0" smtClean="0">
                <a:latin typeface="Times New Roman" charset="0"/>
              </a:rPr>
              <a:t>c component can we use to choose between multiple inputs?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6A44D50-F85F-FA4C-850C-37B9C21A7059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A2981-1623-9540-A9AE-948FF06D8EEB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Typically we won’t show all these control</a:t>
            </a:r>
            <a:r>
              <a:rPr lang="en-US" altLang="en-US" baseline="0" dirty="0" smtClean="0">
                <a:latin typeface="Times New Roman" charset="0"/>
              </a:rPr>
              <a:t> wires b/c they make the picture messy. Instead we’ll just show a blue line segment going in to the appropriate place.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5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3C131-CB5D-8C45-A0A8-632BFEDB8A55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923F75-4FBA-8D4C-8CF8-48CB1D4265F7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5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87CD70B-A79E-0148-B396-FA7B72CC024D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51461B-E82D-114E-9C93-B8C558128D77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6A070B8-CBF3-1D4A-A78F-D8E0A7ACBA29}" type="datetime3">
              <a:rPr lang="en-AU" altLang="en-US" sz="1300">
                <a:latin typeface="Times New Roman" charset="0"/>
              </a:rPr>
              <a:pPr/>
              <a:t>24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7AC82C6-BA13-7B4A-8524-68AF63E29579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1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DataPath</a:t>
            </a:r>
            <a:r>
              <a:rPr lang="en-US" dirty="0" smtClean="0"/>
              <a:t> (4.3)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</a:t>
            </a:r>
            <a:r>
              <a:rPr lang="en-US" altLang="en-US" sz="3600" dirty="0" smtClean="0"/>
              <a:t>35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BC94EE3-1855-2C4D-8C36-C5624D4B82A6}" type="slidenum">
              <a:rPr lang="en-AU" altLang="en-US" sz="1400"/>
              <a:pPr/>
              <a:t>10</a:t>
            </a:fld>
            <a:endParaRPr lang="en-AU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Register with write control</a:t>
            </a:r>
          </a:p>
          <a:p>
            <a:pPr lvl="1" eaLnBrk="1" hangingPunct="1"/>
            <a:r>
              <a:rPr lang="en-US" altLang="en-US"/>
              <a:t>Only updates on clock edge when write control input is 1</a:t>
            </a:r>
          </a:p>
          <a:p>
            <a:pPr lvl="1" eaLnBrk="1" hangingPunct="1"/>
            <a:r>
              <a:rPr lang="en-US" altLang="en-US"/>
              <a:t>Used when stored value is required later</a:t>
            </a:r>
            <a:endParaRPr lang="en-AU" altLang="en-US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539750" y="4365625"/>
            <a:ext cx="2306638" cy="1223963"/>
            <a:chOff x="340" y="2750"/>
            <a:chExt cx="1453" cy="771"/>
          </a:xfrm>
        </p:grpSpPr>
        <p:sp>
          <p:nvSpPr>
            <p:cNvPr id="12330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1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2335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336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2337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2294" name="Group 52"/>
          <p:cNvGrpSpPr>
            <a:grpSpLocks/>
          </p:cNvGrpSpPr>
          <p:nvPr/>
        </p:nvGrpSpPr>
        <p:grpSpPr bwMode="auto">
          <a:xfrm>
            <a:off x="3203575" y="3644900"/>
            <a:ext cx="4991100" cy="2376488"/>
            <a:chOff x="2004" y="2387"/>
            <a:chExt cx="3144" cy="1497"/>
          </a:xfrm>
        </p:grpSpPr>
        <p:sp>
          <p:nvSpPr>
            <p:cNvPr id="12295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Write</a:t>
              </a:r>
              <a:endParaRPr lang="en-AU" altLang="en-US"/>
            </a:p>
          </p:txBody>
        </p:sp>
        <p:sp>
          <p:nvSpPr>
            <p:cNvPr id="12303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D</a:t>
              </a:r>
              <a:endParaRPr lang="en-AU" altLang="en-US"/>
            </a:p>
          </p:txBody>
        </p:sp>
        <p:sp>
          <p:nvSpPr>
            <p:cNvPr id="12304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Q</a:t>
              </a:r>
              <a:endParaRPr lang="en-AU" altLang="en-US"/>
            </a:p>
          </p:txBody>
        </p:sp>
        <p:sp>
          <p:nvSpPr>
            <p:cNvPr id="12305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Clk</a:t>
              </a:r>
              <a:endParaRPr lang="en-AU" altLang="en-US"/>
            </a:p>
          </p:txBody>
        </p:sp>
        <p:sp>
          <p:nvSpPr>
            <p:cNvPr id="12324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6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72FDD42-19B7-E94D-8335-5B167C85BF93}" type="slidenum">
              <a:rPr lang="en-AU" altLang="en-US" sz="1400"/>
              <a:pPr/>
              <a:t>11</a:t>
            </a:fld>
            <a:endParaRPr lang="en-AU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Clocking Methodology</a:t>
            </a:r>
            <a:endParaRPr lang="en-AU" alt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4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Combinational logic transforms data during clock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Between clock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Input from state elements, output to state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Longest delay determines clock period</a:t>
            </a:r>
            <a:endParaRPr lang="en-AU" altLang="en-US"/>
          </a:p>
        </p:txBody>
      </p:sp>
      <p:pic>
        <p:nvPicPr>
          <p:cNvPr id="13317" name="Picture 6" descr="f04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 descr="f04-03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437063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8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68A63D3-5463-A645-9234-95ABEC94BD3D}" type="slidenum">
              <a:rPr lang="en-AU" altLang="en-US" sz="1400"/>
              <a:pPr/>
              <a:t>12</a:t>
            </a:fld>
            <a:endParaRPr lang="en-AU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a Datapath</a:t>
            </a:r>
            <a:endParaRPr lang="en-AU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Datapath</a:t>
            </a:r>
          </a:p>
          <a:p>
            <a:pPr lvl="1" eaLnBrk="1" hangingPunct="1"/>
            <a:r>
              <a:rPr lang="en-US" altLang="en-US"/>
              <a:t>Elements that process data and addresses</a:t>
            </a:r>
            <a:br>
              <a:rPr lang="en-US" altLang="en-US"/>
            </a:br>
            <a:r>
              <a:rPr lang="en-US" altLang="en-US"/>
              <a:t>in the CPU</a:t>
            </a:r>
          </a:p>
          <a:p>
            <a:pPr lvl="2" eaLnBrk="1" hangingPunct="1"/>
            <a:r>
              <a:rPr lang="en-US" altLang="en-US"/>
              <a:t>Registers, ALUs, mux’s, memories, …</a:t>
            </a:r>
          </a:p>
          <a:p>
            <a:pPr eaLnBrk="1" hangingPunct="1"/>
            <a:r>
              <a:rPr lang="en-US" altLang="en-US"/>
              <a:t>We will build a MIPS datapath incrementally</a:t>
            </a:r>
          </a:p>
          <a:p>
            <a:pPr lvl="1" eaLnBrk="1" hangingPunct="1"/>
            <a:r>
              <a:rPr lang="en-US" altLang="en-US"/>
              <a:t>Refining the overview design</a:t>
            </a:r>
            <a:endParaRPr lang="en-AU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617619" y="1159669"/>
            <a:ext cx="2686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§4.3 Building a Datapath</a:t>
            </a:r>
          </a:p>
        </p:txBody>
      </p:sp>
    </p:spTree>
    <p:extLst>
      <p:ext uri="{BB962C8B-B14F-4D97-AF65-F5344CB8AC3E}">
        <p14:creationId xmlns:p14="http://schemas.microsoft.com/office/powerpoint/2010/main" val="3035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47A012E-D2CB-F444-B01A-AE97ECDDB95C}" type="slidenum">
              <a:rPr lang="en-AU" altLang="en-US" sz="1400"/>
              <a:pPr/>
              <a:t>13</a:t>
            </a:fld>
            <a:endParaRPr lang="en-AU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Fetch</a:t>
            </a:r>
            <a:endParaRPr lang="en-AU" altLang="en-US"/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611188" y="4437063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16667"/>
              <a:gd name="adj4" fmla="val 17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32-bit register</a:t>
            </a:r>
            <a:endParaRPr lang="en-AU" altLang="en-US" dirty="0"/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7308850" y="3860800"/>
            <a:ext cx="1439863" cy="863600"/>
          </a:xfrm>
          <a:prstGeom prst="borderCallout1">
            <a:avLst>
              <a:gd name="adj1" fmla="val 13236"/>
              <a:gd name="adj2" fmla="val -5292"/>
              <a:gd name="adj3" fmla="val -41912"/>
              <a:gd name="adj4" fmla="val -55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Increment by 4 for next instruction</a:t>
            </a:r>
            <a:endParaRPr lang="en-AU" altLang="en-US"/>
          </a:p>
        </p:txBody>
      </p:sp>
      <p:pic>
        <p:nvPicPr>
          <p:cNvPr id="15366" name="Picture 6" descr="f04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5143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4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487E071-DA02-5941-9A09-4DAE4BFCCA81}" type="slidenum">
              <a:rPr lang="en-AU" altLang="en-US" sz="1400"/>
              <a:pPr/>
              <a:t>14</a:t>
            </a:fld>
            <a:endParaRPr lang="en-AU" altLang="en-US" sz="1400"/>
          </a:p>
        </p:txBody>
      </p:sp>
      <p:pic>
        <p:nvPicPr>
          <p:cNvPr id="16387" name="Picture 6" descr="f04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16662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Instructions</a:t>
            </a:r>
            <a:endParaRPr lang="en-AU" alt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920875"/>
          </a:xfrm>
        </p:spPr>
        <p:txBody>
          <a:bodyPr/>
          <a:lstStyle/>
          <a:p>
            <a:pPr eaLnBrk="1" hangingPunct="1"/>
            <a:r>
              <a:rPr lang="en-US" altLang="en-US"/>
              <a:t>Read two register operands</a:t>
            </a:r>
          </a:p>
          <a:p>
            <a:pPr eaLnBrk="1" hangingPunct="1"/>
            <a:r>
              <a:rPr lang="en-US" altLang="en-US"/>
              <a:t>Perform arithmetic/logical operation</a:t>
            </a:r>
          </a:p>
          <a:p>
            <a:pPr eaLnBrk="1" hangingPunct="1"/>
            <a:r>
              <a:rPr lang="en-US" altLang="en-US"/>
              <a:t>Write register result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99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9887F35-ED02-564C-B5EA-35C7F8391FC5}" type="slidenum">
              <a:rPr lang="en-AU" altLang="en-US" sz="1400"/>
              <a:pPr/>
              <a:t>15</a:t>
            </a:fld>
            <a:endParaRPr lang="en-AU" altLang="en-US" sz="1400"/>
          </a:p>
        </p:txBody>
      </p:sp>
      <p:pic>
        <p:nvPicPr>
          <p:cNvPr id="17411" name="Picture 6" descr="f04-0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644900"/>
            <a:ext cx="4437062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Load/Store Instructions</a:t>
            </a:r>
            <a:endParaRPr lang="en-AU" alt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04200" cy="2611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Read register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Calculate address using 16-bit offset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 ALU, but sign-extend offset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Load: Read memory and update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Store: Write register value to memory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5386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F82E55BE-4F42-714B-8F0D-A368993C9A09}" type="slidenum">
              <a:rPr lang="en-AU" altLang="en-US" sz="1400"/>
              <a:pPr/>
              <a:t>16</a:t>
            </a:fld>
            <a:endParaRPr lang="en-AU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 register operands</a:t>
            </a:r>
          </a:p>
          <a:p>
            <a:pPr eaLnBrk="1" hangingPunct="1"/>
            <a:r>
              <a:rPr lang="en-US" altLang="en-US" dirty="0"/>
              <a:t>Compare operands</a:t>
            </a:r>
          </a:p>
          <a:p>
            <a:pPr lvl="1" eaLnBrk="1" hangingPunct="1"/>
            <a:r>
              <a:rPr lang="en-US" altLang="en-US" dirty="0"/>
              <a:t>Use ALU, subtract and check Zero output</a:t>
            </a:r>
          </a:p>
          <a:p>
            <a:pPr eaLnBrk="1" hangingPunct="1"/>
            <a:r>
              <a:rPr lang="en-US" altLang="en-US" dirty="0"/>
              <a:t>Calculate target address</a:t>
            </a:r>
          </a:p>
          <a:p>
            <a:pPr lvl="1" eaLnBrk="1" hangingPunct="1"/>
            <a:r>
              <a:rPr lang="en-US" altLang="en-US" dirty="0"/>
              <a:t>Sign-extend displacement</a:t>
            </a:r>
          </a:p>
          <a:p>
            <a:pPr lvl="1" eaLnBrk="1" hangingPunct="1"/>
            <a:r>
              <a:rPr lang="en-US" altLang="en-US" dirty="0"/>
              <a:t>Shift left 2 places (word displacement)</a:t>
            </a:r>
          </a:p>
          <a:p>
            <a:pPr lvl="1" eaLnBrk="1" hangingPunct="1"/>
            <a:r>
              <a:rPr lang="en-US" altLang="en-US" dirty="0"/>
              <a:t>Add to PC + 4</a:t>
            </a:r>
          </a:p>
          <a:p>
            <a:pPr lvl="2" eaLnBrk="1" hangingPunct="1"/>
            <a:r>
              <a:rPr lang="en-US" altLang="en-US" dirty="0"/>
              <a:t>Already calculated by instruction fetch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53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EDDB1AB1-89E9-C748-AB82-0729011D0E82}" type="slidenum">
              <a:rPr lang="en-AU" altLang="en-US" sz="1400"/>
              <a:pPr/>
              <a:t>17</a:t>
            </a:fld>
            <a:endParaRPr lang="en-AU" altLang="en-US" sz="1400"/>
          </a:p>
        </p:txBody>
      </p:sp>
      <p:pic>
        <p:nvPicPr>
          <p:cNvPr id="19459" name="Picture 7" descr="f04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65563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Instructions</a:t>
            </a:r>
            <a:endParaRPr lang="en-AU" altLang="en-US"/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1187450" y="1557338"/>
            <a:ext cx="1079500" cy="865187"/>
          </a:xfrm>
          <a:prstGeom prst="borderCallout1">
            <a:avLst>
              <a:gd name="adj1" fmla="val 13213"/>
              <a:gd name="adj2" fmla="val 107060"/>
              <a:gd name="adj3" fmla="val 66241"/>
              <a:gd name="adj4" fmla="val 355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Just</a:t>
            </a:r>
            <a:br>
              <a:rPr lang="en-US" altLang="en-US"/>
            </a:br>
            <a:r>
              <a:rPr lang="en-US" altLang="en-US"/>
              <a:t>re-routes wires</a:t>
            </a:r>
            <a:endParaRPr lang="en-AU" altLang="en-US"/>
          </a:p>
        </p:txBody>
      </p:sp>
      <p:sp>
        <p:nvSpPr>
          <p:cNvPr id="19462" name="AutoShape 5"/>
          <p:cNvSpPr>
            <a:spLocks/>
          </p:cNvSpPr>
          <p:nvPr/>
        </p:nvSpPr>
        <p:spPr bwMode="auto">
          <a:xfrm>
            <a:off x="5364163" y="5661025"/>
            <a:ext cx="1368425" cy="647700"/>
          </a:xfrm>
          <a:prstGeom prst="borderCallout1">
            <a:avLst>
              <a:gd name="adj1" fmla="val 17648"/>
              <a:gd name="adj2" fmla="val -5569"/>
              <a:gd name="adj3" fmla="val 8579"/>
              <a:gd name="adj4" fmla="val -596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Sign-bit wire replicated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578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B8878022-6A0F-284B-B5AC-1F822E8C3F8B}" type="slidenum">
              <a:rPr lang="en-AU" altLang="en-US" sz="1400"/>
              <a:pPr/>
              <a:t>18</a:t>
            </a:fld>
            <a:endParaRPr lang="en-AU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Composing the Elements</a:t>
            </a:r>
            <a:endParaRPr lang="en-AU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First-cut data path does an instruction in one clock cycle</a:t>
            </a:r>
          </a:p>
          <a:p>
            <a:pPr lvl="1" eaLnBrk="1" hangingPunct="1"/>
            <a:r>
              <a:rPr lang="en-US" altLang="en-US"/>
              <a:t>Each datapath element can only do one function at a time</a:t>
            </a:r>
          </a:p>
          <a:p>
            <a:pPr lvl="1" eaLnBrk="1" hangingPunct="1"/>
            <a:r>
              <a:rPr lang="en-US" altLang="en-US"/>
              <a:t>Hence, we need separate instruction and data memories</a:t>
            </a:r>
          </a:p>
          <a:p>
            <a:pPr eaLnBrk="1" hangingPunct="1"/>
            <a:r>
              <a:rPr lang="en-US" altLang="en-US"/>
              <a:t>Use multiplexers where alternate data sources are used for different instructions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26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84918BD5-437F-154F-81C1-FD55B828DA85}" type="slidenum">
              <a:rPr lang="en-AU" altLang="en-US" sz="1400"/>
              <a:pPr/>
              <a:t>19</a:t>
            </a:fld>
            <a:endParaRPr lang="en-AU" altLang="en-US" sz="1400"/>
          </a:p>
        </p:txBody>
      </p:sp>
      <p:pic>
        <p:nvPicPr>
          <p:cNvPr id="21507" name="Picture 5" descr="f04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89305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R-Type/Load/Store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52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65A09A4-6BDF-8945-B17D-FEC94D4F0A2C}" type="slidenum">
              <a:rPr lang="en-AU" altLang="en-US" sz="1400"/>
              <a:pPr/>
              <a:t>2</a:t>
            </a:fld>
            <a:endParaRPr lang="en-AU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CPU performance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Instruction count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Determined by ISA and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CPI and Cycle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Determined by CPU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will examine two MIPS implementations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simplified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more realistic pipelined 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Simple subset, shows most aspects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Memory reference: </a:t>
            </a:r>
            <a:r>
              <a:rPr lang="en-US" altLang="en-US" sz="2400">
                <a:latin typeface="Lucida Console" charset="0"/>
              </a:rPr>
              <a:t>lw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Arithmetic/logical: </a:t>
            </a:r>
            <a:r>
              <a:rPr lang="en-US" altLang="en-US" sz="2400">
                <a:latin typeface="Lucida Console" charset="0"/>
              </a:rPr>
              <a:t>add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sub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and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or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slt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 transfer: </a:t>
            </a:r>
            <a:r>
              <a:rPr lang="en-US" altLang="en-US" sz="2400">
                <a:latin typeface="Lucida Console" charset="0"/>
              </a:rPr>
              <a:t>beq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charset="0"/>
              </a:rPr>
              <a:t>j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8606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1D62A7BD-B1CA-7641-B0AC-F59C351E5719}" type="slidenum">
              <a:rPr lang="en-AU" altLang="en-US" sz="1400"/>
              <a:pPr/>
              <a:t>20</a:t>
            </a:fld>
            <a:endParaRPr lang="en-AU" altLang="en-US" sz="1400"/>
          </a:p>
        </p:txBody>
      </p:sp>
      <p:pic>
        <p:nvPicPr>
          <p:cNvPr id="22531" name="Picture 5" descr="f04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6494922-6E71-2D49-9FF7-92F5D0305573}" type="slidenum">
              <a:rPr lang="en-AU" altLang="en-US" sz="1400"/>
              <a:pPr/>
              <a:t>21</a:t>
            </a:fld>
            <a:endParaRPr lang="en-AU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ALU Control</a:t>
            </a:r>
            <a:endParaRPr lang="en-AU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ALU used for</a:t>
            </a:r>
          </a:p>
          <a:p>
            <a:pPr lvl="1" eaLnBrk="1" hangingPunct="1"/>
            <a:r>
              <a:rPr lang="en-US" altLang="en-US" dirty="0"/>
              <a:t>Load/Store: </a:t>
            </a:r>
            <a:r>
              <a:rPr lang="en-US" altLang="en-US" dirty="0" smtClean="0"/>
              <a:t>add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Branch: </a:t>
            </a:r>
            <a:r>
              <a:rPr lang="en-US" altLang="en-US" dirty="0" smtClean="0"/>
              <a:t>subtract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R-type: </a:t>
            </a:r>
            <a:r>
              <a:rPr lang="en-US" altLang="en-US" dirty="0" smtClean="0"/>
              <a:t>depends </a:t>
            </a:r>
            <a:r>
              <a:rPr lang="en-US" altLang="en-US" dirty="0"/>
              <a:t>on </a:t>
            </a:r>
            <a:r>
              <a:rPr lang="en-US" altLang="en-US" dirty="0" err="1"/>
              <a:t>funct</a:t>
            </a:r>
            <a:r>
              <a:rPr lang="en-US" altLang="en-US" dirty="0"/>
              <a:t> field</a:t>
            </a:r>
            <a:endParaRPr lang="en-AU" altLang="en-US" dirty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 rot="5400000">
            <a:off x="6893719" y="1883569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§4.4 A Simple Implementation Scheme</a:t>
            </a:r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/>
        </p:nvGraphicFramePr>
        <p:xfrm>
          <a:off x="1187450" y="3500438"/>
          <a:ext cx="6096000" cy="2560404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set-on-less-than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F169197E-C66B-1548-A909-4442E0D55E83}" type="slidenum">
              <a:rPr lang="en-AU" altLang="en-US" sz="1400"/>
              <a:pPr/>
              <a:t>3</a:t>
            </a:fld>
            <a:endParaRPr lang="en-AU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Execution</a:t>
            </a:r>
            <a:endParaRPr lang="en-AU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PC </a:t>
            </a:r>
            <a:r>
              <a:rPr lang="en-US" altLang="en-US" sz="2800">
                <a:sym typeface="Symbol" charset="2"/>
              </a:rPr>
              <a:t> instruction memory, fetch instruction</a:t>
            </a:r>
          </a:p>
          <a:p>
            <a:pPr eaLnBrk="1" hangingPunct="1"/>
            <a:r>
              <a:rPr lang="en-US" altLang="en-US" sz="2800">
                <a:sym typeface="Symbol" charset="2"/>
              </a:rPr>
              <a:t>Register numbers</a:t>
            </a:r>
            <a:r>
              <a:rPr lang="en-US" altLang="en-US" sz="2800"/>
              <a:t> </a:t>
            </a:r>
            <a:r>
              <a:rPr lang="en-US" altLang="en-US" sz="2800">
                <a:sym typeface="Symbol" charset="2"/>
              </a:rPr>
              <a:t> register file, read registers</a:t>
            </a:r>
          </a:p>
          <a:p>
            <a:pPr eaLnBrk="1" hangingPunct="1"/>
            <a:r>
              <a:rPr lang="en-US" altLang="en-US" sz="2800">
                <a:sym typeface="Symbol" charset="2"/>
              </a:rPr>
              <a:t>Depending on instruction class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Use ALU to calculate</a:t>
            </a:r>
          </a:p>
          <a:p>
            <a:pPr lvl="2" eaLnBrk="1" hangingPunct="1"/>
            <a:r>
              <a:rPr lang="en-US" altLang="en-US" sz="2000">
                <a:sym typeface="Symbol" charset="2"/>
              </a:rPr>
              <a:t>Arithmetic result</a:t>
            </a:r>
          </a:p>
          <a:p>
            <a:pPr lvl="2" eaLnBrk="1" hangingPunct="1"/>
            <a:r>
              <a:rPr lang="en-US" altLang="en-US" sz="2000">
                <a:sym typeface="Symbol" charset="2"/>
              </a:rPr>
              <a:t>Memory address for load/store</a:t>
            </a:r>
          </a:p>
          <a:p>
            <a:pPr lvl="2" eaLnBrk="1" hangingPunct="1"/>
            <a:r>
              <a:rPr lang="en-US" altLang="en-US" sz="2000">
                <a:sym typeface="Symbol" charset="2"/>
              </a:rPr>
              <a:t>Branch target address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Access data memory for load/store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PC  target address or PC + 4</a:t>
            </a:r>
          </a:p>
        </p:txBody>
      </p:sp>
    </p:spTree>
    <p:extLst>
      <p:ext uri="{BB962C8B-B14F-4D97-AF65-F5344CB8AC3E}">
        <p14:creationId xmlns:p14="http://schemas.microsoft.com/office/powerpoint/2010/main" val="18252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FA1DEFF-9B57-F84D-B1E7-482E0D7003C5}" type="slidenum">
              <a:rPr lang="en-AU" altLang="en-US" sz="1400"/>
              <a:pPr/>
              <a:t>4</a:t>
            </a:fld>
            <a:endParaRPr lang="en-AU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CPU Overview</a:t>
            </a:r>
            <a:endParaRPr lang="en-AU" altLang="en-US"/>
          </a:p>
        </p:txBody>
      </p:sp>
      <p:pic>
        <p:nvPicPr>
          <p:cNvPr id="6148" name="Picture 4" descr="f04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3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5D35D7DD-39F6-E141-A62E-02521B3035EB}" type="slidenum">
              <a:rPr lang="en-AU" altLang="en-US" sz="1400"/>
              <a:pPr/>
              <a:t>5</a:t>
            </a:fld>
            <a:endParaRPr lang="en-AU" altLang="en-US" sz="1400"/>
          </a:p>
        </p:txBody>
      </p:sp>
      <p:pic>
        <p:nvPicPr>
          <p:cNvPr id="7171" name="Picture 14" descr="f04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Oval 3"/>
          <p:cNvSpPr>
            <a:spLocks noChangeArrowheads="1"/>
          </p:cNvSpPr>
          <p:nvPr/>
        </p:nvSpPr>
        <p:spPr bwMode="auto">
          <a:xfrm>
            <a:off x="6191250" y="299561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3132138" y="1195388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Multiplexers</a:t>
            </a:r>
            <a:endParaRPr lang="en-AU" alt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 flipH="1">
            <a:off x="3348038" y="1484313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Arc 7"/>
          <p:cNvSpPr>
            <a:spLocks/>
          </p:cNvSpPr>
          <p:nvPr/>
        </p:nvSpPr>
        <p:spPr bwMode="auto">
          <a:xfrm rot="10800000" flipH="1" flipV="1">
            <a:off x="3348038" y="1700213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676401908 w 21600"/>
              <a:gd name="T3" fmla="*/ 215600141 h 21600"/>
              <a:gd name="T4" fmla="*/ 0 w 21600"/>
              <a:gd name="T5" fmla="*/ 215600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 flipH="1">
            <a:off x="6372225" y="3284538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Arc 9"/>
          <p:cNvSpPr>
            <a:spLocks/>
          </p:cNvSpPr>
          <p:nvPr/>
        </p:nvSpPr>
        <p:spPr bwMode="auto">
          <a:xfrm rot="10800000" flipH="1" flipV="1">
            <a:off x="6372225" y="3500438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676411499 w 21600"/>
              <a:gd name="T3" fmla="*/ 215600141 h 21600"/>
              <a:gd name="T4" fmla="*/ 0 w 21600"/>
              <a:gd name="T5" fmla="*/ 21560014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5362575" y="4581525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5651500" y="47974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Arc 12"/>
          <p:cNvSpPr>
            <a:spLocks/>
          </p:cNvSpPr>
          <p:nvPr/>
        </p:nvSpPr>
        <p:spPr bwMode="auto">
          <a:xfrm rot="10800000" flipV="1">
            <a:off x="5899150" y="5013325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43218030 w 21600"/>
              <a:gd name="T3" fmla="*/ 691479244 h 21600"/>
              <a:gd name="T4" fmla="*/ 0 w 21600"/>
              <a:gd name="T5" fmla="*/ 69147924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5508625" y="1196975"/>
            <a:ext cx="35274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Can’t just join wires together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400"/>
              <a:t>Use multiplexers</a:t>
            </a:r>
          </a:p>
        </p:txBody>
      </p:sp>
    </p:spTree>
    <p:extLst>
      <p:ext uri="{BB962C8B-B14F-4D97-AF65-F5344CB8AC3E}">
        <p14:creationId xmlns:p14="http://schemas.microsoft.com/office/powerpoint/2010/main" val="4527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7B67F05E-370E-8144-80B1-397A87BCAAF7}" type="slidenum">
              <a:rPr lang="en-AU" altLang="en-US" sz="1400"/>
              <a:pPr/>
              <a:t>6</a:t>
            </a:fld>
            <a:endParaRPr lang="en-AU" altLang="en-US" sz="1400"/>
          </a:p>
        </p:txBody>
      </p:sp>
      <p:pic>
        <p:nvPicPr>
          <p:cNvPr id="8195" name="Picture 5" descr="f04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00722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23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B2D909A-EF31-B745-8178-286F26C411AE}" type="slidenum">
              <a:rPr lang="en-AU" altLang="en-US" sz="1400"/>
              <a:pPr/>
              <a:t>7</a:t>
            </a:fld>
            <a:endParaRPr lang="en-AU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Design Basics</a:t>
            </a:r>
            <a:endParaRPr lang="en-AU" alt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 rot="5400000">
            <a:off x="7287419" y="1489869"/>
            <a:ext cx="3346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§4.2 Logic Design Conventions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encoded in binary</a:t>
            </a:r>
          </a:p>
          <a:p>
            <a:pPr lvl="1" eaLnBrk="1" hangingPunct="1"/>
            <a:r>
              <a:rPr lang="en-US" altLang="en-US"/>
              <a:t>Low voltage = 0, High voltage = 1</a:t>
            </a:r>
          </a:p>
          <a:p>
            <a:pPr lvl="1" eaLnBrk="1" hangingPunct="1"/>
            <a:r>
              <a:rPr lang="en-US" altLang="en-US"/>
              <a:t>One wire per bit</a:t>
            </a:r>
          </a:p>
          <a:p>
            <a:pPr lvl="1" eaLnBrk="1" hangingPunct="1"/>
            <a:r>
              <a:rPr lang="en-US" altLang="en-US"/>
              <a:t>Multi-bit data encoded on multi-wire buses</a:t>
            </a:r>
          </a:p>
          <a:p>
            <a:pPr eaLnBrk="1" hangingPunct="1"/>
            <a:r>
              <a:rPr lang="en-US" altLang="en-US"/>
              <a:t>Combinational element</a:t>
            </a:r>
          </a:p>
          <a:p>
            <a:pPr lvl="1" eaLnBrk="1" hangingPunct="1"/>
            <a:r>
              <a:rPr lang="en-US" altLang="en-US"/>
              <a:t>Operate on data</a:t>
            </a:r>
          </a:p>
          <a:p>
            <a:pPr lvl="1" eaLnBrk="1" hangingPunct="1"/>
            <a:r>
              <a:rPr lang="en-US" altLang="en-US"/>
              <a:t>Output is a function of input</a:t>
            </a:r>
          </a:p>
          <a:p>
            <a:pPr eaLnBrk="1" hangingPunct="1"/>
            <a:r>
              <a:rPr lang="en-US" altLang="en-US"/>
              <a:t>State (sequential) elements</a:t>
            </a:r>
          </a:p>
          <a:p>
            <a:pPr lvl="1" eaLnBrk="1" hangingPunct="1"/>
            <a:r>
              <a:rPr lang="en-US" altLang="en-US"/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8975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E2495F3-9B48-FF4F-B714-D1B0D748A682}" type="slidenum">
              <a:rPr lang="en-AU" altLang="en-US" sz="1400"/>
              <a:pPr/>
              <a:t>8</a:t>
            </a:fld>
            <a:endParaRPr lang="en-AU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Combinational Elements</a:t>
            </a:r>
            <a:endParaRPr lang="en-AU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3101975" cy="1295400"/>
          </a:xfrm>
        </p:spPr>
        <p:txBody>
          <a:bodyPr/>
          <a:lstStyle/>
          <a:p>
            <a:pPr eaLnBrk="1" hangingPunct="1"/>
            <a:r>
              <a:rPr lang="en-US" altLang="en-US"/>
              <a:t>AND-gate</a:t>
            </a:r>
          </a:p>
          <a:p>
            <a:pPr lvl="1" eaLnBrk="1" hangingPunct="1"/>
            <a:r>
              <a:rPr lang="en-US" altLang="en-US"/>
              <a:t>Y = A &amp; B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1258888" y="2641600"/>
            <a:ext cx="1560512" cy="655638"/>
            <a:chOff x="249" y="2299"/>
            <a:chExt cx="983" cy="413"/>
          </a:xfrm>
        </p:grpSpPr>
        <p:grpSp>
          <p:nvGrpSpPr>
            <p:cNvPr id="10297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0301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2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3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4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5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6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7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8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0299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0300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10246" name="Group 16"/>
          <p:cNvGrpSpPr>
            <a:grpSpLocks/>
          </p:cNvGrpSpPr>
          <p:nvPr/>
        </p:nvGrpSpPr>
        <p:grpSpPr bwMode="auto">
          <a:xfrm>
            <a:off x="1547813" y="4868863"/>
            <a:ext cx="1416050" cy="1308100"/>
            <a:chOff x="113" y="2840"/>
            <a:chExt cx="892" cy="824"/>
          </a:xfrm>
        </p:grpSpPr>
        <p:sp>
          <p:nvSpPr>
            <p:cNvPr id="10282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10286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10287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0288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Text Box 29"/>
            <p:cNvSpPr txBox="1">
              <a:spLocks noChangeArrowheads="1"/>
            </p:cNvSpPr>
            <p:nvPr/>
          </p:nvSpPr>
          <p:spPr bwMode="auto">
            <a:xfrm>
              <a:off x="521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400"/>
                <a:t>M</a:t>
              </a:r>
              <a:br>
                <a:rPr lang="en-US" altLang="en-US" sz="1400"/>
              </a:br>
              <a:r>
                <a:rPr lang="en-US" altLang="en-US" sz="1400"/>
                <a:t>u</a:t>
              </a:r>
              <a:br>
                <a:rPr lang="en-US" altLang="en-US" sz="1400"/>
              </a:br>
              <a:r>
                <a:rPr lang="en-US" altLang="en-US" sz="1400"/>
                <a:t>x</a:t>
              </a:r>
              <a:endParaRPr lang="en-AU" altLang="en-US" sz="1400" dirty="0"/>
            </a:p>
          </p:txBody>
        </p:sp>
        <p:sp>
          <p:nvSpPr>
            <p:cNvPr id="10295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sp>
        <p:nvSpPr>
          <p:cNvPr id="10247" name="Rectangle 32"/>
          <p:cNvSpPr>
            <a:spLocks noChangeArrowheads="1"/>
          </p:cNvSpPr>
          <p:nvPr/>
        </p:nvSpPr>
        <p:spPr bwMode="auto">
          <a:xfrm>
            <a:off x="684213" y="3644900"/>
            <a:ext cx="32400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Multiplexer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Y = S ? I1 : I0</a:t>
            </a:r>
            <a:endParaRPr lang="en-AU" altLang="en-US" sz="2800"/>
          </a:p>
        </p:txBody>
      </p:sp>
      <p:grpSp>
        <p:nvGrpSpPr>
          <p:cNvPr id="10248" name="Group 33"/>
          <p:cNvGrpSpPr>
            <a:grpSpLocks/>
          </p:cNvGrpSpPr>
          <p:nvPr/>
        </p:nvGrpSpPr>
        <p:grpSpPr bwMode="auto">
          <a:xfrm>
            <a:off x="7092950" y="1484313"/>
            <a:ext cx="1604963" cy="1012825"/>
            <a:chOff x="1111" y="2659"/>
            <a:chExt cx="1011" cy="638"/>
          </a:xfrm>
        </p:grpSpPr>
        <p:sp>
          <p:nvSpPr>
            <p:cNvPr id="10268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0272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0273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0274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+</a:t>
              </a:r>
              <a:endParaRPr lang="en-AU" altLang="en-US" sz="1800"/>
            </a:p>
          </p:txBody>
        </p:sp>
      </p:grpSp>
      <p:grpSp>
        <p:nvGrpSpPr>
          <p:cNvPr id="10249" name="Group 48"/>
          <p:cNvGrpSpPr>
            <a:grpSpLocks/>
          </p:cNvGrpSpPr>
          <p:nvPr/>
        </p:nvGrpSpPr>
        <p:grpSpPr bwMode="auto">
          <a:xfrm>
            <a:off x="5580063" y="4575175"/>
            <a:ext cx="1676400" cy="1595438"/>
            <a:chOff x="2699" y="2750"/>
            <a:chExt cx="1056" cy="1005"/>
          </a:xfrm>
        </p:grpSpPr>
        <p:sp>
          <p:nvSpPr>
            <p:cNvPr id="10252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0256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0257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10258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ALU</a:t>
              </a:r>
              <a:endParaRPr lang="en-AU" altLang="en-US" sz="1800"/>
            </a:p>
          </p:txBody>
        </p:sp>
        <p:sp>
          <p:nvSpPr>
            <p:cNvPr id="10266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  <p:sp>
        <p:nvSpPr>
          <p:cNvPr id="10250" name="Rectangle 65"/>
          <p:cNvSpPr>
            <a:spLocks noChangeArrowheads="1"/>
          </p:cNvSpPr>
          <p:nvPr/>
        </p:nvSpPr>
        <p:spPr bwMode="auto">
          <a:xfrm>
            <a:off x="4211638" y="1412875"/>
            <a:ext cx="3101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Adder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Y = A + B</a:t>
            </a:r>
          </a:p>
        </p:txBody>
      </p:sp>
      <p:sp>
        <p:nvSpPr>
          <p:cNvPr id="10251" name="Rectangle 66"/>
          <p:cNvSpPr>
            <a:spLocks noChangeArrowheads="1"/>
          </p:cNvSpPr>
          <p:nvPr/>
        </p:nvSpPr>
        <p:spPr bwMode="auto">
          <a:xfrm>
            <a:off x="4211638" y="3284538"/>
            <a:ext cx="4319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Arithmetic/Logic Unit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3085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C2DA51E-2DD5-DC4E-9CA2-806250270393}" type="slidenum">
              <a:rPr lang="en-AU" altLang="en-US" sz="1400"/>
              <a:pPr/>
              <a:t>9</a:t>
            </a:fld>
            <a:endParaRPr lang="en-AU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Elements</a:t>
            </a:r>
            <a:endParaRPr lang="en-AU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/>
              <a:t>Register: stores data in a circuit</a:t>
            </a:r>
          </a:p>
          <a:p>
            <a:pPr lvl="1" eaLnBrk="1" hangingPunct="1"/>
            <a:r>
              <a:rPr lang="en-US" altLang="en-US"/>
              <a:t>Uses a clock signal to determine when to update the stored value</a:t>
            </a:r>
          </a:p>
          <a:p>
            <a:pPr lvl="1" eaLnBrk="1" hangingPunct="1"/>
            <a:r>
              <a:rPr lang="en-US" altLang="en-US"/>
              <a:t>Edge-triggered: update when Clk changes from 0 to 1</a:t>
            </a:r>
            <a:endParaRPr lang="en-AU" altLang="en-US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755650" y="4365625"/>
            <a:ext cx="2090738" cy="1223963"/>
            <a:chOff x="657" y="2296"/>
            <a:chExt cx="1317" cy="771"/>
          </a:xfrm>
        </p:grpSpPr>
        <p:sp>
          <p:nvSpPr>
            <p:cNvPr id="11300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01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305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1306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1307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0" name="Group 44"/>
          <p:cNvGrpSpPr>
            <a:grpSpLocks/>
          </p:cNvGrpSpPr>
          <p:nvPr/>
        </p:nvGrpSpPr>
        <p:grpSpPr bwMode="auto">
          <a:xfrm>
            <a:off x="3419475" y="4005263"/>
            <a:ext cx="4775200" cy="1800225"/>
            <a:chOff x="2154" y="2523"/>
            <a:chExt cx="3008" cy="1134"/>
          </a:xfrm>
        </p:grpSpPr>
        <p:sp>
          <p:nvSpPr>
            <p:cNvPr id="11271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Clk</a:t>
              </a:r>
              <a:endParaRPr lang="en-AU" altLang="en-US"/>
            </a:p>
          </p:txBody>
        </p:sp>
        <p:sp>
          <p:nvSpPr>
            <p:cNvPr id="11285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D</a:t>
              </a:r>
              <a:endParaRPr lang="en-AU" altLang="en-US"/>
            </a:p>
          </p:txBody>
        </p:sp>
        <p:sp>
          <p:nvSpPr>
            <p:cNvPr id="11286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en-US"/>
                <a:t>Q</a:t>
              </a:r>
              <a:endParaRPr lang="en-AU" altLang="en-US"/>
            </a:p>
          </p:txBody>
        </p:sp>
        <p:sp>
          <p:nvSpPr>
            <p:cNvPr id="11287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4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25263</TotalTime>
  <Words>971</Words>
  <Application>Microsoft Macintosh PowerPoint</Application>
  <PresentationFormat>On-screen Show (4:3)</PresentationFormat>
  <Paragraphs>265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Corbel</vt:lpstr>
      <vt:lpstr>Lucida Console</vt:lpstr>
      <vt:lpstr>Symbol</vt:lpstr>
      <vt:lpstr>Times New Roman</vt:lpstr>
      <vt:lpstr>Wingdings</vt:lpstr>
      <vt:lpstr>2_Blends</vt:lpstr>
      <vt:lpstr>DataPath (4.3)</vt:lpstr>
      <vt:lpstr>Introduction</vt:lpstr>
      <vt:lpstr>Instruction Execution</vt:lpstr>
      <vt:lpstr>CPU Overview</vt:lpstr>
      <vt:lpstr>Multiplexers</vt:lpstr>
      <vt:lpstr>Control</vt:lpstr>
      <vt:lpstr>Logic Design Basics</vt:lpstr>
      <vt:lpstr>Combinational Elements</vt:lpstr>
      <vt:lpstr>Sequential Elements</vt:lpstr>
      <vt:lpstr>Sequential Elements</vt:lpstr>
      <vt:lpstr>Clocking Methodology</vt:lpstr>
      <vt:lpstr>Building a Datapath</vt:lpstr>
      <vt:lpstr>Instruction Fetch</vt:lpstr>
      <vt:lpstr>R-Format Instructions</vt:lpstr>
      <vt:lpstr>Load/Store Instructions</vt:lpstr>
      <vt:lpstr>Branch Instructions</vt:lpstr>
      <vt:lpstr>Branch Instructions</vt:lpstr>
      <vt:lpstr>Composing the Elements</vt:lpstr>
      <vt:lpstr>R-Type/Load/Store Datapath</vt:lpstr>
      <vt:lpstr>Full Datapath</vt:lpstr>
      <vt:lpstr>ALU Control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748</cp:revision>
  <dcterms:created xsi:type="dcterms:W3CDTF">2001-07-25T06:45:25Z</dcterms:created>
  <dcterms:modified xsi:type="dcterms:W3CDTF">2017-10-25T19:54:08Z</dcterms:modified>
</cp:coreProperties>
</file>