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489" r:id="rId2"/>
    <p:sldId id="542" r:id="rId3"/>
    <p:sldId id="544" r:id="rId4"/>
    <p:sldId id="547" r:id="rId5"/>
    <p:sldId id="583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0" autoAdjust="0"/>
    <p:restoredTop sz="80220" autoAdjust="0"/>
  </p:normalViewPr>
  <p:slideViewPr>
    <p:cSldViewPr>
      <p:cViewPr varScale="1">
        <p:scale>
          <a:sx n="100" d="100"/>
          <a:sy n="100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25,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25,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HW presentation</a:t>
            </a:r>
          </a:p>
          <a:p>
            <a:pPr marL="228600" indent="-228600">
              <a:buAutoNum type="arabicPeriod"/>
            </a:pPr>
            <a:r>
              <a:rPr lang="en-US" dirty="0"/>
              <a:t>Exam next Monday! Practice exam on website, will go through it on Friday. Be sure to give </a:t>
            </a:r>
            <a:r>
              <a:rPr lang="en-US"/>
              <a:t>the problems a try!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AF6FE8-ED75-DE45-966E-730967E82496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718A5A-DD37-0F4F-BBCD-FBE7D0FB4DB0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56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81994C-272D-DC41-87DE-F7481E1401FB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0C5A80-EF13-C440-AB2C-DC6EA7E53C01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>
                <a:latin typeface="Times New Roman" charset="0"/>
              </a:rPr>
              <a:t>Book incorrectly calls it bubble sort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89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74125-1441-5045-A460-D356E5AC24F1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C93D1C-B064-8245-98F8-DB9D4676F1B6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7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4D8B66-2938-024D-B6EC-D5335785F75A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05C8BC-04A3-F247-B4F0-31F052120AAA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3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BBD47C3-3431-8945-A856-97F246342EE0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A3D83E-11CA-CA4E-9A84-12AA73691315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fi-FI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15000 = 00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11 1010 1001 1000</a:t>
            </a:r>
          </a:p>
          <a:p>
            <a:r>
              <a:rPr lang="fi-FI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60020 = 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1110 1010 0111</a:t>
            </a:r>
            <a:r>
              <a:rPr lang="fi-FI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fi-FI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0100</a:t>
            </a:r>
            <a:endParaRPr lang="fi-FI" alt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fi-FI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60000 = 1110 1010 0110 0000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2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AC6377-0CE4-504A-BEF8-1BEC54A92261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111F56-ED06-BF45-B990-5648DEE47803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Example of 1? (</a:t>
            </a:r>
            <a:r>
              <a:rPr lang="en-AU" altLang="en-US" dirty="0" err="1">
                <a:latin typeface="Times New Roman" charset="0"/>
              </a:rPr>
              <a:t>addi</a:t>
            </a:r>
            <a:r>
              <a:rPr lang="en-AU" altLang="en-US" dirty="0">
                <a:latin typeface="Times New Roman" charset="0"/>
              </a:rPr>
              <a:t>)</a:t>
            </a:r>
          </a:p>
          <a:p>
            <a:r>
              <a:rPr lang="en-AU" altLang="en-US" dirty="0">
                <a:latin typeface="Times New Roman" charset="0"/>
              </a:rPr>
              <a:t>Example of 2? (</a:t>
            </a:r>
            <a:r>
              <a:rPr lang="en-AU" altLang="en-US" dirty="0" err="1">
                <a:latin typeface="Times New Roman" charset="0"/>
              </a:rPr>
              <a:t>jr</a:t>
            </a:r>
            <a:r>
              <a:rPr lang="en-AU" altLang="en-US" dirty="0">
                <a:latin typeface="Times New Roman" charset="0"/>
              </a:rPr>
              <a:t>, add, etc.)</a:t>
            </a:r>
          </a:p>
          <a:p>
            <a:r>
              <a:rPr lang="en-AU" altLang="en-US" dirty="0">
                <a:latin typeface="Times New Roman" charset="0"/>
              </a:rPr>
              <a:t>3?</a:t>
            </a:r>
            <a:r>
              <a:rPr lang="en-AU" altLang="en-US" baseline="0" dirty="0">
                <a:latin typeface="Times New Roman" charset="0"/>
              </a:rPr>
              <a:t> (</a:t>
            </a:r>
            <a:r>
              <a:rPr lang="en-AU" altLang="en-US" baseline="0" dirty="0" err="1">
                <a:latin typeface="Times New Roman" charset="0"/>
              </a:rPr>
              <a:t>lw,sw</a:t>
            </a:r>
            <a:r>
              <a:rPr lang="en-AU" altLang="en-US" baseline="0" dirty="0">
                <a:latin typeface="Times New Roman" charset="0"/>
              </a:rPr>
              <a:t>)</a:t>
            </a:r>
          </a:p>
          <a:p>
            <a:r>
              <a:rPr lang="en-AU" altLang="en-US" baseline="0" dirty="0">
                <a:latin typeface="Times New Roman" charset="0"/>
              </a:rPr>
              <a:t>4? (</a:t>
            </a:r>
            <a:r>
              <a:rPr lang="en-AU" altLang="en-US" baseline="0" dirty="0" err="1">
                <a:latin typeface="Times New Roman" charset="0"/>
              </a:rPr>
              <a:t>bne</a:t>
            </a:r>
            <a:r>
              <a:rPr lang="en-AU" altLang="en-US" baseline="0" dirty="0">
                <a:latin typeface="Times New Roman" charset="0"/>
              </a:rPr>
              <a:t>)</a:t>
            </a:r>
          </a:p>
          <a:p>
            <a:r>
              <a:rPr lang="en-AU" altLang="en-US" baseline="0" dirty="0">
                <a:latin typeface="Times New Roman" charset="0"/>
              </a:rPr>
              <a:t>5? (</a:t>
            </a:r>
            <a:r>
              <a:rPr lang="en-AU" altLang="en-US" baseline="0" dirty="0" err="1">
                <a:latin typeface="Times New Roman" charset="0"/>
              </a:rPr>
              <a:t>j,jal</a:t>
            </a:r>
            <a:r>
              <a:rPr lang="en-AU" altLang="en-US" baseline="0" dirty="0">
                <a:latin typeface="Times New Roman" charset="0"/>
              </a:rPr>
              <a:t>)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9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CAC69D-989E-C047-8922-7A4ED505CA19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CF4224-F598-CF4A-A086-5EBAFDE3FF85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When</a:t>
            </a:r>
            <a:r>
              <a:rPr lang="en-AU" altLang="en-US" baseline="0" dirty="0">
                <a:latin typeface="Times New Roman" charset="0"/>
              </a:rPr>
              <a:t> we have said compiler previously, really we mean this whole process, which often happens automatically for us.</a:t>
            </a:r>
          </a:p>
          <a:p>
            <a:r>
              <a:rPr lang="en-AU" altLang="en-US" baseline="0" dirty="0">
                <a:latin typeface="Times New Roman" charset="0"/>
              </a:rPr>
              <a:t>This is an overview of the process, now let’s go into detail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7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0AEA4F-143A-984A-B08F-A2B1C7BF4B18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7E96E2-BBEE-EA4A-BCE0-DB34F43835FF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0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6B44B6-958A-9546-83A4-7EB1B87C8DCE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CDE546-C65C-CA4A-B1BF-CF012FBEEFF1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Relocatable – skipping details, just need to be careful about our jumps.</a:t>
            </a:r>
          </a:p>
        </p:txBody>
      </p:sp>
    </p:spTree>
    <p:extLst>
      <p:ext uri="{BB962C8B-B14F-4D97-AF65-F5344CB8AC3E}">
        <p14:creationId xmlns:p14="http://schemas.microsoft.com/office/powerpoint/2010/main" val="278217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5BF481-BC0F-5D42-ADD9-B2FE533B7914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CE5523-28F1-624F-8E63-2EEFCD0C3BCA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All problems</a:t>
            </a:r>
            <a:r>
              <a:rPr lang="en-AU" altLang="en-US" baseline="0" dirty="0">
                <a:latin typeface="Times New Roman" charset="0"/>
              </a:rPr>
              <a:t> in computer science can be solved by indirection.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7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EE9FB5-7320-B04B-99A2-D1AD8C9489DF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BCAA05-515C-9E44-8585-D35FC4729456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4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DF8360-4B16-3C49-991D-A6AB35D2FAA3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8BDF38-90DD-C14F-8C30-A0F8CA8B4E3B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Dynamic Linking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20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556137E-F7B7-9F42-98C5-2C3BC21E6FAE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684213" y="1268413"/>
            <a:ext cx="8002587" cy="9985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684213" y="2266950"/>
            <a:ext cx="8002587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684213" y="2952750"/>
            <a:ext cx="8002587" cy="666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684213" y="3619500"/>
            <a:ext cx="8002587" cy="3714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Procedure Swap</a:t>
            </a:r>
          </a:p>
        </p:txBody>
      </p:sp>
      <p:sp>
        <p:nvSpPr>
          <p:cNvPr id="737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swap: sll $t1, $a1, 2   # $t1 = k * 4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add $t1, $a0, $t1 # $t1 = v+(k*4)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                  #   (address of v[k])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lw $t0, 0($t1)    # $t0 (temp) = v[k]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lw $t2, 4($t1)    # $t2 = v[k+1]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sw $t2, 0($t1)    # v[k] = $t2 (v[k+1])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sw $t0, 4($t1)    # v[k+1] = $t0 (temp)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AU" altLang="en-US" sz="2000">
                <a:latin typeface="Lucida Console" charset="0"/>
              </a:rPr>
              <a:t>      jr $ra            # return to calling routine</a:t>
            </a:r>
          </a:p>
        </p:txBody>
      </p:sp>
    </p:spTree>
    <p:extLst>
      <p:ext uri="{BB962C8B-B14F-4D97-AF65-F5344CB8AC3E}">
        <p14:creationId xmlns:p14="http://schemas.microsoft.com/office/powerpoint/2010/main" val="327546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44924BA-A57C-5744-8817-80A5A1A5BFCA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Sort Procedure in C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Non-leaf (calls swap)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void sort (int v[], int n)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{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int i, j;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for (i = 0; i &lt; n; i += 1) {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for (j = i – 1;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     j &gt;= 0 &amp;&amp; v[j] &gt; v[j + 1];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     j -= 1) {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  swap(v,j);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400">
                <a:latin typeface="Lucida Console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v in $a0, k in $a1, i in $s0, j in $s1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82392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32A5399-7D24-7B44-833A-0C85BAB057C9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684213" y="1116013"/>
            <a:ext cx="7316787" cy="484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0" name="Rectangle 6"/>
          <p:cNvSpPr>
            <a:spLocks noChangeArrowheads="1"/>
          </p:cNvSpPr>
          <p:nvPr/>
        </p:nvSpPr>
        <p:spPr bwMode="auto">
          <a:xfrm>
            <a:off x="684213" y="1600200"/>
            <a:ext cx="7316787" cy="4841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1" name="Rectangle 7"/>
          <p:cNvSpPr>
            <a:spLocks noChangeArrowheads="1"/>
          </p:cNvSpPr>
          <p:nvPr/>
        </p:nvSpPr>
        <p:spPr bwMode="auto">
          <a:xfrm>
            <a:off x="684213" y="2084388"/>
            <a:ext cx="7316787" cy="24590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684213" y="4543425"/>
            <a:ext cx="7316787" cy="733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3" name="Rectangle 9"/>
          <p:cNvSpPr>
            <a:spLocks noChangeArrowheads="1"/>
          </p:cNvSpPr>
          <p:nvPr/>
        </p:nvSpPr>
        <p:spPr bwMode="auto">
          <a:xfrm>
            <a:off x="684213" y="5276850"/>
            <a:ext cx="7316787" cy="4857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684213" y="5762625"/>
            <a:ext cx="7316787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Procedure Body</a:t>
            </a:r>
          </a:p>
        </p:txBody>
      </p:sp>
      <p:sp>
        <p:nvSpPr>
          <p:cNvPr id="757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$s2, $a0           # save $a0 into $s2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$s3, $a1           # save $a1 into $s3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$s0, $zero         # i = 0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for1tst: slt  $t0, $s0, $s3      # $t0 = 0 if $s0 ≥ $s3 (i ≥ n)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beq  $t0, $zero, exit1  # go to exit1 if $s0 ≥ $s3 (i ≥ n)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addi $s1, $s0, –1       # j = i – 1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for2tst: slti $t0, $s1, 0        # $t0 = 1 if $s1 &lt; 0 (j &lt; 0)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bne  $t0, $zero, exit2  # go to exit2 if $s1 &lt; 0 (j &lt; 0)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sll  $t1, $s1, 2        # $t1 = j * 4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add  $t2, $s2, $t1      # $t2 = v + (j * 4)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  $t3, 0($t2)        # $t3 = v[j]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  $t4, 4($t2)        # $t4 = v[j + 1]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slt  $t0, $t4, $t3      # $t0 = 0 if $t4 ≥ $t3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beq  $t0, $zero, exit2  # go to exit2 if $t4 ≥ $t3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$a0, $s2           # 1st param of swap is v (old $a0)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move $a1, $s1           # 2nd param of swap is j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jal  swap               # call swap procedure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addi $s1, $s1, –1       # j –= 1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j    for2tst            # jump to test of inner loop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exit2:   addi $s0, $s0, 1        # i += 1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j    for1tst            # jump to test of outer loop</a:t>
            </a:r>
          </a:p>
        </p:txBody>
      </p:sp>
      <p:sp>
        <p:nvSpPr>
          <p:cNvPr id="75787" name="Rectangle 16"/>
          <p:cNvSpPr>
            <a:spLocks noChangeArrowheads="1"/>
          </p:cNvSpPr>
          <p:nvPr/>
        </p:nvSpPr>
        <p:spPr bwMode="auto">
          <a:xfrm>
            <a:off x="8062913" y="4591050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Pass</a:t>
            </a:r>
            <a:br>
              <a:rPr lang="en-AU" altLang="en-US" sz="1400"/>
            </a:br>
            <a:r>
              <a:rPr lang="en-AU" altLang="en-US" sz="1400"/>
              <a:t>params</a:t>
            </a:r>
            <a:br>
              <a:rPr lang="en-AU" altLang="en-US" sz="1400"/>
            </a:br>
            <a:r>
              <a:rPr lang="en-AU" altLang="en-US" sz="1400"/>
              <a:t>&amp; call</a:t>
            </a:r>
          </a:p>
        </p:txBody>
      </p:sp>
      <p:sp>
        <p:nvSpPr>
          <p:cNvPr id="75788" name="Rectangle 19"/>
          <p:cNvSpPr>
            <a:spLocks noChangeArrowheads="1"/>
          </p:cNvSpPr>
          <p:nvPr/>
        </p:nvSpPr>
        <p:spPr bwMode="auto">
          <a:xfrm>
            <a:off x="8062913" y="1122363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Move</a:t>
            </a:r>
            <a:br>
              <a:rPr lang="en-AU" altLang="en-US" sz="1400"/>
            </a:br>
            <a:r>
              <a:rPr lang="en-AU" altLang="en-US" sz="1400"/>
              <a:t>params</a:t>
            </a:r>
          </a:p>
        </p:txBody>
      </p:sp>
      <p:sp>
        <p:nvSpPr>
          <p:cNvPr id="75789" name="Rectangle 23"/>
          <p:cNvSpPr>
            <a:spLocks noChangeArrowheads="1"/>
          </p:cNvSpPr>
          <p:nvPr/>
        </p:nvSpPr>
        <p:spPr bwMode="auto">
          <a:xfrm>
            <a:off x="8062913" y="540543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Inner loop</a:t>
            </a:r>
          </a:p>
        </p:txBody>
      </p:sp>
      <p:sp>
        <p:nvSpPr>
          <p:cNvPr id="75790" name="Rectangle 24"/>
          <p:cNvSpPr>
            <a:spLocks noChangeArrowheads="1"/>
          </p:cNvSpPr>
          <p:nvPr/>
        </p:nvSpPr>
        <p:spPr bwMode="auto">
          <a:xfrm>
            <a:off x="8062913" y="58912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Outer loop</a:t>
            </a:r>
          </a:p>
        </p:txBody>
      </p:sp>
      <p:sp>
        <p:nvSpPr>
          <p:cNvPr id="75791" name="Rectangle 25"/>
          <p:cNvSpPr>
            <a:spLocks noChangeArrowheads="1"/>
          </p:cNvSpPr>
          <p:nvPr/>
        </p:nvSpPr>
        <p:spPr bwMode="auto">
          <a:xfrm>
            <a:off x="8062913" y="31480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Inner loop</a:t>
            </a:r>
          </a:p>
        </p:txBody>
      </p:sp>
      <p:sp>
        <p:nvSpPr>
          <p:cNvPr id="75792" name="Rectangle 28"/>
          <p:cNvSpPr>
            <a:spLocks noChangeArrowheads="1"/>
          </p:cNvSpPr>
          <p:nvPr/>
        </p:nvSpPr>
        <p:spPr bwMode="auto">
          <a:xfrm>
            <a:off x="8062913" y="172878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350877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DA71353-FF3A-B34F-8498-5F9BCF29C0E3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684213" y="1201738"/>
            <a:ext cx="7450137" cy="1466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84213" y="3152775"/>
            <a:ext cx="7450137" cy="1493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684213" y="4646613"/>
            <a:ext cx="7450137" cy="2587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6806" name="Rectangle 16"/>
          <p:cNvSpPr>
            <a:spLocks noChangeArrowheads="1"/>
          </p:cNvSpPr>
          <p:nvPr/>
        </p:nvSpPr>
        <p:spPr bwMode="auto">
          <a:xfrm>
            <a:off x="684213" y="2668588"/>
            <a:ext cx="7450137" cy="484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68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73163"/>
            <a:ext cx="8270875" cy="496093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sort:    addi $sp,$sp, –20      # make room on stack for 5 registers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$ra, 16($sp)        # save $ra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$s3,12($sp)         # save $s3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$s2, 8($sp)         # save $s2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$s1, 4($sp)         # save $s1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sw $s0, 0($sp)         # save $s0 on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…                      # procedure body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…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exit1: lw $s0, 0($sp)  # restore $s0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$s1, 4($sp)         # restore $s1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$s2, 8($sp)         # restore $s2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$s3,12($sp)         # restore $s3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lw $ra,16($sp)         # restore $ra from stack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addi $sp,$sp, 20       # restore stack pointer</a:t>
            </a:r>
          </a:p>
          <a:p>
            <a:pPr eaLnBrk="1" hangingPunct="1">
              <a:spcBef>
                <a:spcPct val="15000"/>
              </a:spcBef>
              <a:buFont typeface="Wingdings" charset="2"/>
              <a:buNone/>
            </a:pPr>
            <a:r>
              <a:rPr lang="en-AU" altLang="en-US" sz="1400">
                <a:latin typeface="Lucida Console" charset="0"/>
              </a:rPr>
              <a:t>         jr $ra                 # return to calling routine</a:t>
            </a:r>
          </a:p>
        </p:txBody>
      </p:sp>
      <p:sp>
        <p:nvSpPr>
          <p:cNvPr id="768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Full Procedure</a:t>
            </a:r>
          </a:p>
        </p:txBody>
      </p:sp>
    </p:spTree>
    <p:extLst>
      <p:ext uri="{BB962C8B-B14F-4D97-AF65-F5344CB8AC3E}">
        <p14:creationId xmlns:p14="http://schemas.microsoft.com/office/powerpoint/2010/main" val="25518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64CCB12-E6E8-4A4D-B1C3-57B71377C4BD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Target Addressing Example</a:t>
            </a:r>
            <a:endParaRPr lang="en-AU" alt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dirty="0"/>
              <a:t>Loop code from earlier example</a:t>
            </a:r>
          </a:p>
          <a:p>
            <a:pPr lvl="1" eaLnBrk="1" hangingPunct="1"/>
            <a:r>
              <a:rPr lang="en-US" altLang="en-US" dirty="0"/>
              <a:t>Assume Loop at location 60000</a:t>
            </a:r>
            <a:endParaRPr lang="en-AU" altLang="en-US" sz="2000" dirty="0">
              <a:solidFill>
                <a:schemeClr val="folHlink"/>
              </a:solidFill>
              <a:latin typeface="Lucida Console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>
            <p:extLst/>
          </p:nvPr>
        </p:nvGraphicFramePr>
        <p:xfrm>
          <a:off x="684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Loop: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sll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$t1, $s3, 2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add  $t1, $t1, $s6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60004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$t0, 0($t1)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60008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bne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$t0, $s5, Exit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60012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addi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$s3, $s3, 1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60016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j    Loop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60020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15000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Exit: …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60024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464" name="Line 71"/>
          <p:cNvSpPr>
            <a:spLocks noChangeShapeType="1"/>
          </p:cNvSpPr>
          <p:nvPr/>
        </p:nvSpPr>
        <p:spPr bwMode="auto">
          <a:xfrm flipH="1" flipV="1">
            <a:off x="5003800" y="2997200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5" name="Line 72"/>
          <p:cNvSpPr>
            <a:spLocks noChangeShapeType="1"/>
          </p:cNvSpPr>
          <p:nvPr/>
        </p:nvSpPr>
        <p:spPr bwMode="auto">
          <a:xfrm flipH="1">
            <a:off x="5076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B2CBC31-1ADB-BD4D-B592-14A3ADA8AD5F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Addressing Mode Summary</a:t>
            </a:r>
            <a:endParaRPr lang="en-AU" altLang="en-US"/>
          </a:p>
        </p:txBody>
      </p:sp>
      <p:pic>
        <p:nvPicPr>
          <p:cNvPr id="61444" name="Picture 6" descr="f02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4106862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44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BC65282-5E37-3649-B1B9-D14FEC5637C3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64515" name="Picture 10" descr="f02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and Startup</a:t>
            </a:r>
            <a:endParaRPr lang="en-AU" altLang="en-US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Many compilers produce object modules directly</a:t>
            </a:r>
            <a:endParaRPr lang="en-AU" altLang="en-US"/>
          </a:p>
        </p:txBody>
      </p:sp>
      <p:sp>
        <p:nvSpPr>
          <p:cNvPr id="64518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Static linking</a:t>
            </a:r>
            <a:endParaRPr lang="en-AU" altLang="en-US"/>
          </a:p>
        </p:txBody>
      </p:sp>
      <p:sp>
        <p:nvSpPr>
          <p:cNvPr id="64520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§2.12 Translating and Starting a Program</a:t>
            </a:r>
          </a:p>
        </p:txBody>
      </p:sp>
    </p:spTree>
    <p:extLst>
      <p:ext uri="{BB962C8B-B14F-4D97-AF65-F5344CB8AC3E}">
        <p14:creationId xmlns:p14="http://schemas.microsoft.com/office/powerpoint/2010/main" val="309227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5903ACF-D797-7248-835C-B652394A63D6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Problems with Static Linking</a:t>
            </a:r>
            <a:endParaRPr lang="en-AU" altLang="en-US" dirty="0"/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linking problems:</a:t>
            </a:r>
          </a:p>
          <a:p>
            <a:pPr lvl="1" eaLnBrk="1" hangingPunct="1"/>
            <a:r>
              <a:rPr lang="en-US" altLang="en-US" dirty="0"/>
              <a:t>Many programs use the same library code (C </a:t>
            </a:r>
            <a:r>
              <a:rPr lang="en-US" altLang="en-US" dirty="0" err="1"/>
              <a:t>stdlib</a:t>
            </a:r>
            <a:r>
              <a:rPr lang="en-US" altLang="en-US" dirty="0"/>
              <a:t>, C++ </a:t>
            </a:r>
            <a:r>
              <a:rPr lang="en-US" altLang="en-US" dirty="0" err="1"/>
              <a:t>stdlib</a:t>
            </a:r>
            <a:r>
              <a:rPr lang="en-US" altLang="en-US" dirty="0"/>
              <a:t>, </a:t>
            </a:r>
            <a:r>
              <a:rPr lang="en-US" altLang="en-US" dirty="0" err="1"/>
              <a:t>etc</a:t>
            </a:r>
            <a:r>
              <a:rPr lang="mr-IN" altLang="en-US" dirty="0"/>
              <a:t>…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Need to recompile to change library version used</a:t>
            </a:r>
          </a:p>
          <a:p>
            <a:pPr lvl="2" eaLnBrk="1" hangingPunct="1"/>
            <a:r>
              <a:rPr lang="en-US" altLang="en-US" dirty="0"/>
              <a:t>Slow bug fixes</a:t>
            </a:r>
          </a:p>
        </p:txBody>
      </p:sp>
    </p:spTree>
    <p:extLst>
      <p:ext uri="{BB962C8B-B14F-4D97-AF65-F5344CB8AC3E}">
        <p14:creationId xmlns:p14="http://schemas.microsoft.com/office/powerpoint/2010/main" val="331595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F2D1298-758E-D546-8475-054392558EF9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Linking</a:t>
            </a:r>
            <a:endParaRPr lang="en-AU" alt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Only link/load library procedure when it is called</a:t>
            </a:r>
          </a:p>
          <a:p>
            <a:pPr lvl="1" eaLnBrk="1" hangingPunct="1"/>
            <a:r>
              <a:rPr lang="en-US" altLang="en-US" dirty="0"/>
              <a:t>Avoids image bloat caused by static linking of all (transitively) referenced libraries</a:t>
            </a:r>
          </a:p>
          <a:p>
            <a:pPr lvl="1" eaLnBrk="1" hangingPunct="1"/>
            <a:r>
              <a:rPr lang="en-US" altLang="en-US" dirty="0"/>
              <a:t>Automatically picks up new library versions</a:t>
            </a:r>
          </a:p>
          <a:p>
            <a:pPr eaLnBrk="1" hangingPunct="1"/>
            <a:r>
              <a:rPr lang="en-US" altLang="en-US" dirty="0"/>
              <a:t>Requires procedure code to be “relocatable”</a:t>
            </a:r>
          </a:p>
          <a:p>
            <a:pPr lvl="1" eaLnBrk="1" hangingPunct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6878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1EAD36C-D4F8-D640-B0F0-7AF217191ECD}" type="slidenum">
              <a:rPr lang="en-AU" altLang="en-US"/>
              <a:pPr/>
              <a:t>7</a:t>
            </a:fld>
            <a:endParaRPr lang="en-AU" altLang="en-US"/>
          </a:p>
        </p:txBody>
      </p:sp>
      <p:pic>
        <p:nvPicPr>
          <p:cNvPr id="70659" name="Picture 10" descr="f02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196975"/>
            <a:ext cx="400526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Lazy Linkage</a:t>
            </a:r>
            <a:endParaRPr lang="en-AU" altLang="en-US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Indirection table</a:t>
            </a:r>
            <a:endParaRPr lang="en-AU" altLang="en-US"/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Stub: Loads routine ID,</a:t>
            </a:r>
            <a:br>
              <a:rPr lang="en-US" altLang="en-US"/>
            </a:br>
            <a:r>
              <a:rPr lang="en-US" altLang="en-US"/>
              <a:t>Jump to linker/loader</a:t>
            </a:r>
            <a:endParaRPr lang="en-AU" altLang="en-US"/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Linker/loader code</a:t>
            </a:r>
            <a:endParaRPr lang="en-AU" altLang="en-US"/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Dynamically</a:t>
            </a:r>
            <a:br>
              <a:rPr lang="en-US" altLang="en-US"/>
            </a:br>
            <a:r>
              <a:rPr lang="en-US" altLang="en-US"/>
              <a:t>mapped code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418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146E1C3-9D14-744F-8301-A6A5F7904406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71683" name="Picture 8" descr="f02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89138"/>
            <a:ext cx="64166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Java Applications</a:t>
            </a:r>
            <a:endParaRPr lang="en-AU" altLang="en-US"/>
          </a:p>
        </p:txBody>
      </p:sp>
      <p:sp>
        <p:nvSpPr>
          <p:cNvPr id="71685" name="AutoShape 4"/>
          <p:cNvSpPr>
            <a:spLocks/>
          </p:cNvSpPr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Simple portable instruction set for the JVM</a:t>
            </a:r>
            <a:endParaRPr lang="en-AU" altLang="en-US"/>
          </a:p>
        </p:txBody>
      </p:sp>
      <p:sp>
        <p:nvSpPr>
          <p:cNvPr id="71686" name="AutoShape 5"/>
          <p:cNvSpPr>
            <a:spLocks/>
          </p:cNvSpPr>
          <p:nvPr/>
        </p:nvSpPr>
        <p:spPr bwMode="auto">
          <a:xfrm>
            <a:off x="7156450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Interprets bytecodes</a:t>
            </a:r>
            <a:endParaRPr lang="en-AU" altLang="en-US"/>
          </a:p>
        </p:txBody>
      </p:sp>
      <p:sp>
        <p:nvSpPr>
          <p:cNvPr id="71687" name="AutoShape 6"/>
          <p:cNvSpPr>
            <a:spLocks/>
          </p:cNvSpPr>
          <p:nvPr/>
        </p:nvSpPr>
        <p:spPr bwMode="auto">
          <a:xfrm>
            <a:off x="179388" y="4005263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Compiles bytecodes of “hot” methods into native code for host machine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5677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9850BD0-AF54-B74E-8CDF-9370F8B9155F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Sort Example</a:t>
            </a:r>
            <a:endParaRPr lang="en-AU" alt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216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Illustrates use of assembly instructions for a C insertion sort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Swap procedure (leaf)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latin typeface="Lucida Console" charset="0"/>
              </a:rPr>
              <a:t>	void swap(</a:t>
            </a:r>
            <a:r>
              <a:rPr lang="en-US" altLang="en-US" dirty="0" err="1">
                <a:latin typeface="Lucida Console" charset="0"/>
              </a:rPr>
              <a:t>int</a:t>
            </a:r>
            <a:r>
              <a:rPr lang="en-US" altLang="en-US" dirty="0">
                <a:latin typeface="Lucida Console" charset="0"/>
              </a:rPr>
              <a:t> v[], </a:t>
            </a:r>
            <a:r>
              <a:rPr lang="en-US" altLang="en-US" dirty="0" err="1">
                <a:latin typeface="Lucida Console" charset="0"/>
              </a:rPr>
              <a:t>int</a:t>
            </a:r>
            <a:r>
              <a:rPr lang="en-US" altLang="en-US" dirty="0">
                <a:latin typeface="Lucida Console" charset="0"/>
              </a:rPr>
              <a:t> k)</a:t>
            </a:r>
            <a:br>
              <a:rPr lang="en-US" altLang="en-US" dirty="0">
                <a:latin typeface="Lucida Console" charset="0"/>
              </a:rPr>
            </a:br>
            <a:r>
              <a:rPr lang="en-US" altLang="en-US" dirty="0">
                <a:latin typeface="Lucida Console" charset="0"/>
              </a:rPr>
              <a:t>{</a:t>
            </a:r>
            <a:br>
              <a:rPr lang="en-US" altLang="en-US" dirty="0">
                <a:latin typeface="Lucida Console" charset="0"/>
              </a:rPr>
            </a:br>
            <a:r>
              <a:rPr lang="en-US" altLang="en-US" dirty="0">
                <a:latin typeface="Lucida Console" charset="0"/>
              </a:rPr>
              <a:t>  </a:t>
            </a:r>
            <a:r>
              <a:rPr lang="en-US" altLang="en-US" dirty="0" err="1">
                <a:latin typeface="Lucida Console" charset="0"/>
              </a:rPr>
              <a:t>int</a:t>
            </a:r>
            <a:r>
              <a:rPr lang="en-US" altLang="en-US" dirty="0">
                <a:latin typeface="Lucida Console" charset="0"/>
              </a:rPr>
              <a:t> temp;</a:t>
            </a:r>
            <a:br>
              <a:rPr lang="en-US" altLang="en-US" dirty="0">
                <a:latin typeface="Lucida Console" charset="0"/>
              </a:rPr>
            </a:br>
            <a:r>
              <a:rPr lang="en-US" altLang="en-US" dirty="0">
                <a:latin typeface="Lucida Console" charset="0"/>
              </a:rPr>
              <a:t>  temp = v[k];</a:t>
            </a:r>
            <a:br>
              <a:rPr lang="en-US" altLang="en-US" dirty="0">
                <a:latin typeface="Lucida Console" charset="0"/>
              </a:rPr>
            </a:br>
            <a:r>
              <a:rPr lang="en-US" altLang="en-US" dirty="0">
                <a:latin typeface="Lucida Console" charset="0"/>
              </a:rPr>
              <a:t>  v[k] = v[k+1];</a:t>
            </a:r>
            <a:br>
              <a:rPr lang="en-US" altLang="en-US" dirty="0">
                <a:latin typeface="Lucida Console" charset="0"/>
              </a:rPr>
            </a:br>
            <a:r>
              <a:rPr lang="en-US" altLang="en-US" dirty="0">
                <a:latin typeface="Lucida Console" charset="0"/>
              </a:rPr>
              <a:t>  v[k+1] = temp;</a:t>
            </a:r>
            <a:br>
              <a:rPr lang="en-US" altLang="en-US" dirty="0">
                <a:latin typeface="Lucida Console" charset="0"/>
              </a:rPr>
            </a:br>
            <a:r>
              <a:rPr lang="en-US" altLang="en-US" dirty="0">
                <a:latin typeface="Lucida Console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v in $a0, k in $a1, temp in $t0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 rot="5400000">
            <a:off x="6569869" y="2207419"/>
            <a:ext cx="4781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§2.13 A C Sort Example to Put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3640920676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19066</TotalTime>
  <Words>1525</Words>
  <Application>Microsoft Macintosh PowerPoint</Application>
  <PresentationFormat>On-screen Show (4:3)</PresentationFormat>
  <Paragraphs>222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Corbel</vt:lpstr>
      <vt:lpstr>Lucida Console</vt:lpstr>
      <vt:lpstr>Mangal</vt:lpstr>
      <vt:lpstr>Times New Roman</vt:lpstr>
      <vt:lpstr>Wingdings</vt:lpstr>
      <vt:lpstr>2_Blends</vt:lpstr>
      <vt:lpstr>Dynamic Linking</vt:lpstr>
      <vt:lpstr>Target Addressing Example</vt:lpstr>
      <vt:lpstr>Addressing Mode Summary</vt:lpstr>
      <vt:lpstr>Translation and Startup</vt:lpstr>
      <vt:lpstr>Problems with Static Linking</vt:lpstr>
      <vt:lpstr>Dynamic Linking</vt:lpstr>
      <vt:lpstr>Lazy Linkage</vt:lpstr>
      <vt:lpstr>Starting Java Applications</vt:lpstr>
      <vt:lpstr>C Sort Example</vt:lpstr>
      <vt:lpstr>The Procedure Swap</vt:lpstr>
      <vt:lpstr>The Sort Procedure in C</vt:lpstr>
      <vt:lpstr>The Procedure Body</vt:lpstr>
      <vt:lpstr>The Full Procedure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684</cp:revision>
  <dcterms:created xsi:type="dcterms:W3CDTF">2001-07-25T06:45:25Z</dcterms:created>
  <dcterms:modified xsi:type="dcterms:W3CDTF">2018-09-25T16:54:11Z</dcterms:modified>
</cp:coreProperties>
</file>