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6"/>
  </p:notesMasterIdLst>
  <p:handoutMasterIdLst>
    <p:handoutMasterId r:id="rId27"/>
  </p:handoutMasterIdLst>
  <p:sldIdLst>
    <p:sldId id="489" r:id="rId2"/>
    <p:sldId id="553" r:id="rId3"/>
    <p:sldId id="334" r:id="rId4"/>
    <p:sldId id="335" r:id="rId5"/>
    <p:sldId id="336" r:id="rId6"/>
    <p:sldId id="345" r:id="rId7"/>
    <p:sldId id="346" r:id="rId8"/>
    <p:sldId id="347" r:id="rId9"/>
    <p:sldId id="358" r:id="rId10"/>
    <p:sldId id="376" r:id="rId11"/>
    <p:sldId id="377" r:id="rId12"/>
    <p:sldId id="348" r:id="rId13"/>
    <p:sldId id="349" r:id="rId14"/>
    <p:sldId id="350" r:id="rId15"/>
    <p:sldId id="378" r:id="rId16"/>
    <p:sldId id="379" r:id="rId17"/>
    <p:sldId id="380" r:id="rId18"/>
    <p:sldId id="351" r:id="rId19"/>
    <p:sldId id="382" r:id="rId20"/>
    <p:sldId id="352" r:id="rId21"/>
    <p:sldId id="381" r:id="rId22"/>
    <p:sldId id="353" r:id="rId23"/>
    <p:sldId id="354" r:id="rId24"/>
    <p:sldId id="355" r:id="rId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vs. pointers is the most important thing, though we’ll touch on some other tidbits to finish up chapter 2.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67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614A5C7-88E9-7B47-BF49-CFC9FC9094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FBD7024B-5C6A-C645-9E79-582DC1A1F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7A155-E848-B645-8CD4-037F0623D3D0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4" name="Rectangle 6">
            <a:extLst>
              <a:ext uri="{FF2B5EF4-FFF2-40B4-BE49-F238E27FC236}">
                <a16:creationId xmlns:a16="http://schemas.microsoft.com/office/drawing/2014/main" id="{73B0AC89-19D9-6E44-BF26-E4DBEA0341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9205" name="Rectangle 7">
            <a:extLst>
              <a:ext uri="{FF2B5EF4-FFF2-40B4-BE49-F238E27FC236}">
                <a16:creationId xmlns:a16="http://schemas.microsoft.com/office/drawing/2014/main" id="{2B65C02D-60A7-DC4C-90C4-1CF87D0B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9EFDA7-E164-A746-B1C5-31DE66D17BB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9206" name="Rectangle 2">
            <a:extLst>
              <a:ext uri="{FF2B5EF4-FFF2-40B4-BE49-F238E27FC236}">
                <a16:creationId xmlns:a16="http://schemas.microsoft.com/office/drawing/2014/main" id="{54802DAD-8619-6942-9ECD-487FA927C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>
            <a:extLst>
              <a:ext uri="{FF2B5EF4-FFF2-40B4-BE49-F238E27FC236}">
                <a16:creationId xmlns:a16="http://schemas.microsoft.com/office/drawing/2014/main" id="{5C22D397-5475-1545-9872-09F13BE5D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Top 4 bits correspond to the 4 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370354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7C1DFA6F-1F61-154A-9A4E-A295E1DC2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5DA61FC-4745-F847-98BF-D2397F26F9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C44FA4-58D0-BD42-9A98-19F64573D010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28" name="Rectangle 6">
            <a:extLst>
              <a:ext uri="{FF2B5EF4-FFF2-40B4-BE49-F238E27FC236}">
                <a16:creationId xmlns:a16="http://schemas.microsoft.com/office/drawing/2014/main" id="{6C3AC9F0-F5A2-BE4E-9492-1BDC2254D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0229" name="Rectangle 7">
            <a:extLst>
              <a:ext uri="{FF2B5EF4-FFF2-40B4-BE49-F238E27FC236}">
                <a16:creationId xmlns:a16="http://schemas.microsoft.com/office/drawing/2014/main" id="{29FB5157-90D3-BE4B-9619-4E499EE49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5FE63-A8F9-144E-B13A-1609C9D0C6A4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0230" name="Rectangle 2">
            <a:extLst>
              <a:ext uri="{FF2B5EF4-FFF2-40B4-BE49-F238E27FC236}">
                <a16:creationId xmlns:a16="http://schemas.microsoft.com/office/drawing/2014/main" id="{9F58F1EC-BBBB-1A4D-9494-5F3324816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>
            <a:extLst>
              <a:ext uri="{FF2B5EF4-FFF2-40B4-BE49-F238E27FC236}">
                <a16:creationId xmlns:a16="http://schemas.microsoft.com/office/drawing/2014/main" id="{035A088C-FD3D-C849-825D-267DDD871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9361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3356D499-82D4-E847-AB92-6F2C818233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F474E52-EC81-BA44-B665-E6FCAD2033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7DBBF-C537-1C40-9B8F-ECCDC2C28F67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2" name="Rectangle 6">
            <a:extLst>
              <a:ext uri="{FF2B5EF4-FFF2-40B4-BE49-F238E27FC236}">
                <a16:creationId xmlns:a16="http://schemas.microsoft.com/office/drawing/2014/main" id="{0F9EDF04-1B2E-DA4A-B74A-62741FC4C2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1253" name="Rectangle 7">
            <a:extLst>
              <a:ext uri="{FF2B5EF4-FFF2-40B4-BE49-F238E27FC236}">
                <a16:creationId xmlns:a16="http://schemas.microsoft.com/office/drawing/2014/main" id="{E753E7AD-F506-7D42-BA7C-B7B375CAA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526C2-29C4-FF48-816C-2920384AEC3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1254" name="Rectangle 2">
            <a:extLst>
              <a:ext uri="{FF2B5EF4-FFF2-40B4-BE49-F238E27FC236}">
                <a16:creationId xmlns:a16="http://schemas.microsoft.com/office/drawing/2014/main" id="{BAFEA809-0BE3-6C43-8FB0-8888398E9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>
            <a:extLst>
              <a:ext uri="{FF2B5EF4-FFF2-40B4-BE49-F238E27FC236}">
                <a16:creationId xmlns:a16="http://schemas.microsoft.com/office/drawing/2014/main" id="{943DEA92-F894-4948-BB0F-82CA3F076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5084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102A21D-0843-6542-AF89-65412DA88D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530FF691-5B88-6A47-ADC3-E6C7889554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7E9548-1B07-8D40-A97A-A435ABA2E257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6" name="Rectangle 6">
            <a:extLst>
              <a:ext uri="{FF2B5EF4-FFF2-40B4-BE49-F238E27FC236}">
                <a16:creationId xmlns:a16="http://schemas.microsoft.com/office/drawing/2014/main" id="{6F7F2DB4-1ED1-3748-90FB-B8521845A0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2277" name="Rectangle 7">
            <a:extLst>
              <a:ext uri="{FF2B5EF4-FFF2-40B4-BE49-F238E27FC236}">
                <a16:creationId xmlns:a16="http://schemas.microsoft.com/office/drawing/2014/main" id="{B8116FE1-A134-1245-90DB-98D53496B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3E46F7-4783-BB4D-BAE2-BD64601244E7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2278" name="Rectangle 2">
            <a:extLst>
              <a:ext uri="{FF2B5EF4-FFF2-40B4-BE49-F238E27FC236}">
                <a16:creationId xmlns:a16="http://schemas.microsoft.com/office/drawing/2014/main" id="{EDBC5243-D3DB-0A4A-AE53-CFC680347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>
            <a:extLst>
              <a:ext uri="{FF2B5EF4-FFF2-40B4-BE49-F238E27FC236}">
                <a16:creationId xmlns:a16="http://schemas.microsoft.com/office/drawing/2014/main" id="{CFC5FAB7-E25B-2E41-811A-A727F6726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55426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7D8266BC-C01A-2D43-BB1E-21E42B2099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E4AC9A5F-71DA-404E-8429-C17CA49AED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E2920-CE5A-FC4A-B2A1-17DC08A8A8B8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0" name="Rectangle 6">
            <a:extLst>
              <a:ext uri="{FF2B5EF4-FFF2-40B4-BE49-F238E27FC236}">
                <a16:creationId xmlns:a16="http://schemas.microsoft.com/office/drawing/2014/main" id="{2FE0A674-BD9E-7340-AE5C-EFEEC345FB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3301" name="Rectangle 7">
            <a:extLst>
              <a:ext uri="{FF2B5EF4-FFF2-40B4-BE49-F238E27FC236}">
                <a16:creationId xmlns:a16="http://schemas.microsoft.com/office/drawing/2014/main" id="{FC44DB56-6899-8646-B5D4-7D07AD5D8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44195A-C3D1-3B45-97D2-23E6A0D88A61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3302" name="Rectangle 2">
            <a:extLst>
              <a:ext uri="{FF2B5EF4-FFF2-40B4-BE49-F238E27FC236}">
                <a16:creationId xmlns:a16="http://schemas.microsoft.com/office/drawing/2014/main" id="{D73A3378-E668-9C48-A115-D3175D9EAE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>
            <a:extLst>
              <a:ext uri="{FF2B5EF4-FFF2-40B4-BE49-F238E27FC236}">
                <a16:creationId xmlns:a16="http://schemas.microsoft.com/office/drawing/2014/main" id="{88771EEE-19BD-5840-AC26-70227A62E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9035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0DEE78F-796B-7149-B683-FF6DE82041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8F4B2927-13BF-E445-A438-56D26CC2F9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12848-8292-CF4D-9D4C-98F9026D711F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4" name="Rectangle 6">
            <a:extLst>
              <a:ext uri="{FF2B5EF4-FFF2-40B4-BE49-F238E27FC236}">
                <a16:creationId xmlns:a16="http://schemas.microsoft.com/office/drawing/2014/main" id="{27A04057-8B8E-914D-AC67-6EB1706676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25" name="Rectangle 7">
            <a:extLst>
              <a:ext uri="{FF2B5EF4-FFF2-40B4-BE49-F238E27FC236}">
                <a16:creationId xmlns:a16="http://schemas.microsoft.com/office/drawing/2014/main" id="{5C76EA6D-2DFA-024D-932B-D360D49DA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C26DDE-3A85-5940-A335-C251EA0FE106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26" name="Rectangle 2">
            <a:extLst>
              <a:ext uri="{FF2B5EF4-FFF2-40B4-BE49-F238E27FC236}">
                <a16:creationId xmlns:a16="http://schemas.microsoft.com/office/drawing/2014/main" id="{33DF5C66-0A70-724A-A79D-0414D22D8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>
            <a:extLst>
              <a:ext uri="{FF2B5EF4-FFF2-40B4-BE49-F238E27FC236}">
                <a16:creationId xmlns:a16="http://schemas.microsoft.com/office/drawing/2014/main" id="{9B99EEE7-089F-9049-9152-D2A90A1FE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3964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0F19AFF1-D2C3-B641-B6AC-DD208BC965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DAE1A162-5789-AD40-9018-B14494A277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783BFF-6EA8-854A-AB1F-05717D3AA77E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48" name="Rectangle 6">
            <a:extLst>
              <a:ext uri="{FF2B5EF4-FFF2-40B4-BE49-F238E27FC236}">
                <a16:creationId xmlns:a16="http://schemas.microsoft.com/office/drawing/2014/main" id="{00F297D7-3DC1-EB4A-A4AD-8EB6B9526F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5349" name="Rectangle 7">
            <a:extLst>
              <a:ext uri="{FF2B5EF4-FFF2-40B4-BE49-F238E27FC236}">
                <a16:creationId xmlns:a16="http://schemas.microsoft.com/office/drawing/2014/main" id="{39B374C6-2379-7841-8946-3EC408CADA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32D163-6454-A842-8848-CA368F6B527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5350" name="Rectangle 2">
            <a:extLst>
              <a:ext uri="{FF2B5EF4-FFF2-40B4-BE49-F238E27FC236}">
                <a16:creationId xmlns:a16="http://schemas.microsoft.com/office/drawing/2014/main" id="{067CE50B-5243-C94F-ADB7-EB58D9269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>
            <a:extLst>
              <a:ext uri="{FF2B5EF4-FFF2-40B4-BE49-F238E27FC236}">
                <a16:creationId xmlns:a16="http://schemas.microsoft.com/office/drawing/2014/main" id="{619E61AA-1B00-054C-A09C-90FE7FDC4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3847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FB1ECF66-86C4-B748-BC15-101B1202B5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C4074CB-9A9C-9646-A714-C69615D363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DF9B3A-BDB9-3946-9683-C7DF4A1619DB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6372" name="Rectangle 6">
            <a:extLst>
              <a:ext uri="{FF2B5EF4-FFF2-40B4-BE49-F238E27FC236}">
                <a16:creationId xmlns:a16="http://schemas.microsoft.com/office/drawing/2014/main" id="{8CBF3BDB-75C8-334F-992A-20191BB82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6373" name="Rectangle 7">
            <a:extLst>
              <a:ext uri="{FF2B5EF4-FFF2-40B4-BE49-F238E27FC236}">
                <a16:creationId xmlns:a16="http://schemas.microsoft.com/office/drawing/2014/main" id="{09818017-71B7-7B47-A4BF-D5F321439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BCE2C-DE47-C745-8658-5192C74ED29B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6374" name="Rectangle 2">
            <a:extLst>
              <a:ext uri="{FF2B5EF4-FFF2-40B4-BE49-F238E27FC236}">
                <a16:creationId xmlns:a16="http://schemas.microsoft.com/office/drawing/2014/main" id="{403F8EF6-CEA7-0C48-8646-24F6E59EC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>
            <a:extLst>
              <a:ext uri="{FF2B5EF4-FFF2-40B4-BE49-F238E27FC236}">
                <a16:creationId xmlns:a16="http://schemas.microsoft.com/office/drawing/2014/main" id="{79567059-D6A6-0F4F-B8BA-5AC836C19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5394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918FE00-940C-124A-A613-35990C85AA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A229BE7-23F6-BE43-9C05-7F5348B667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C1954A-F923-6A4A-A54A-53A7912E6B36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6" name="Rectangle 6">
            <a:extLst>
              <a:ext uri="{FF2B5EF4-FFF2-40B4-BE49-F238E27FC236}">
                <a16:creationId xmlns:a16="http://schemas.microsoft.com/office/drawing/2014/main" id="{FF5BAC41-76F4-594E-B89E-7029CBA8AA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7397" name="Rectangle 7">
            <a:extLst>
              <a:ext uri="{FF2B5EF4-FFF2-40B4-BE49-F238E27FC236}">
                <a16:creationId xmlns:a16="http://schemas.microsoft.com/office/drawing/2014/main" id="{47F6BEDE-7383-E34B-98A3-D2612CF1E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C08F4-C1BA-834C-A817-3C22224A4DDB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7398" name="Rectangle 2">
            <a:extLst>
              <a:ext uri="{FF2B5EF4-FFF2-40B4-BE49-F238E27FC236}">
                <a16:creationId xmlns:a16="http://schemas.microsoft.com/office/drawing/2014/main" id="{1BE35FD2-3EA3-7940-A2AD-CECA39D9F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>
            <a:extLst>
              <a:ext uri="{FF2B5EF4-FFF2-40B4-BE49-F238E27FC236}">
                <a16:creationId xmlns:a16="http://schemas.microsoft.com/office/drawing/2014/main" id="{7579E254-1B4F-AF41-89A9-9F4D77B51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Large Market share = high revenue = pay lots of people a lot of money to work on it</a:t>
            </a:r>
          </a:p>
        </p:txBody>
      </p:sp>
    </p:spTree>
    <p:extLst>
      <p:ext uri="{BB962C8B-B14F-4D97-AF65-F5344CB8AC3E}">
        <p14:creationId xmlns:p14="http://schemas.microsoft.com/office/powerpoint/2010/main" val="794731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B21DFE69-3B2F-2047-85D0-07279BF78B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05CFA65C-DDF6-E040-8C69-211B77F6DB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8F350C-BBED-B04D-9472-58E0568BE502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0" name="Rectangle 6">
            <a:extLst>
              <a:ext uri="{FF2B5EF4-FFF2-40B4-BE49-F238E27FC236}">
                <a16:creationId xmlns:a16="http://schemas.microsoft.com/office/drawing/2014/main" id="{3745A679-8EDB-B148-8C0F-065E2C600F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8421" name="Rectangle 7">
            <a:extLst>
              <a:ext uri="{FF2B5EF4-FFF2-40B4-BE49-F238E27FC236}">
                <a16:creationId xmlns:a16="http://schemas.microsoft.com/office/drawing/2014/main" id="{1A002BDF-A8F0-CF4A-BCF3-BF58DB617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023890-D67E-7045-8F6A-6B22FCA24D2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8422" name="Rectangle 2">
            <a:extLst>
              <a:ext uri="{FF2B5EF4-FFF2-40B4-BE49-F238E27FC236}">
                <a16:creationId xmlns:a16="http://schemas.microsoft.com/office/drawing/2014/main" id="{217D01D9-C7FB-4B4D-9B81-F6F8C5DC58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>
            <a:extLst>
              <a:ext uri="{FF2B5EF4-FFF2-40B4-BE49-F238E27FC236}">
                <a16:creationId xmlns:a16="http://schemas.microsoft.com/office/drawing/2014/main" id="{351AD957-2510-3643-93C1-CEFF32C77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But we still want to understand the assembly to understand the ISA and write better C code.</a:t>
            </a:r>
          </a:p>
        </p:txBody>
      </p:sp>
    </p:spTree>
    <p:extLst>
      <p:ext uri="{BB962C8B-B14F-4D97-AF65-F5344CB8AC3E}">
        <p14:creationId xmlns:p14="http://schemas.microsoft.com/office/powerpoint/2010/main" val="330345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5BF481-BC0F-5D42-ADD9-B2FE533B7914}" type="datetime3">
              <a:rPr lang="en-US" altLang="en-US">
                <a:latin typeface="Times New Roman" charset="0"/>
              </a:rPr>
              <a:pPr/>
              <a:t>25 September 2018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CE5523-28F1-624F-8E63-2EEFCD0C3BCA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>
                <a:latin typeface="Times New Roman" charset="0"/>
              </a:rPr>
              <a:t>All problems</a:t>
            </a:r>
            <a:r>
              <a:rPr lang="en-AU" altLang="en-US" baseline="0" dirty="0">
                <a:latin typeface="Times New Roman" charset="0"/>
              </a:rPr>
              <a:t> in computer science can be solved by indirection.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70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889D68C-2B61-CA4F-B59B-74D9F19E4D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6411503-6119-5B4F-934A-93E85F61C1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3A419-893F-8249-8301-9C370CD9F9F3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4" name="Rectangle 6">
            <a:extLst>
              <a:ext uri="{FF2B5EF4-FFF2-40B4-BE49-F238E27FC236}">
                <a16:creationId xmlns:a16="http://schemas.microsoft.com/office/drawing/2014/main" id="{1328A11D-0F59-D647-977F-892899D923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9445" name="Rectangle 7">
            <a:extLst>
              <a:ext uri="{FF2B5EF4-FFF2-40B4-BE49-F238E27FC236}">
                <a16:creationId xmlns:a16="http://schemas.microsoft.com/office/drawing/2014/main" id="{2E82A146-0CE7-5B4F-9633-A8E9D653E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591499-03BC-0945-9CED-961CE41261DC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9446" name="Rectangle 2">
            <a:extLst>
              <a:ext uri="{FF2B5EF4-FFF2-40B4-BE49-F238E27FC236}">
                <a16:creationId xmlns:a16="http://schemas.microsoft.com/office/drawing/2014/main" id="{71312335-AA83-A04C-8AC7-EAC746A46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>
            <a:extLst>
              <a:ext uri="{FF2B5EF4-FFF2-40B4-BE49-F238E27FC236}">
                <a16:creationId xmlns:a16="http://schemas.microsoft.com/office/drawing/2014/main" id="{0C88C2B6-6667-3047-9F4A-2465A9E84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21388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D114F6E0-C1E1-AB44-80D4-16B2C47308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950A90F-575A-A04D-8D27-5710F0370D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52681B-A495-874F-A407-87F55AAAF260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0468" name="Rectangle 6">
            <a:extLst>
              <a:ext uri="{FF2B5EF4-FFF2-40B4-BE49-F238E27FC236}">
                <a16:creationId xmlns:a16="http://schemas.microsoft.com/office/drawing/2014/main" id="{88074D51-3C72-F74F-8ACF-B8CC4E01C2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0469" name="Rectangle 7">
            <a:extLst>
              <a:ext uri="{FF2B5EF4-FFF2-40B4-BE49-F238E27FC236}">
                <a16:creationId xmlns:a16="http://schemas.microsoft.com/office/drawing/2014/main" id="{6C8E24A9-F938-534E-B733-1820730214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2365A-5526-C04A-8697-68E578F7A42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0470" name="Rectangle 2">
            <a:extLst>
              <a:ext uri="{FF2B5EF4-FFF2-40B4-BE49-F238E27FC236}">
                <a16:creationId xmlns:a16="http://schemas.microsoft.com/office/drawing/2014/main" id="{96B44D02-A034-494B-AD96-E00C77C73B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>
            <a:extLst>
              <a:ext uri="{FF2B5EF4-FFF2-40B4-BE49-F238E27FC236}">
                <a16:creationId xmlns:a16="http://schemas.microsoft.com/office/drawing/2014/main" id="{84858FA9-9720-8B48-AEBA-AA65B669B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Give a quick example.</a:t>
            </a:r>
          </a:p>
        </p:txBody>
      </p:sp>
    </p:spTree>
    <p:extLst>
      <p:ext uri="{BB962C8B-B14F-4D97-AF65-F5344CB8AC3E}">
        <p14:creationId xmlns:p14="http://schemas.microsoft.com/office/powerpoint/2010/main" val="379807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ADB43FA-51D3-A947-82F4-2C296BD11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5770A25D-608C-B64C-BF26-C1634B731A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4B4F84-7B95-1C4D-BC41-561B1F2312CB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2" name="Rectangle 6">
            <a:extLst>
              <a:ext uri="{FF2B5EF4-FFF2-40B4-BE49-F238E27FC236}">
                <a16:creationId xmlns:a16="http://schemas.microsoft.com/office/drawing/2014/main" id="{65A5BFDB-018B-0545-9D7D-4AB6770D4D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1493" name="Rectangle 7">
            <a:extLst>
              <a:ext uri="{FF2B5EF4-FFF2-40B4-BE49-F238E27FC236}">
                <a16:creationId xmlns:a16="http://schemas.microsoft.com/office/drawing/2014/main" id="{3C103D33-8A0E-9F44-A78E-1C95494C1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C94216-E23A-0147-821A-EF3E70018912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1494" name="Rectangle 2">
            <a:extLst>
              <a:ext uri="{FF2B5EF4-FFF2-40B4-BE49-F238E27FC236}">
                <a16:creationId xmlns:a16="http://schemas.microsoft.com/office/drawing/2014/main" id="{A9DB97BE-F968-AE4F-BB81-22542D025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>
            <a:extLst>
              <a:ext uri="{FF2B5EF4-FFF2-40B4-BE49-F238E27FC236}">
                <a16:creationId xmlns:a16="http://schemas.microsoft.com/office/drawing/2014/main" id="{AAD0A9C3-0323-3F41-8248-173C6BF73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2451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4A8EAF54-0EAB-C949-A363-0305C81E62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CDF43E11-0C1C-5B46-B52C-925E7A2770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73E298-D048-B841-AF5C-B2991B4F3B53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2516" name="Rectangle 6">
            <a:extLst>
              <a:ext uri="{FF2B5EF4-FFF2-40B4-BE49-F238E27FC236}">
                <a16:creationId xmlns:a16="http://schemas.microsoft.com/office/drawing/2014/main" id="{B31B781D-D849-1942-965F-410E3CD469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2517" name="Rectangle 7">
            <a:extLst>
              <a:ext uri="{FF2B5EF4-FFF2-40B4-BE49-F238E27FC236}">
                <a16:creationId xmlns:a16="http://schemas.microsoft.com/office/drawing/2014/main" id="{CC3B91EE-B120-F04B-86D3-FBB86FE22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9B8461-BCAA-3948-BBF5-E36B6277B2F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2518" name="Rectangle 2">
            <a:extLst>
              <a:ext uri="{FF2B5EF4-FFF2-40B4-BE49-F238E27FC236}">
                <a16:creationId xmlns:a16="http://schemas.microsoft.com/office/drawing/2014/main" id="{F3842E5D-7069-B84A-AAA1-0B1762D30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>
            <a:extLst>
              <a:ext uri="{FF2B5EF4-FFF2-40B4-BE49-F238E27FC236}">
                <a16:creationId xmlns:a16="http://schemas.microsoft.com/office/drawing/2014/main" id="{08857C12-BF58-C943-BE0E-61ABBEB2F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20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FA313D18-0D8C-BB48-93DA-37CB03ED41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B86DA73-F4AF-344A-A0D2-C7C99F1580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6375F0-9AE9-A144-8846-0910C07F51C5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6" name="Rectangle 6">
            <a:extLst>
              <a:ext uri="{FF2B5EF4-FFF2-40B4-BE49-F238E27FC236}">
                <a16:creationId xmlns:a16="http://schemas.microsoft.com/office/drawing/2014/main" id="{4377DEF2-FEF8-5346-B019-CE471B8754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2037" name="Rectangle 7">
            <a:extLst>
              <a:ext uri="{FF2B5EF4-FFF2-40B4-BE49-F238E27FC236}">
                <a16:creationId xmlns:a16="http://schemas.microsoft.com/office/drawing/2014/main" id="{3BC598B2-F7B5-CB41-A651-DA9E910C8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CDED40-14B4-3941-B866-8D0FD682643D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2038" name="Rectangle 2">
            <a:extLst>
              <a:ext uri="{FF2B5EF4-FFF2-40B4-BE49-F238E27FC236}">
                <a16:creationId xmlns:a16="http://schemas.microsoft.com/office/drawing/2014/main" id="{DA3F16BB-47D4-8440-8173-86629D768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>
            <a:extLst>
              <a:ext uri="{FF2B5EF4-FFF2-40B4-BE49-F238E27FC236}">
                <a16:creationId xmlns:a16="http://schemas.microsoft.com/office/drawing/2014/main" id="{E6C2185A-624E-A64E-AF23-EF461E31B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Notice that instruction count is lowest with O1, but best CPI is none! Best performance metric is just execution time!</a:t>
            </a:r>
          </a:p>
        </p:txBody>
      </p:sp>
    </p:spTree>
    <p:extLst>
      <p:ext uri="{BB962C8B-B14F-4D97-AF65-F5344CB8AC3E}">
        <p14:creationId xmlns:p14="http://schemas.microsoft.com/office/powerpoint/2010/main" val="101116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EA96340C-230E-FF4E-9571-810CDF5902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007E15AB-9FE9-FE4F-8D55-1090848F71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F53960-7786-D948-A64F-F95F4FBEBDF3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0" name="Rectangle 6">
            <a:extLst>
              <a:ext uri="{FF2B5EF4-FFF2-40B4-BE49-F238E27FC236}">
                <a16:creationId xmlns:a16="http://schemas.microsoft.com/office/drawing/2014/main" id="{4229DCF8-8A51-B245-B070-A065C467B7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3061" name="Rectangle 7">
            <a:extLst>
              <a:ext uri="{FF2B5EF4-FFF2-40B4-BE49-F238E27FC236}">
                <a16:creationId xmlns:a16="http://schemas.microsoft.com/office/drawing/2014/main" id="{BA86AF16-6D9E-1E4E-846D-D017E60000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FD73A-5B03-8240-8DBB-50DA47A4EB7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3062" name="Rectangle 2">
            <a:extLst>
              <a:ext uri="{FF2B5EF4-FFF2-40B4-BE49-F238E27FC236}">
                <a16:creationId xmlns:a16="http://schemas.microsoft.com/office/drawing/2014/main" id="{2F259984-323C-E746-BCAA-B43A1C624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>
            <a:extLst>
              <a:ext uri="{FF2B5EF4-FFF2-40B4-BE49-F238E27FC236}">
                <a16:creationId xmlns:a16="http://schemas.microsoft.com/office/drawing/2014/main" id="{B4573334-A9E3-6443-A9BF-0C3083AE3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Optimization doesn’t help quicksort as much b/c it’s a faster algorithm overall…</a:t>
            </a:r>
          </a:p>
        </p:txBody>
      </p:sp>
    </p:spTree>
    <p:extLst>
      <p:ext uri="{BB962C8B-B14F-4D97-AF65-F5344CB8AC3E}">
        <p14:creationId xmlns:p14="http://schemas.microsoft.com/office/powerpoint/2010/main" val="264795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F716A1D7-E742-4B45-803C-2545E470DE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99233E29-16AE-ED4C-8C0E-6588CDEA07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DF505-5E14-D24E-89E0-2DD7F653589A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4" name="Rectangle 6">
            <a:extLst>
              <a:ext uri="{FF2B5EF4-FFF2-40B4-BE49-F238E27FC236}">
                <a16:creationId xmlns:a16="http://schemas.microsoft.com/office/drawing/2014/main" id="{B15C7542-8074-A94B-B70D-DDE25D14E7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EAF49682-C156-084F-A282-03F0ADDABB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977B3B-94FF-2C4D-9A09-003EF7DF70B9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086" name="Rectangle 2">
            <a:extLst>
              <a:ext uri="{FF2B5EF4-FFF2-40B4-BE49-F238E27FC236}">
                <a16:creationId xmlns:a16="http://schemas.microsoft.com/office/drawing/2014/main" id="{92CF99EE-3C1F-2B48-8782-1F99B7B08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>
            <a:extLst>
              <a:ext uri="{FF2B5EF4-FFF2-40B4-BE49-F238E27FC236}">
                <a16:creationId xmlns:a16="http://schemas.microsoft.com/office/drawing/2014/main" id="{6B7B8037-7A52-2048-9105-BFDDDA21F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903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CF3147F1-8766-B54E-BE77-956853C256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82492C9-04C9-0141-883C-535125768F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45ABF3-3C18-8D4F-8A7C-E770B7A8DE33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08" name="Rectangle 6">
            <a:extLst>
              <a:ext uri="{FF2B5EF4-FFF2-40B4-BE49-F238E27FC236}">
                <a16:creationId xmlns:a16="http://schemas.microsoft.com/office/drawing/2014/main" id="{299FB8FC-190F-434B-BB29-E79A3C29A4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5109" name="Rectangle 7">
            <a:extLst>
              <a:ext uri="{FF2B5EF4-FFF2-40B4-BE49-F238E27FC236}">
                <a16:creationId xmlns:a16="http://schemas.microsoft.com/office/drawing/2014/main" id="{D866684A-AE6F-1846-8867-EFAAAF102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46638-6455-B04B-9564-B3808F553E32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5110" name="Rectangle 2">
            <a:extLst>
              <a:ext uri="{FF2B5EF4-FFF2-40B4-BE49-F238E27FC236}">
                <a16:creationId xmlns:a16="http://schemas.microsoft.com/office/drawing/2014/main" id="{F12665B6-B028-5044-814D-C7CDF139E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>
            <a:extLst>
              <a:ext uri="{FF2B5EF4-FFF2-40B4-BE49-F238E27FC236}">
                <a16:creationId xmlns:a16="http://schemas.microsoft.com/office/drawing/2014/main" id="{65B24BB0-7F3F-E541-9AE1-036B51BC8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714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68F9A972-787A-9E47-8391-A293CA0B7C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06CC760F-A783-824F-B512-E13DA93C15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EFB28F-B989-5F49-93CB-BB6E085D1247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6132" name="Rectangle 6">
            <a:extLst>
              <a:ext uri="{FF2B5EF4-FFF2-40B4-BE49-F238E27FC236}">
                <a16:creationId xmlns:a16="http://schemas.microsoft.com/office/drawing/2014/main" id="{DCE99E97-386E-1446-A137-F93D7CAB3A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6133" name="Rectangle 7">
            <a:extLst>
              <a:ext uri="{FF2B5EF4-FFF2-40B4-BE49-F238E27FC236}">
                <a16:creationId xmlns:a16="http://schemas.microsoft.com/office/drawing/2014/main" id="{CCA66BA8-8D3F-6549-8FBE-EBB8D53C7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4DEEF4-DD30-4341-B990-CED6C49DE885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6134" name="Rectangle 2">
            <a:extLst>
              <a:ext uri="{FF2B5EF4-FFF2-40B4-BE49-F238E27FC236}">
                <a16:creationId xmlns:a16="http://schemas.microsoft.com/office/drawing/2014/main" id="{0FC23C6E-6DB3-8947-B736-A3A66E326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>
            <a:extLst>
              <a:ext uri="{FF2B5EF4-FFF2-40B4-BE49-F238E27FC236}">
                <a16:creationId xmlns:a16="http://schemas.microsoft.com/office/drawing/2014/main" id="{D7FF8ABE-DFDC-A04A-B693-B9FE9CA20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/>
              <a:t>Using an index: adding to this, then calculating the memory address</a:t>
            </a:r>
          </a:p>
          <a:p>
            <a:r>
              <a:rPr lang="en-AU" altLang="en-US" dirty="0"/>
              <a:t>Pointer: just keep the address you need directly, and add to this pointer value</a:t>
            </a:r>
          </a:p>
        </p:txBody>
      </p:sp>
    </p:spTree>
    <p:extLst>
      <p:ext uri="{BB962C8B-B14F-4D97-AF65-F5344CB8AC3E}">
        <p14:creationId xmlns:p14="http://schemas.microsoft.com/office/powerpoint/2010/main" val="1312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BA147B80-8138-F942-BAB9-DAEA5B4008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B8CC7AAA-942C-2D46-89B4-3403FEFBF3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DA9643-C418-474A-810B-DA071F8FB41B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6" name="Rectangle 6">
            <a:extLst>
              <a:ext uri="{FF2B5EF4-FFF2-40B4-BE49-F238E27FC236}">
                <a16:creationId xmlns:a16="http://schemas.microsoft.com/office/drawing/2014/main" id="{26158224-755E-9642-B0C8-7EF8703D0C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7157" name="Rectangle 7">
            <a:extLst>
              <a:ext uri="{FF2B5EF4-FFF2-40B4-BE49-F238E27FC236}">
                <a16:creationId xmlns:a16="http://schemas.microsoft.com/office/drawing/2014/main" id="{81360E86-1D1C-B041-AEB8-0A1AEF7D7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D1E8B-3130-C649-9B12-9B065CEA96C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7158" name="Rectangle 2">
            <a:extLst>
              <a:ext uri="{FF2B5EF4-FFF2-40B4-BE49-F238E27FC236}">
                <a16:creationId xmlns:a16="http://schemas.microsoft.com/office/drawing/2014/main" id="{875F7370-92B7-4C48-86B3-850A5B04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>
            <a:extLst>
              <a:ext uri="{FF2B5EF4-FFF2-40B4-BE49-F238E27FC236}">
                <a16:creationId xmlns:a16="http://schemas.microsoft.com/office/drawing/2014/main" id="{D5835CA0-490E-BF4F-8241-BD3E30A5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080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17B2B93A-A240-924E-92B5-9091E62F76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2C188373-6C65-6941-8C9E-EC180A16E6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14183-9C5C-BA44-8590-669E74838E36}" type="datetime3">
              <a:rPr lang="en-US" altLang="en-US" smtClean="0">
                <a:latin typeface="Times New Roman" panose="02020603050405020304" pitchFamily="18" charset="0"/>
              </a:rPr>
              <a:pPr/>
              <a:t>25 September 2018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0" name="Rectangle 6">
            <a:extLst>
              <a:ext uri="{FF2B5EF4-FFF2-40B4-BE49-F238E27FC236}">
                <a16:creationId xmlns:a16="http://schemas.microsoft.com/office/drawing/2014/main" id="{F47628F8-6787-B740-B4A9-9263005C1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78181" name="Rectangle 7">
            <a:extLst>
              <a:ext uri="{FF2B5EF4-FFF2-40B4-BE49-F238E27FC236}">
                <a16:creationId xmlns:a16="http://schemas.microsoft.com/office/drawing/2014/main" id="{E20AA6A5-FEF8-124C-83E9-2DDACAC8D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EC43B-EAEF-0245-A03B-6E87DAAD7B7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8182" name="Rectangle 2">
            <a:extLst>
              <a:ext uri="{FF2B5EF4-FFF2-40B4-BE49-F238E27FC236}">
                <a16:creationId xmlns:a16="http://schemas.microsoft.com/office/drawing/2014/main" id="{3BED859F-CCF1-0C49-8CC4-15594880B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>
            <a:extLst>
              <a:ext uri="{FF2B5EF4-FFF2-40B4-BE49-F238E27FC236}">
                <a16:creationId xmlns:a16="http://schemas.microsoft.com/office/drawing/2014/main" id="{A2061463-C75C-804A-B9AE-C50BF2158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98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Arrays vs. Pointers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20</a:t>
            </a:r>
          </a:p>
        </p:txBody>
      </p:sp>
    </p:spTree>
    <p:extLst>
      <p:ext uri="{BB962C8B-B14F-4D97-AF65-F5344CB8AC3E}">
        <p14:creationId xmlns:p14="http://schemas.microsoft.com/office/powerpoint/2010/main" val="57966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8C7F51E8-8CCE-B448-AAFC-AD7923B67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4E0E0EB-4BB4-6E45-8FE1-0EE65EA4BB0C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2741E6D-2551-4749-B0CC-5127B631B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Compare and Branch in ARM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C09F820-308F-0944-8457-FDE5E4EA2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Uses condition codes for result of an arithmetic/logical instruction</a:t>
            </a:r>
          </a:p>
          <a:p>
            <a:pPr lvl="1" eaLnBrk="1" hangingPunct="1"/>
            <a:r>
              <a:rPr lang="en-AU" altLang="en-US"/>
              <a:t>Negative, zero, carry, overflow</a:t>
            </a:r>
          </a:p>
          <a:p>
            <a:pPr lvl="1" eaLnBrk="1" hangingPunct="1"/>
            <a:r>
              <a:rPr lang="en-AU" altLang="en-US"/>
              <a:t>Compare instructions to set condition codes without keeping the result</a:t>
            </a:r>
          </a:p>
          <a:p>
            <a:pPr eaLnBrk="1" hangingPunct="1"/>
            <a:r>
              <a:rPr lang="en-AU" altLang="en-US"/>
              <a:t>Each instruction can be conditional</a:t>
            </a:r>
          </a:p>
          <a:p>
            <a:pPr lvl="1" eaLnBrk="1" hangingPunct="1"/>
            <a:r>
              <a:rPr lang="en-AU" altLang="en-US"/>
              <a:t>Top 4 bits of instruction word: condition value</a:t>
            </a:r>
          </a:p>
          <a:p>
            <a:pPr lvl="1" eaLnBrk="1" hangingPunct="1"/>
            <a:r>
              <a:rPr lang="en-AU" altLang="en-US"/>
              <a:t>Can avoid branches over single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045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>
            <a:extLst>
              <a:ext uri="{FF2B5EF4-FFF2-40B4-BE49-F238E27FC236}">
                <a16:creationId xmlns:a16="http://schemas.microsoft.com/office/drawing/2014/main" id="{86131574-5EFC-6246-861A-3B9F36A16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DF5809C-4687-AD4E-8619-1291A58490A8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A7FB4F2-3977-464F-A976-A34C6216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Encoding</a:t>
            </a:r>
          </a:p>
        </p:txBody>
      </p:sp>
      <p:pic>
        <p:nvPicPr>
          <p:cNvPr id="83972" name="Picture 4" descr="f02-34-P374493">
            <a:extLst>
              <a:ext uri="{FF2B5EF4-FFF2-40B4-BE49-F238E27FC236}">
                <a16:creationId xmlns:a16="http://schemas.microsoft.com/office/drawing/2014/main" id="{694841CE-4ABF-8C41-8EEE-E7EDAA31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5453063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2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F5113F46-A2EC-764C-B9EB-044ABC426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37DBB7B-DC26-A642-97A3-91222B5235AE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2256426-7F15-7B42-AFB2-9DE5504BE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374B7EA-BF09-4E44-AE7C-6642D1A92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Evolution with backward compatibility</a:t>
            </a:r>
          </a:p>
          <a:p>
            <a:pPr lvl="1" eaLnBrk="1" hangingPunct="1"/>
            <a:r>
              <a:rPr lang="en-US" altLang="en-US" sz="2400"/>
              <a:t>8080 (1974): 8-bit microprocessor</a:t>
            </a:r>
          </a:p>
          <a:p>
            <a:pPr lvl="2" eaLnBrk="1" hangingPunct="1"/>
            <a:r>
              <a:rPr lang="en-US" altLang="en-US" sz="2000"/>
              <a:t>Accumulator, plus 3 index-register pairs</a:t>
            </a:r>
          </a:p>
          <a:p>
            <a:pPr lvl="1" eaLnBrk="1" hangingPunct="1"/>
            <a:r>
              <a:rPr lang="en-US" altLang="en-US" sz="2400"/>
              <a:t>8086 (1978): 16-bit extension to 8080</a:t>
            </a:r>
          </a:p>
          <a:p>
            <a:pPr lvl="2" eaLnBrk="1" hangingPunct="1"/>
            <a:r>
              <a:rPr lang="en-US" altLang="en-US" sz="2000"/>
              <a:t>Complex instruction set (CISC)</a:t>
            </a:r>
          </a:p>
          <a:p>
            <a:pPr lvl="1" eaLnBrk="1" hangingPunct="1"/>
            <a:r>
              <a:rPr lang="en-US" altLang="en-US" sz="2400"/>
              <a:t>8087 (1980): floating-point coprocessor</a:t>
            </a:r>
          </a:p>
          <a:p>
            <a:pPr lvl="2" eaLnBrk="1" hangingPunct="1"/>
            <a:r>
              <a:rPr lang="en-US" altLang="en-US" sz="2000"/>
              <a:t>Adds FP instructions and register stack</a:t>
            </a:r>
          </a:p>
          <a:p>
            <a:pPr lvl="1" eaLnBrk="1" hangingPunct="1"/>
            <a:r>
              <a:rPr lang="en-US" altLang="en-US" sz="2400"/>
              <a:t>80286 (1982): 24-bit addresses, MMU</a:t>
            </a:r>
          </a:p>
          <a:p>
            <a:pPr lvl="2" eaLnBrk="1" hangingPunct="1"/>
            <a:r>
              <a:rPr lang="en-US" altLang="en-US" sz="2000"/>
              <a:t>Segmented memory mapping and protection</a:t>
            </a:r>
          </a:p>
          <a:p>
            <a:pPr lvl="1" eaLnBrk="1" hangingPunct="1"/>
            <a:r>
              <a:rPr lang="en-US" altLang="en-US" sz="2400"/>
              <a:t>80386 (1985): 32-bit extension (now IA-32)</a:t>
            </a:r>
          </a:p>
          <a:p>
            <a:pPr lvl="2" eaLnBrk="1" hangingPunct="1"/>
            <a:r>
              <a:rPr lang="en-US" altLang="en-US" sz="2000"/>
              <a:t>Additional addressing modes and operations</a:t>
            </a:r>
          </a:p>
          <a:p>
            <a:pPr lvl="2" eaLnBrk="1" hangingPunct="1"/>
            <a:r>
              <a:rPr lang="en-US" altLang="en-US" sz="2000"/>
              <a:t>Paged memory mapping as well as segments</a:t>
            </a:r>
            <a:endParaRPr lang="en-AU" altLang="en-US" sz="2000"/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048F8AFF-4644-8042-92A0-8C8A15F4976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85819" y="1591469"/>
            <a:ext cx="3549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§2.17 Real Stuff: x86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444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>
            <a:extLst>
              <a:ext uri="{FF2B5EF4-FFF2-40B4-BE49-F238E27FC236}">
                <a16:creationId xmlns:a16="http://schemas.microsoft.com/office/drawing/2014/main" id="{01AC20D7-C5CD-0049-AD92-1697CC3436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F1DDE89-120B-A34E-9B00-0B789CD7B8FA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DCE2C2E-6593-3945-9EAF-DB3BDA62A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6C5536D-F4E4-6A4C-B1BF-B691005DE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Further evolution…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i486 (1989): pipelined, on-chip caches and FPU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Compatible competitors: AMD, Cyrix,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(1993): superscalar, 64-bit datapath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Later versions added MMX (Multi-Media eXtension)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The infamous FDIV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Pro (1995), Pentium II (1997)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 (see Colwell, </a:t>
            </a:r>
            <a:r>
              <a:rPr lang="en-US" altLang="en-US" sz="2000" i="1"/>
              <a:t>The Pentium Chronicles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III (1999)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 (Streaming SIMD Extensions) and associated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Pentium 4 (2001)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New microarchitecture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SSE2 instructions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03690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3820AA46-62FA-464F-A60A-B0680A247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9EE7FD2-357B-2C4F-B8C8-01219D1B2EA0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BE68805-977C-004A-9CBB-8DC379713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Intel x86 ISA</a:t>
            </a:r>
            <a:endParaRPr lang="en-AU" alt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13C8010-7702-164E-9AF6-BADB08F3A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And further…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(2003): extended architecture to 64 bits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EM64T </a:t>
            </a:r>
            <a:r>
              <a:rPr lang="en-US" altLang="en-US" sz="2400">
                <a:cs typeface="Arial" panose="020B0604020202020204" pitchFamily="34" charset="0"/>
              </a:rPr>
              <a:t>– </a:t>
            </a:r>
            <a:r>
              <a:rPr lang="en-US" altLang="en-US" sz="2400"/>
              <a:t>Extended Memory 64 Technology (2004)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AMD64 adopted by Intel (with refinements)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SSE3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Intel Core (2006)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Added SSE4 instructions, virtual machine support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AMD64 (announced 2007): SSE5 instructions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Intel declined to follow, instead…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Advanced Vector Extension (announced 2008)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Longer SSE registers, more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If Intel didn’t extend with compatibility, its competitors would!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Technical elegance ≠ market success</a:t>
            </a:r>
          </a:p>
        </p:txBody>
      </p:sp>
    </p:spTree>
    <p:extLst>
      <p:ext uri="{BB962C8B-B14F-4D97-AF65-F5344CB8AC3E}">
        <p14:creationId xmlns:p14="http://schemas.microsoft.com/office/powerpoint/2010/main" val="1680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2">
            <a:extLst>
              <a:ext uri="{FF2B5EF4-FFF2-40B4-BE49-F238E27FC236}">
                <a16:creationId xmlns:a16="http://schemas.microsoft.com/office/drawing/2014/main" id="{72DEDCBA-AAEC-144F-9671-8A66B1D21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1E785CDF-24A9-2C46-9B19-6814D473F3A8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CCCBC38-F8F4-AE40-8E43-615021303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Registers</a:t>
            </a:r>
          </a:p>
        </p:txBody>
      </p:sp>
      <p:pic>
        <p:nvPicPr>
          <p:cNvPr id="88068" name="Picture 5" descr="f02-36-P374493">
            <a:extLst>
              <a:ext uri="{FF2B5EF4-FFF2-40B4-BE49-F238E27FC236}">
                <a16:creationId xmlns:a16="http://schemas.microsoft.com/office/drawing/2014/main" id="{E51B617D-4257-0F4F-AAA2-0E3F6752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44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6EED7A42-E6A2-3044-AD62-425A1FC67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52B76A7-A2F9-D344-98BC-BC79B03AE7DB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806664B-06B7-2640-B719-983339ED3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Basic x86 Addressing Modes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90BB1E5-9C06-6A4A-9D49-8E85ACC1D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z="2800"/>
              <a:t>Two operands per instruction</a:t>
            </a:r>
          </a:p>
        </p:txBody>
      </p:sp>
      <p:graphicFrame>
        <p:nvGraphicFramePr>
          <p:cNvPr id="471080" name="Group 40">
            <a:extLst>
              <a:ext uri="{FF2B5EF4-FFF2-40B4-BE49-F238E27FC236}">
                <a16:creationId xmlns:a16="http://schemas.microsoft.com/office/drawing/2014/main" id="{45136BB6-B0E5-8C4E-BBB8-34246B46D6F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1700213"/>
          <a:ext cx="6697663" cy="2194284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 operand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116" name="Rectangle 41">
            <a:extLst>
              <a:ext uri="{FF2B5EF4-FFF2-40B4-BE49-F238E27FC236}">
                <a16:creationId xmlns:a16="http://schemas.microsoft.com/office/drawing/2014/main" id="{B4497CB1-4A20-DF4A-8690-943946D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82708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altLang="en-US" sz="2800"/>
              <a:t>Memory addressing modes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400"/>
              <a:t>Address in register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displacement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400"/>
              <a:t>Address =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(scale = 0, 1, 2, or 3)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altLang="en-US" sz="2400"/>
              <a:t>Address =  R</a:t>
            </a:r>
            <a:r>
              <a:rPr lang="en-AU" altLang="en-US" sz="2400" baseline="-25000"/>
              <a:t>base</a:t>
            </a:r>
            <a:r>
              <a:rPr lang="en-AU" altLang="en-US" sz="2400"/>
              <a:t> + 2</a:t>
            </a:r>
            <a:r>
              <a:rPr lang="en-AU" altLang="en-US" sz="2400" baseline="30000"/>
              <a:t>scale</a:t>
            </a:r>
            <a:r>
              <a:rPr lang="en-AU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×</a:t>
            </a:r>
            <a:r>
              <a:rPr lang="en-AU" altLang="en-US" sz="2400"/>
              <a:t> R</a:t>
            </a:r>
            <a:r>
              <a:rPr lang="en-AU" altLang="en-US" sz="2400" baseline="-25000"/>
              <a:t>index</a:t>
            </a:r>
            <a:r>
              <a:rPr lang="en-AU" altLang="en-US" sz="2400"/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77123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>
            <a:extLst>
              <a:ext uri="{FF2B5EF4-FFF2-40B4-BE49-F238E27FC236}">
                <a16:creationId xmlns:a16="http://schemas.microsoft.com/office/drawing/2014/main" id="{F293BAC9-42B1-DE42-BB13-0A5DD182E7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F111912-CB07-D642-ACED-40768574A20B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73164FE-6CE0-D64D-A90C-0BF420B98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Instruction Encoding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ABD9C18-DF59-A745-B2E6-30EC9E1B9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125538"/>
            <a:ext cx="4383088" cy="5111750"/>
          </a:xfrm>
        </p:spPr>
        <p:txBody>
          <a:bodyPr/>
          <a:lstStyle/>
          <a:p>
            <a:pPr eaLnBrk="1" hangingPunct="1"/>
            <a:r>
              <a:rPr lang="en-AU" altLang="en-US"/>
              <a:t>Variable length encoding</a:t>
            </a:r>
          </a:p>
          <a:p>
            <a:pPr lvl="1" eaLnBrk="1" hangingPunct="1"/>
            <a:r>
              <a:rPr lang="en-AU" altLang="en-US"/>
              <a:t>Postfix bytes specify addressing mode</a:t>
            </a:r>
          </a:p>
          <a:p>
            <a:pPr lvl="1" eaLnBrk="1" hangingPunct="1"/>
            <a:r>
              <a:rPr lang="en-AU" altLang="en-US"/>
              <a:t>Prefix bytes modify operation</a:t>
            </a:r>
          </a:p>
          <a:p>
            <a:pPr lvl="2" eaLnBrk="1" hangingPunct="1"/>
            <a:r>
              <a:rPr lang="en-AU" altLang="en-US"/>
              <a:t>Operand length, repetition, locking, …</a:t>
            </a:r>
          </a:p>
        </p:txBody>
      </p:sp>
      <p:pic>
        <p:nvPicPr>
          <p:cNvPr id="90117" name="Picture 4" descr="f02-41-P374493">
            <a:extLst>
              <a:ext uri="{FF2B5EF4-FFF2-40B4-BE49-F238E27FC236}">
                <a16:creationId xmlns:a16="http://schemas.microsoft.com/office/drawing/2014/main" id="{134B394F-00AC-8A4C-966B-DA0F6734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41438"/>
            <a:ext cx="441007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68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6A97439D-63C3-5546-9D04-7AD3BCAAB8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87129ED-55CB-C048-805E-D933FDF3779B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EA0CD28-FEB7-C147-8865-3CD52B05D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IA-32</a:t>
            </a:r>
            <a:endParaRPr lang="en-AU" altLang="en-US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49E5F72-FEC7-1846-8844-E5E761F94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Complex instruction set makes implementation difficult</a:t>
            </a:r>
          </a:p>
          <a:p>
            <a:pPr lvl="1" eaLnBrk="1" hangingPunct="1"/>
            <a:r>
              <a:rPr lang="en-US" altLang="en-US"/>
              <a:t>Hardware translates instructions to simpler microoperations</a:t>
            </a:r>
          </a:p>
          <a:p>
            <a:pPr lvl="2" eaLnBrk="1" hangingPunct="1"/>
            <a:r>
              <a:rPr lang="en-US" altLang="en-US"/>
              <a:t>Simple instructions: 1–1</a:t>
            </a:r>
          </a:p>
          <a:p>
            <a:pPr lvl="2" eaLnBrk="1" hangingPunct="1"/>
            <a:r>
              <a:rPr lang="en-US" altLang="en-US"/>
              <a:t>Complex instructions: 1–many</a:t>
            </a:r>
          </a:p>
          <a:p>
            <a:pPr lvl="1" eaLnBrk="1" hangingPunct="1"/>
            <a:r>
              <a:rPr lang="en-US" altLang="en-US"/>
              <a:t>Microengine similar to RISC</a:t>
            </a:r>
          </a:p>
          <a:p>
            <a:pPr lvl="1" eaLnBrk="1" hangingPunct="1"/>
            <a:r>
              <a:rPr lang="en-US" altLang="en-US"/>
              <a:t>Market share makes this economically viable</a:t>
            </a:r>
          </a:p>
          <a:p>
            <a:pPr eaLnBrk="1" hangingPunct="1"/>
            <a:r>
              <a:rPr lang="en-US" altLang="en-US"/>
              <a:t>Comparable performance to RISC</a:t>
            </a:r>
          </a:p>
          <a:p>
            <a:pPr lvl="1" eaLnBrk="1" hangingPunct="1"/>
            <a:r>
              <a:rPr lang="en-US" altLang="en-US"/>
              <a:t>Compilers avoid complex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883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9B3C84D3-A779-4D40-A9E0-F14F0D48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v8 Instructions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C8B7AA76-211C-FA44-B49A-A8943A4A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moving to 64-bit, ARM did a complete overhaul</a:t>
            </a:r>
          </a:p>
          <a:p>
            <a:r>
              <a:rPr lang="en-US" altLang="en-US"/>
              <a:t>ARM v8 resembles MIPS</a:t>
            </a:r>
          </a:p>
          <a:p>
            <a:pPr lvl="1"/>
            <a:r>
              <a:rPr lang="en-US" altLang="en-US" sz="2400"/>
              <a:t>Changes from v7:</a:t>
            </a:r>
          </a:p>
          <a:p>
            <a:pPr lvl="2"/>
            <a:r>
              <a:rPr lang="en-US" altLang="en-US" sz="2000"/>
              <a:t>No conditional execution field</a:t>
            </a:r>
          </a:p>
          <a:p>
            <a:pPr lvl="2"/>
            <a:r>
              <a:rPr lang="en-US" altLang="en-US" sz="2000"/>
              <a:t>Immediate field is 12-bit constant</a:t>
            </a:r>
          </a:p>
          <a:p>
            <a:pPr lvl="2"/>
            <a:r>
              <a:rPr lang="en-US" altLang="en-US" sz="2000"/>
              <a:t>Dropped load/store multiple</a:t>
            </a:r>
          </a:p>
          <a:p>
            <a:pPr lvl="2"/>
            <a:r>
              <a:rPr lang="en-US" altLang="en-US" sz="2000"/>
              <a:t>PC is no longer a GPR</a:t>
            </a:r>
          </a:p>
          <a:p>
            <a:pPr lvl="2"/>
            <a:r>
              <a:rPr lang="en-US" altLang="en-US" sz="2000"/>
              <a:t>GPR set expanded to 32</a:t>
            </a:r>
          </a:p>
          <a:p>
            <a:pPr lvl="2"/>
            <a:r>
              <a:rPr lang="en-US" altLang="en-US" sz="2000"/>
              <a:t>Addressing modes work for all word sizes</a:t>
            </a:r>
          </a:p>
          <a:p>
            <a:pPr lvl="2"/>
            <a:r>
              <a:rPr lang="en-US" altLang="en-US" sz="2000"/>
              <a:t>Divide instruction</a:t>
            </a:r>
          </a:p>
          <a:p>
            <a:pPr lvl="2"/>
            <a:r>
              <a:rPr lang="en-US" altLang="en-US" sz="2000"/>
              <a:t>Branch if equal/branch if not equal instructions</a:t>
            </a:r>
            <a:endParaRPr lang="en-US" altLang="en-US"/>
          </a:p>
        </p:txBody>
      </p:sp>
      <p:sp>
        <p:nvSpPr>
          <p:cNvPr id="92164" name="Footer Placeholder 3">
            <a:extLst>
              <a:ext uri="{FF2B5EF4-FFF2-40B4-BE49-F238E27FC236}">
                <a16:creationId xmlns:a16="http://schemas.microsoft.com/office/drawing/2014/main" id="{C13148C6-00C3-4A47-A567-0E1D866E3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A7FF0CB-DD75-6B42-835C-79ACB0B7565E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26843044-43B9-4848-9138-62DDF9C533D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23831" y="2255044"/>
            <a:ext cx="487362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§2.18 Real Stuff:  ARM v8 (64-bit)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1834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1EAD36C-D4F8-D640-B0F0-7AF217191ECD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70659" name="Picture 10" descr="f02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196975"/>
            <a:ext cx="4005263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Lazy Linkage</a:t>
            </a:r>
            <a:endParaRPr lang="en-AU" altLang="en-US"/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1042988" y="24971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Indirection table</a:t>
            </a:r>
            <a:endParaRPr lang="en-AU" altLang="en-US"/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1042988" y="3305175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Stub: Loads routine ID,</a:t>
            </a:r>
            <a:br>
              <a:rPr lang="en-US" altLang="en-US"/>
            </a:br>
            <a:r>
              <a:rPr lang="en-US" altLang="en-US"/>
              <a:t>Jump to linker/loader</a:t>
            </a:r>
            <a:endParaRPr lang="en-AU" altLang="en-US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042988" y="43703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Linker/loader code</a:t>
            </a:r>
            <a:endParaRPr lang="en-AU" altLang="en-US"/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1042988" y="5233988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Dynamically</a:t>
            </a:r>
            <a:br>
              <a:rPr lang="en-US" altLang="en-US"/>
            </a:br>
            <a:r>
              <a:rPr lang="en-US" altLang="en-US"/>
              <a:t>mapped code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418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97514CE8-ACAB-0241-ADB4-9B45296FB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23B40BB-B7A8-494B-BAE1-D8F11B763535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1AA02A8-BCC4-7044-93AA-31B4D237A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Fallacies</a:t>
            </a:r>
            <a:endParaRPr lang="en-AU" altLang="en-US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646277B-7EDB-F646-A5BE-E9A8BC178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Powerful instruction </a:t>
            </a:r>
            <a:r>
              <a:rPr lang="en-US" altLang="en-US" sz="2800">
                <a:sym typeface="Symbol" pitchFamily="2" charset="2"/>
              </a:rPr>
              <a:t> higher performance</a:t>
            </a:r>
          </a:p>
          <a:p>
            <a:pPr lvl="1" eaLnBrk="1" hangingPunct="1"/>
            <a:r>
              <a:rPr lang="en-US" altLang="en-US" sz="2400">
                <a:sym typeface="Symbol" pitchFamily="2" charset="2"/>
              </a:rPr>
              <a:t>Fewer instructions required</a:t>
            </a:r>
          </a:p>
          <a:p>
            <a:pPr lvl="1" eaLnBrk="1" hangingPunct="1"/>
            <a:r>
              <a:rPr lang="en-US" altLang="en-US" sz="2400">
                <a:sym typeface="Symbol" pitchFamily="2" charset="2"/>
              </a:rPr>
              <a:t>But complex instructions are hard to implement</a:t>
            </a:r>
          </a:p>
          <a:p>
            <a:pPr lvl="2" eaLnBrk="1" hangingPunct="1"/>
            <a:r>
              <a:rPr lang="en-US" altLang="en-US" sz="2000">
                <a:sym typeface="Symbol" pitchFamily="2" charset="2"/>
              </a:rPr>
              <a:t>May slow down all instructions, including simple ones</a:t>
            </a:r>
          </a:p>
          <a:p>
            <a:pPr lvl="1" eaLnBrk="1" hangingPunct="1"/>
            <a:r>
              <a:rPr lang="en-US" altLang="en-US" sz="2400">
                <a:sym typeface="Symbol" pitchFamily="2" charset="2"/>
              </a:rPr>
              <a:t>Compilers are good at making fast code from simple instructions</a:t>
            </a:r>
          </a:p>
          <a:p>
            <a:pPr eaLnBrk="1" hangingPunct="1"/>
            <a:r>
              <a:rPr lang="en-US" altLang="en-US" sz="2800">
                <a:sym typeface="Symbol" pitchFamily="2" charset="2"/>
              </a:rPr>
              <a:t>Use assembly code for high performance</a:t>
            </a:r>
          </a:p>
          <a:p>
            <a:pPr lvl="1" eaLnBrk="1" hangingPunct="1"/>
            <a:r>
              <a:rPr lang="en-US" altLang="en-US" sz="2400">
                <a:sym typeface="Symbol" pitchFamily="2" charset="2"/>
              </a:rPr>
              <a:t>But modern compilers are better at dealing with modern processors</a:t>
            </a:r>
          </a:p>
          <a:p>
            <a:pPr lvl="1" eaLnBrk="1" hangingPunct="1"/>
            <a:r>
              <a:rPr lang="en-US" altLang="en-US" sz="2400">
                <a:sym typeface="Symbol" pitchFamily="2" charset="2"/>
              </a:rPr>
              <a:t>More lines of code  more errors and less productivity</a:t>
            </a:r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1255D75C-BDAC-F34F-A939-65D5B677C29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§2.19 Fallacies and Pitfalls</a:t>
            </a:r>
          </a:p>
        </p:txBody>
      </p:sp>
    </p:spTree>
    <p:extLst>
      <p:ext uri="{BB962C8B-B14F-4D97-AF65-F5344CB8AC3E}">
        <p14:creationId xmlns:p14="http://schemas.microsoft.com/office/powerpoint/2010/main" val="57563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F3B16A4F-0902-694C-8796-8F73DAA15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182D55D-D4F1-A240-B920-3DEC3D88BA1A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064F002-2309-D648-B81E-D2C7D9D5A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1086902-FAFF-9C41-A422-D39DA77F0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27200"/>
          </a:xfrm>
        </p:spPr>
        <p:txBody>
          <a:bodyPr/>
          <a:lstStyle/>
          <a:p>
            <a:pPr eaLnBrk="1" hangingPunct="1"/>
            <a:r>
              <a:rPr lang="en-AU" altLang="en-US"/>
              <a:t>Backward compatibility </a:t>
            </a:r>
            <a:r>
              <a:rPr lang="en-US" altLang="en-US">
                <a:sym typeface="Symbol" pitchFamily="2" charset="2"/>
              </a:rPr>
              <a:t> instruction set doesn’t change</a:t>
            </a:r>
          </a:p>
          <a:p>
            <a:pPr lvl="1" eaLnBrk="1" hangingPunct="1"/>
            <a:r>
              <a:rPr lang="en-AU" altLang="en-US">
                <a:sym typeface="Symbol" pitchFamily="2" charset="2"/>
              </a:rPr>
              <a:t>But they do accrete more instructions</a:t>
            </a:r>
          </a:p>
        </p:txBody>
      </p:sp>
      <p:pic>
        <p:nvPicPr>
          <p:cNvPr id="94213" name="Picture 7">
            <a:extLst>
              <a:ext uri="{FF2B5EF4-FFF2-40B4-BE49-F238E27FC236}">
                <a16:creationId xmlns:a16="http://schemas.microsoft.com/office/drawing/2014/main" id="{AFDC9786-01F6-BF4F-A847-46813E902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5543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5">
            <a:extLst>
              <a:ext uri="{FF2B5EF4-FFF2-40B4-BE49-F238E27FC236}">
                <a16:creationId xmlns:a16="http://schemas.microsoft.com/office/drawing/2014/main" id="{3E634E20-DA01-2A40-9445-46FD2CF9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149725"/>
            <a:ext cx="2035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980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6A805EEC-CCAA-F74A-8EF2-3C4584F024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032689E-E586-1342-BF2B-C04A17C85ED8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5BEEC9C7-F002-CC4A-939D-73F8BA083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Pitfalls</a:t>
            </a:r>
            <a:endParaRPr lang="en-AU" altLang="en-US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B053EC8-E8A3-9644-9E95-6DB22EFF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words are not at sequential addresses</a:t>
            </a:r>
          </a:p>
          <a:p>
            <a:pPr lvl="1" eaLnBrk="1" hangingPunct="1"/>
            <a:r>
              <a:rPr lang="en-US" altLang="en-US"/>
              <a:t>Increment by 4, not by 1!</a:t>
            </a:r>
          </a:p>
          <a:p>
            <a:pPr eaLnBrk="1" hangingPunct="1"/>
            <a:r>
              <a:rPr lang="en-US" altLang="en-US"/>
              <a:t>Keeping a pointer to an automatic variable after procedure returns</a:t>
            </a:r>
          </a:p>
          <a:p>
            <a:pPr lvl="1" eaLnBrk="1" hangingPunct="1"/>
            <a:r>
              <a:rPr lang="en-US" altLang="en-US"/>
              <a:t>e.g., passing pointer back via an argument</a:t>
            </a:r>
          </a:p>
          <a:p>
            <a:pPr lvl="1" eaLnBrk="1" hangingPunct="1"/>
            <a:r>
              <a:rPr lang="en-US" altLang="en-US"/>
              <a:t>Pointer becomes invalid when stack popped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2473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>
            <a:extLst>
              <a:ext uri="{FF2B5EF4-FFF2-40B4-BE49-F238E27FC236}">
                <a16:creationId xmlns:a16="http://schemas.microsoft.com/office/drawing/2014/main" id="{7FBBCF9D-0B21-2449-9CB8-8FB1B58D7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A538711-886D-404E-9CAD-DF4AECD15A9A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C4C709A4-6499-204D-A013-6DA463C46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D7D1FB7-25E9-0D42-98FE-9F4FDF4BE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Design principles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1.</a:t>
            </a:r>
            <a:r>
              <a:rPr lang="en-US" altLang="en-US"/>
              <a:t>	Simplicity favors regularity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2.</a:t>
            </a:r>
            <a:r>
              <a:rPr lang="en-US" altLang="en-US"/>
              <a:t>	Smaller is faster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3.</a:t>
            </a:r>
            <a:r>
              <a:rPr lang="en-US" altLang="en-US"/>
              <a:t>	Make the common case fast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4.</a:t>
            </a:r>
            <a:r>
              <a:rPr lang="en-US" altLang="en-US"/>
              <a:t>	Good design demands good compromises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Layers of software/hardware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Compiler, assembler,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MIPS: typical of RISC ISAs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c.f. x86</a:t>
            </a:r>
            <a:endParaRPr lang="en-AU" altLang="en-US"/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CBBE5198-0E65-6947-82CC-97BE5ACC1B9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77125" y="1295400"/>
            <a:ext cx="296703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§2.20 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49239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0BF22F56-6DC6-054C-9E71-FE191D9F3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7DDBD23-8F81-B746-A009-E300774573F7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4C08B8A-67DB-3F4B-B61B-CBD9A9690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7623B15-A7B8-DD45-9F60-16B1AF08C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15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Measure MIPS instruction executions in benchmark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making the common case fast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Consider compromises</a:t>
            </a:r>
            <a:endParaRPr lang="en-AU" altLang="en-US"/>
          </a:p>
        </p:txBody>
      </p:sp>
      <p:graphicFrame>
        <p:nvGraphicFramePr>
          <p:cNvPr id="414764" name="Group 44">
            <a:extLst>
              <a:ext uri="{FF2B5EF4-FFF2-40B4-BE49-F238E27FC236}">
                <a16:creationId xmlns:a16="http://schemas.microsoft.com/office/drawing/2014/main" id="{BA16E92C-F73C-584B-AB80-BC589F51A485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3222625"/>
          <a:ext cx="8783637" cy="30178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class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 examples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Int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SPEC2006 FP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add, sub, addi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lw, sw, lb, lbu, lh, lhu, sb, lui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Logical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or, nor, andi, ori, sll, srl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beq, bne, slt, slti, sltiu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j, jr, jal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3">
            <a:extLst>
              <a:ext uri="{FF2B5EF4-FFF2-40B4-BE49-F238E27FC236}">
                <a16:creationId xmlns:a16="http://schemas.microsoft.com/office/drawing/2014/main" id="{192627B0-7B33-7F43-B88E-65A8D7CE1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BC1EFE6B-782B-BD4C-9B22-A6B366EC4FB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4279C13B-F048-B64F-8AF6-8438C94E2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Effect of Compiler Optimization</a:t>
            </a:r>
            <a:endParaRPr lang="en-AU" altLang="en-US" sz="4000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92C068C2-B458-B14A-91D8-0876E2845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17748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Chart" r:id="rId4" imgW="3835400" imgH="2349500" progId="MSGraph.Chart.8">
                  <p:embed followColorScheme="full"/>
                </p:oleObj>
              </mc:Choice>
              <mc:Fallback>
                <p:oleObj name="Chart" r:id="rId4" imgW="3835400" imgH="2349500" progId="MSGraph.Chart.8">
                  <p:embed followColorScheme="full"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92C068C2-B458-B14A-91D8-0876E2845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7748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5DF10EE5-BBFB-3743-9E00-68DFFC031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" y="4044950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Chart" r:id="rId6" imgW="3784600" imgH="2349500" progId="MSGraph.Chart.8">
                  <p:embed followColorScheme="full"/>
                </p:oleObj>
              </mc:Choice>
              <mc:Fallback>
                <p:oleObj name="Chart" r:id="rId6" imgW="3784600" imgH="2349500" progId="MSGraph.Chart.8">
                  <p:embed followColorScheme="full"/>
                  <p:pic>
                    <p:nvPicPr>
                      <p:cNvPr id="4099" name="Object 4">
                        <a:extLst>
                          <a:ext uri="{FF2B5EF4-FFF2-40B4-BE49-F238E27FC236}">
                            <a16:creationId xmlns:a16="http://schemas.microsoft.com/office/drawing/2014/main" id="{5DF10EE5-BBFB-3743-9E00-68DFFC031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4044950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C504D768-B1D5-764B-837B-8F1EB2D28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1773238"/>
          <a:ext cx="377190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Chart" r:id="rId8" imgW="3784600" imgH="2349500" progId="MSGraph.Chart.8">
                  <p:embed followColorScheme="full"/>
                </p:oleObj>
              </mc:Choice>
              <mc:Fallback>
                <p:oleObj name="Chart" r:id="rId8" imgW="3784600" imgH="2349500" progId="MSGraph.Chart.8">
                  <p:embed followColorScheme="full"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id="{C504D768-B1D5-764B-837B-8F1EB2D28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377190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">
            <a:extLst>
              <a:ext uri="{FF2B5EF4-FFF2-40B4-BE49-F238E27FC236}">
                <a16:creationId xmlns:a16="http://schemas.microsoft.com/office/drawing/2014/main" id="{94D1260F-8C15-074B-85FE-2FB92C676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048125"/>
          <a:ext cx="3829050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Chart" r:id="rId10" imgW="3835400" imgH="2349500" progId="MSGraph.Chart.8">
                  <p:embed followColorScheme="full"/>
                </p:oleObj>
              </mc:Choice>
              <mc:Fallback>
                <p:oleObj name="Chart" r:id="rId10" imgW="3835400" imgH="2349500" progId="MSGraph.Chart.8">
                  <p:embed followColorScheme="full"/>
                  <p:pic>
                    <p:nvPicPr>
                      <p:cNvPr id="4101" name="Object 6">
                        <a:extLst>
                          <a:ext uri="{FF2B5EF4-FFF2-40B4-BE49-F238E27FC236}">
                            <a16:creationId xmlns:a16="http://schemas.microsoft.com/office/drawing/2014/main" id="{94D1260F-8C15-074B-85FE-2FB92C676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48125"/>
                        <a:ext cx="3829050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7">
            <a:extLst>
              <a:ext uri="{FF2B5EF4-FFF2-40B4-BE49-F238E27FC236}">
                <a16:creationId xmlns:a16="http://schemas.microsoft.com/office/drawing/2014/main" id="{EE7B74A8-A0D2-6C4E-9243-EDA41C216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68413"/>
            <a:ext cx="47307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Compiled with gcc for Pentium 4 under Linux</a:t>
            </a:r>
            <a:endParaRPr lang="en-AU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6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Footer Placeholder 3">
            <a:extLst>
              <a:ext uri="{FF2B5EF4-FFF2-40B4-BE49-F238E27FC236}">
                <a16:creationId xmlns:a16="http://schemas.microsoft.com/office/drawing/2014/main" id="{28779642-EB85-614D-B715-349FB266D1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BCBA039-6F26-B949-9955-0550F0FE9411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942448CD-09A9-B948-96FB-D92FA6932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en-US" sz="3600"/>
              <a:t>Effect of Language and Algorithm</a:t>
            </a:r>
            <a:endParaRPr lang="en-AU" altLang="en-US" sz="3600"/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3F039971-6C72-6C4E-8EFA-901B3BA25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1125538"/>
          <a:ext cx="50863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Chart" r:id="rId4" imgW="5092700" imgH="1955800" progId="MSGraph.Chart.8">
                  <p:embed followColorScheme="full"/>
                </p:oleObj>
              </mc:Choice>
              <mc:Fallback>
                <p:oleObj name="Chart" r:id="rId4" imgW="5092700" imgH="1955800" progId="MSGraph.Chart.8">
                  <p:embed followColorScheme="full"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3F039971-6C72-6C4E-8EFA-901B3BA25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125538"/>
                        <a:ext cx="50863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19AC24B4-4CD9-5346-A612-08C815935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2852738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Chart" r:id="rId6" imgW="5092700" imgH="1955800" progId="MSGraph.Chart.8">
                  <p:embed followColorScheme="full"/>
                </p:oleObj>
              </mc:Choice>
              <mc:Fallback>
                <p:oleObj name="Chart" r:id="rId6" imgW="5092700" imgH="1955800" progId="MSGraph.Chart.8">
                  <p:embed followColorScheme="full"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19AC24B4-4CD9-5346-A612-08C815935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852738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DC0DB48E-A6BF-2447-8514-7B34AA6CE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652963"/>
          <a:ext cx="5086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" name="Chart" r:id="rId8" imgW="5092700" imgH="1955800" progId="MSGraph.Chart.8">
                  <p:embed followColorScheme="full"/>
                </p:oleObj>
              </mc:Choice>
              <mc:Fallback>
                <p:oleObj name="Chart" r:id="rId8" imgW="5092700" imgH="1955800" progId="MSGraph.Chart.8">
                  <p:embed followColorScheme="full"/>
                  <p:pic>
                    <p:nvPicPr>
                      <p:cNvPr id="5124" name="Object 5">
                        <a:extLst>
                          <a:ext uri="{FF2B5EF4-FFF2-40B4-BE49-F238E27FC236}">
                            <a16:creationId xmlns:a16="http://schemas.microsoft.com/office/drawing/2014/main" id="{DC0DB48E-A6BF-2447-8514-7B34AA6CE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5086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25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1071F296-572F-4541-BE66-6AFBD6CA2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443F134-503E-3340-99FA-0A3DFB52B7B7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77827" name="Rectangle 4">
            <a:extLst>
              <a:ext uri="{FF2B5EF4-FFF2-40B4-BE49-F238E27FC236}">
                <a16:creationId xmlns:a16="http://schemas.microsoft.com/office/drawing/2014/main" id="{F33A6DBA-892A-7B48-A8D8-7202B74F1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Lessons Learnt</a:t>
            </a:r>
            <a:endParaRPr lang="en-AU" altLang="en-US"/>
          </a:p>
        </p:txBody>
      </p:sp>
      <p:sp>
        <p:nvSpPr>
          <p:cNvPr id="77828" name="Rectangle 5">
            <a:extLst>
              <a:ext uri="{FF2B5EF4-FFF2-40B4-BE49-F238E27FC236}">
                <a16:creationId xmlns:a16="http://schemas.microsoft.com/office/drawing/2014/main" id="{91CF0744-16AF-7445-BAF1-8B06161AF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count and CPI are not good performance indicators in isolation</a:t>
            </a:r>
          </a:p>
          <a:p>
            <a:pPr eaLnBrk="1" hangingPunct="1"/>
            <a:r>
              <a:rPr lang="en-US" altLang="en-US"/>
              <a:t>Compiler optimizations are sensitive to the algorithm</a:t>
            </a:r>
          </a:p>
          <a:p>
            <a:pPr eaLnBrk="1" hangingPunct="1"/>
            <a:r>
              <a:rPr lang="en-US" altLang="en-US"/>
              <a:t>Java/JIT compiled code is significantly faster than JVM interpreted</a:t>
            </a:r>
          </a:p>
          <a:p>
            <a:pPr lvl="1" eaLnBrk="1" hangingPunct="1"/>
            <a:r>
              <a:rPr lang="en-US" altLang="en-US"/>
              <a:t>Comparable to optimized C in some cases</a:t>
            </a:r>
            <a:endParaRPr lang="en-AU" altLang="en-US"/>
          </a:p>
          <a:p>
            <a:pPr eaLnBrk="1" hangingPunct="1"/>
            <a:r>
              <a:rPr lang="en-US" altLang="en-US"/>
              <a:t>Nothing can fix a dumb algorithm!</a:t>
            </a:r>
          </a:p>
        </p:txBody>
      </p:sp>
    </p:spTree>
    <p:extLst>
      <p:ext uri="{BB962C8B-B14F-4D97-AF65-F5344CB8AC3E}">
        <p14:creationId xmlns:p14="http://schemas.microsoft.com/office/powerpoint/2010/main" val="274558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9F42176B-73DF-4D4B-B98F-52815DB0A2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19D968C-BB1A-AE4E-944B-884CD1D0CB67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80C0CAF-97DD-3743-A35A-8F63D6BC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vs. Pointers</a:t>
            </a:r>
            <a:endParaRPr lang="en-AU" altLang="en-US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81069E4-80A1-4A44-B6B9-DA4D046B3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897812" cy="5111750"/>
          </a:xfrm>
        </p:spPr>
        <p:txBody>
          <a:bodyPr/>
          <a:lstStyle/>
          <a:p>
            <a:pPr eaLnBrk="1" hangingPunct="1"/>
            <a:r>
              <a:rPr lang="en-US" altLang="en-US"/>
              <a:t>Array indexing involves</a:t>
            </a:r>
          </a:p>
          <a:p>
            <a:pPr lvl="1" eaLnBrk="1" hangingPunct="1"/>
            <a:r>
              <a:rPr lang="en-US" altLang="en-US"/>
              <a:t>Multiplying index by element size</a:t>
            </a:r>
          </a:p>
          <a:p>
            <a:pPr lvl="1" eaLnBrk="1" hangingPunct="1"/>
            <a:r>
              <a:rPr lang="en-US" altLang="en-US"/>
              <a:t>Adding to array base address</a:t>
            </a:r>
            <a:endParaRPr lang="en-AU" altLang="en-US"/>
          </a:p>
          <a:p>
            <a:pPr eaLnBrk="1" hangingPunct="1"/>
            <a:r>
              <a:rPr lang="en-US" altLang="en-US"/>
              <a:t>Pointers correspond directly to memory addresses</a:t>
            </a:r>
          </a:p>
          <a:p>
            <a:pPr lvl="1" eaLnBrk="1" hangingPunct="1"/>
            <a:r>
              <a:rPr lang="en-US" altLang="en-US"/>
              <a:t>Can avoid indexing complexity</a:t>
            </a:r>
          </a:p>
        </p:txBody>
      </p:sp>
      <p:sp>
        <p:nvSpPr>
          <p:cNvPr id="78853" name="Text Box 4">
            <a:extLst>
              <a:ext uri="{FF2B5EF4-FFF2-40B4-BE49-F238E27FC236}">
                <a16:creationId xmlns:a16="http://schemas.microsoft.com/office/drawing/2014/main" id="{A8148701-4A9F-D545-A33A-98A408054D9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01719" y="1375569"/>
            <a:ext cx="3117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§2.14 Arrays versus Pointers</a:t>
            </a:r>
          </a:p>
        </p:txBody>
      </p:sp>
    </p:spTree>
    <p:extLst>
      <p:ext uri="{BB962C8B-B14F-4D97-AF65-F5344CB8AC3E}">
        <p14:creationId xmlns:p14="http://schemas.microsoft.com/office/powerpoint/2010/main" val="418184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6D18A9D7-0402-0744-8768-4E65A2B3D9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41B1EA-89A5-B246-B810-E70487D298D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37A4790-173C-6944-B545-1AC081DBC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Clearing and Array</a:t>
            </a:r>
            <a:endParaRPr lang="en-AU" altLang="en-US"/>
          </a:p>
        </p:txBody>
      </p:sp>
      <p:graphicFrame>
        <p:nvGraphicFramePr>
          <p:cNvPr id="396291" name="Group 3">
            <a:extLst>
              <a:ext uri="{FF2B5EF4-FFF2-40B4-BE49-F238E27FC236}">
                <a16:creationId xmlns:a16="http://schemas.microsoft.com/office/drawing/2014/main" id="{A2FADA11-6D2E-574B-8290-04FFE4BF0D89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1457325"/>
          <a:ext cx="8928100" cy="4065588"/>
        </p:xfrm>
        <a:graphic>
          <a:graphicData uri="http://schemas.openxmlformats.org/drawingml/2006/table">
            <a:tbl>
              <a:tblPr/>
              <a:tblGrid>
                <a:gridCol w="439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clear1(int array[],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i;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(i = 0; i &lt; size; i +=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array[i]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clear2(int *array, int size)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int *p;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for (p = &amp;array[0]; p &lt; &amp;array[size];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p = p + 1)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*p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}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$t0,$zero   # i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loop1: sll $t1,$t0,2    # $t1 = i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&amp;array[i]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sw $zero, 0($t2) # array[i]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$t0,$t0,1   # i = i + 1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$t3,$t0,$a1 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#   (i &lt;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$t3,$zero,loop1 # if (…)</a:t>
                      </a:r>
                      <a:b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</a:b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move 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Lucida Console" pitchFamily="49" charset="0"/>
                        </a:rPr>
                        <a:t>   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# p = &amp; array[0]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sll $t1,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$a1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,2   # $t1 =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*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 $t2,$a0,$t1 # $t2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   &amp;array[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size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loop2: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sw $zero,0(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$t0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Memory[p]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addi $t0,$t0,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# 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 = p + 4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slt $t3,$t0,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$t2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# $t3 =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#(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p&lt;&amp;array[size]</a:t>
                      </a: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bne $t3,$zero,loop2 # if (…)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                     # goto loop2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5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40E53A6B-E39A-D144-AC2B-95BED953E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0A6063E-A3F1-D249-91C5-4EA4677D0102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80B876C-6D95-F24F-8191-759925E78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Array vs. Ptr</a:t>
            </a:r>
            <a:endParaRPr lang="en-AU" altLang="en-US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5526722-B4B6-1B48-BFA4-A5037A4C1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 “strength reduced” to shift</a:t>
            </a:r>
          </a:p>
          <a:p>
            <a:pPr eaLnBrk="1" hangingPunct="1"/>
            <a:r>
              <a:rPr lang="en-US" altLang="en-US"/>
              <a:t>Array version requires shift to be inside loop</a:t>
            </a:r>
          </a:p>
          <a:p>
            <a:pPr lvl="1" eaLnBrk="1" hangingPunct="1"/>
            <a:r>
              <a:rPr lang="en-US" altLang="en-US"/>
              <a:t>Part of index calculation for incremented i</a:t>
            </a:r>
          </a:p>
          <a:p>
            <a:pPr lvl="1" eaLnBrk="1" hangingPunct="1"/>
            <a:r>
              <a:rPr lang="en-US" altLang="en-US"/>
              <a:t>c.f. incrementing pointer</a:t>
            </a:r>
          </a:p>
          <a:p>
            <a:pPr eaLnBrk="1" hangingPunct="1"/>
            <a:r>
              <a:rPr lang="en-US" altLang="en-US"/>
              <a:t>Compiler can achieve same effect as manual use of pointers</a:t>
            </a:r>
          </a:p>
          <a:p>
            <a:pPr lvl="1" eaLnBrk="1" hangingPunct="1"/>
            <a:r>
              <a:rPr lang="en-US" altLang="en-US"/>
              <a:t>Induction variable elimination</a:t>
            </a:r>
          </a:p>
          <a:p>
            <a:pPr lvl="1" eaLnBrk="1" hangingPunct="1"/>
            <a:r>
              <a:rPr lang="en-US" altLang="en-US"/>
              <a:t>Better to make program clearer and safer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9665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3E51795B-0E9F-F148-8E3D-EB3AAE2F9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57DD3F2B-BBFA-E54A-BBEC-A48261AC9501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01FCF09-4904-504D-B70D-814E67639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ARM &amp; MIPS Similarities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B8C91B4-C5C3-D743-ADEE-C6733C1D6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9350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ARM: the most popular embedded core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Similar basic set of instructions to MIPS</a:t>
            </a:r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84B8427D-2165-5340-A034-7F2E753F3C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15969" y="1661319"/>
            <a:ext cx="3689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§2.16 Real Stuff: ARM Instructions</a:t>
            </a:r>
          </a:p>
        </p:txBody>
      </p:sp>
      <p:graphicFrame>
        <p:nvGraphicFramePr>
          <p:cNvPr id="420939" name="Group 75">
            <a:extLst>
              <a:ext uri="{FF2B5EF4-FFF2-40B4-BE49-F238E27FC236}">
                <a16:creationId xmlns:a16="http://schemas.microsoft.com/office/drawing/2014/main" id="{BAE44EB3-604E-9E4C-99E4-F85A8C224DA5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2133600"/>
          <a:ext cx="7632700" cy="3976688"/>
        </p:xfrm>
        <a:graphic>
          <a:graphicData uri="http://schemas.openxmlformats.org/drawingml/2006/table">
            <a:tbl>
              <a:tblPr/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 announced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 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 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alignment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addressing modes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 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× 32-bit</a:t>
                      </a:r>
                      <a:endParaRPr kumimoji="0" lang="en-A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734120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19074</TotalTime>
  <Words>2162</Words>
  <Application>Microsoft Macintosh PowerPoint</Application>
  <PresentationFormat>On-screen Show (4:3)</PresentationFormat>
  <Paragraphs>371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Corbel</vt:lpstr>
      <vt:lpstr>Lucida Console</vt:lpstr>
      <vt:lpstr>Symbol</vt:lpstr>
      <vt:lpstr>Tahoma</vt:lpstr>
      <vt:lpstr>Times New Roman</vt:lpstr>
      <vt:lpstr>Wingdings</vt:lpstr>
      <vt:lpstr>2_Blends</vt:lpstr>
      <vt:lpstr>Chart</vt:lpstr>
      <vt:lpstr>Arrays vs. Pointers</vt:lpstr>
      <vt:lpstr>Lazy Linkage</vt:lpstr>
      <vt:lpstr>Effect of Compiler Optimization</vt:lpstr>
      <vt:lpstr>Effect of Language and Algorithm</vt:lpstr>
      <vt:lpstr>Lessons Learnt</vt:lpstr>
      <vt:lpstr>Arrays vs. Pointers</vt:lpstr>
      <vt:lpstr>Example: Clearing and Array</vt:lpstr>
      <vt:lpstr>Comparison of Array vs. Ptr</vt:lpstr>
      <vt:lpstr>ARM &amp; MIPS Similarities</vt:lpstr>
      <vt:lpstr>Compare and Branch in ARM</vt:lpstr>
      <vt:lpstr>Instruction Encoding</vt:lpstr>
      <vt:lpstr>The Intel x86 ISA</vt:lpstr>
      <vt:lpstr>The Intel x86 ISA</vt:lpstr>
      <vt:lpstr>The Intel x86 ISA</vt:lpstr>
      <vt:lpstr>Basic x86 Registers</vt:lpstr>
      <vt:lpstr>Basic x86 Addressing Modes</vt:lpstr>
      <vt:lpstr>x86 Instruction Encoding</vt:lpstr>
      <vt:lpstr>Implementing IA-32</vt:lpstr>
      <vt:lpstr>ARM v8 Instructions</vt:lpstr>
      <vt:lpstr>Fallacies</vt:lpstr>
      <vt:lpstr>Fallacies</vt:lpstr>
      <vt:lpstr>Pitfalls</vt:lpstr>
      <vt:lpstr>Concluding Remarks</vt:lpstr>
      <vt:lpstr>Concluding Remarks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687</cp:revision>
  <dcterms:created xsi:type="dcterms:W3CDTF">2001-07-25T06:45:25Z</dcterms:created>
  <dcterms:modified xsi:type="dcterms:W3CDTF">2018-09-25T20:31:41Z</dcterms:modified>
</cp:coreProperties>
</file>