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330" r:id="rId2"/>
    <p:sldId id="393" r:id="rId3"/>
    <p:sldId id="417" r:id="rId4"/>
    <p:sldId id="401" r:id="rId5"/>
    <p:sldId id="358" r:id="rId6"/>
    <p:sldId id="359" r:id="rId7"/>
    <p:sldId id="307" r:id="rId8"/>
    <p:sldId id="308" r:id="rId9"/>
    <p:sldId id="362" r:id="rId10"/>
    <p:sldId id="363" r:id="rId11"/>
    <p:sldId id="403" r:id="rId12"/>
    <p:sldId id="364" r:id="rId13"/>
    <p:sldId id="365" r:id="rId14"/>
    <p:sldId id="319" r:id="rId1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0" autoAdjust="0"/>
    <p:restoredTop sz="80220" autoAdjust="0"/>
  </p:normalViewPr>
  <p:slideViewPr>
    <p:cSldViewPr>
      <p:cViewPr varScale="1">
        <p:scale>
          <a:sx n="100" d="100"/>
          <a:sy n="100" d="100"/>
        </p:scale>
        <p:origin x="18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10,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10,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10,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566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D11A70-695E-B645-93D9-A429B6E406DE}" type="datetime3">
              <a:rPr lang="en-AU" altLang="en-US">
                <a:latin typeface="Times New Roman" charset="0"/>
              </a:rPr>
              <a:pPr/>
              <a:t>10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736440-F24F-1247-B07A-F3D0A73ECC94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31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666C23-6AE8-E941-B43F-1C6FF3B0C28F}" type="datetime3">
              <a:rPr lang="en-AU" altLang="en-US">
                <a:latin typeface="Times New Roman" charset="0"/>
              </a:rPr>
              <a:pPr/>
              <a:t>10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3E5A89-8676-DD42-87C6-8D638A2E299A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Q: Write the code!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Also </a:t>
            </a:r>
            <a:r>
              <a:rPr lang="en-US" altLang="en-US" dirty="0" err="1">
                <a:latin typeface="Times New Roman" charset="0"/>
              </a:rPr>
              <a:t>li.s</a:t>
            </a:r>
            <a:r>
              <a:rPr lang="en-US" altLang="en-US" baseline="0" dirty="0">
                <a:latin typeface="Times New Roman" charset="0"/>
              </a:rPr>
              <a:t> and </a:t>
            </a:r>
            <a:r>
              <a:rPr lang="en-US" altLang="en-US" baseline="0" dirty="0" err="1">
                <a:latin typeface="Times New Roman" charset="0"/>
              </a:rPr>
              <a:t>li.d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40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80C5BE6B-F72E-AA4F-81F0-E9424BB2A6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DC076A9-DA19-074D-BFC4-3769CD62FA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68B60D-0D6F-DC4B-B583-175936F68376}" type="datetime3">
              <a:rPr lang="en-AU" altLang="en-US" smtClean="0">
                <a:latin typeface="Times New Roman" panose="02020603050405020304" pitchFamily="18" charset="0"/>
              </a:rPr>
              <a:pPr/>
              <a:t>10 October,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5236" name="Rectangle 6">
            <a:extLst>
              <a:ext uri="{FF2B5EF4-FFF2-40B4-BE49-F238E27FC236}">
                <a16:creationId xmlns:a16="http://schemas.microsoft.com/office/drawing/2014/main" id="{304BF1F9-D683-C444-8B2A-53CF725304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5237" name="Rectangle 7">
            <a:extLst>
              <a:ext uri="{FF2B5EF4-FFF2-40B4-BE49-F238E27FC236}">
                <a16:creationId xmlns:a16="http://schemas.microsoft.com/office/drawing/2014/main" id="{23DE5D68-B659-5A48-A619-D70A6D965E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579641-3957-434C-983D-20B540678C6A}" type="slidenum">
              <a:rPr lang="en-AU" altLang="en-US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5238" name="Rectangle 2">
            <a:extLst>
              <a:ext uri="{FF2B5EF4-FFF2-40B4-BE49-F238E27FC236}">
                <a16:creationId xmlns:a16="http://schemas.microsoft.com/office/drawing/2014/main" id="{47C15B70-B1C4-024D-A3CC-21A4A2C4A7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>
            <a:extLst>
              <a:ext uri="{FF2B5EF4-FFF2-40B4-BE49-F238E27FC236}">
                <a16:creationId xmlns:a16="http://schemas.microsoft.com/office/drawing/2014/main" id="{1EE9FEF1-DA56-2E43-99B1-6B4BA8E5A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Explain basic idea behind a matrix; they will see it a lot in Linear Algebra. Used in all kinds of places, e.g., computer graphics, scientific calculations, machine learning, etc.</a:t>
            </a:r>
          </a:p>
          <a:p>
            <a:endParaRPr lang="en-US" altLang="en-US" dirty="0"/>
          </a:p>
          <a:p>
            <a:r>
              <a:rPr lang="en-US" altLang="en-US" dirty="0"/>
              <a:t>Actual index calculation for, e.g., x[</a:t>
            </a:r>
            <a:r>
              <a:rPr lang="en-US" altLang="en-US" dirty="0" err="1"/>
              <a:t>i</a:t>
            </a:r>
            <a:r>
              <a:rPr lang="en-US" altLang="en-US" dirty="0"/>
              <a:t>][j] is tricky</a:t>
            </a:r>
          </a:p>
          <a:p>
            <a:r>
              <a:rPr lang="en-US" altLang="en-US" dirty="0"/>
              <a:t>Need the </a:t>
            </a:r>
            <a:r>
              <a:rPr lang="en-US" altLang="en-US" dirty="0" err="1"/>
              <a:t>ith</a:t>
            </a:r>
            <a:r>
              <a:rPr lang="en-US" altLang="en-US" dirty="0"/>
              <a:t> row and </a:t>
            </a:r>
            <a:r>
              <a:rPr lang="en-US" altLang="en-US" dirty="0" err="1"/>
              <a:t>jth</a:t>
            </a:r>
            <a:r>
              <a:rPr lang="en-US" altLang="en-US" dirty="0"/>
              <a:t> column. </a:t>
            </a:r>
          </a:p>
          <a:p>
            <a:r>
              <a:rPr lang="en-US" altLang="en-US" dirty="0"/>
              <a:t>First need to figure out which “slot” we’re in: </a:t>
            </a:r>
            <a:r>
              <a:rPr lang="en-US" altLang="en-US" dirty="0" err="1"/>
              <a:t>i</a:t>
            </a:r>
            <a:r>
              <a:rPr lang="en-US" altLang="en-US" dirty="0"/>
              <a:t> * size of row = </a:t>
            </a:r>
            <a:r>
              <a:rPr lang="en-US" altLang="en-US" dirty="0" err="1"/>
              <a:t>i</a:t>
            </a:r>
            <a:r>
              <a:rPr lang="en-US" altLang="en-US" dirty="0"/>
              <a:t> * 32, then add column number (j)</a:t>
            </a:r>
          </a:p>
          <a:p>
            <a:r>
              <a:rPr lang="en-US" altLang="en-US" dirty="0"/>
              <a:t>Then: how big is each slot? 8 bytes, so take that value * 8, then add to start of array. Whew!</a:t>
            </a:r>
          </a:p>
          <a:p>
            <a:r>
              <a:rPr lang="en-US" altLang="en-US" dirty="0"/>
              <a:t>That’s the actual byte address we need to load.</a:t>
            </a:r>
          </a:p>
        </p:txBody>
      </p:sp>
    </p:spTree>
    <p:extLst>
      <p:ext uri="{BB962C8B-B14F-4D97-AF65-F5344CB8AC3E}">
        <p14:creationId xmlns:p14="http://schemas.microsoft.com/office/powerpoint/2010/main" val="298338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B134F0-8B01-0541-B7E0-523A0868EBA5}" type="datetime3">
              <a:rPr lang="en-AU" altLang="en-US">
                <a:latin typeface="Times New Roman" charset="0"/>
              </a:rPr>
              <a:pPr/>
              <a:t>10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2A41F4-1AE5-C345-BF91-36BF129AF7E6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Consider a 4-digit decimal example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+ 1.610 × 10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charset="0"/>
              </a:rPr>
              <a:t>Q: 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228769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56A1AC-05CE-7541-BD12-5CC4FA962E48}" type="datetime3">
              <a:rPr lang="en-AU" altLang="en-US">
                <a:latin typeface="Times New Roman" charset="0"/>
              </a:rPr>
              <a:pPr/>
              <a:t>10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B38D89-00F8-274B-8F47-D72C16DB4FF8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First, what are these numbers</a:t>
            </a:r>
            <a:r>
              <a:rPr lang="en-US" altLang="en-US" baseline="0" dirty="0">
                <a:latin typeface="Times New Roman" charset="0"/>
              </a:rPr>
              <a:t> in base 10?</a:t>
            </a:r>
          </a:p>
          <a:p>
            <a:r>
              <a:rPr lang="en-US" altLang="en-US" sz="1200"/>
              <a:t>(0.5 + –0.4375)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8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68700F-B6B7-9C43-9D1C-C6EB6B44BF06}" type="datetime3">
              <a:rPr lang="en-AU" altLang="en-US">
                <a:latin typeface="Times New Roman" charset="0"/>
              </a:rPr>
              <a:pPr/>
              <a:t>10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5CF02F-549B-CF48-A2E7-65C318C68AC8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8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6D32DF-55A5-FC41-B5F5-2457D29DE9A3}" type="datetime3">
              <a:rPr lang="en-AU" altLang="en-US">
                <a:latin typeface="Times New Roman" charset="0"/>
              </a:rPr>
              <a:pPr/>
              <a:t>10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F65C21-8D2B-A542-93E5-CC6218BDF235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Times New Roman" charset="0"/>
              </a:rPr>
              <a:t>Now multiplication: </a:t>
            </a:r>
            <a:r>
              <a:rPr lang="en-US" altLang="en-US" sz="1200" dirty="0"/>
              <a:t>1.110 × 10</a:t>
            </a:r>
            <a:r>
              <a:rPr lang="en-US" altLang="en-US" sz="1200" baseline="30000" dirty="0"/>
              <a:t>10</a:t>
            </a:r>
            <a:r>
              <a:rPr lang="en-US" altLang="en-US" sz="1200" dirty="0"/>
              <a:t> × 9.200 × 10</a:t>
            </a:r>
            <a:r>
              <a:rPr lang="en-US" altLang="en-US" sz="1200" baseline="30000" dirty="0"/>
              <a:t>–5</a:t>
            </a:r>
          </a:p>
          <a:p>
            <a:r>
              <a:rPr lang="en-US" altLang="en-US" dirty="0">
                <a:latin typeface="Times New Roman" charset="0"/>
              </a:rPr>
              <a:t>Q: 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1361368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095652C-AB48-D446-A8D0-54AB4DE5BE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70DCE68-C67A-384B-8360-3F37752F17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B56F02-F207-074C-B832-C1E5BCFDA9B2}" type="datetime3">
              <a:rPr lang="en-AU" altLang="en-US" smtClean="0">
                <a:latin typeface="Times New Roman" panose="02020603050405020304" pitchFamily="18" charset="0"/>
              </a:rPr>
              <a:pPr/>
              <a:t>10 October,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9092" name="Rectangle 6">
            <a:extLst>
              <a:ext uri="{FF2B5EF4-FFF2-40B4-BE49-F238E27FC236}">
                <a16:creationId xmlns:a16="http://schemas.microsoft.com/office/drawing/2014/main" id="{FFBD6030-A5D7-CF43-BE4A-C05A1EC579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9093" name="Rectangle 7">
            <a:extLst>
              <a:ext uri="{FF2B5EF4-FFF2-40B4-BE49-F238E27FC236}">
                <a16:creationId xmlns:a16="http://schemas.microsoft.com/office/drawing/2014/main" id="{EFE017FC-D418-D643-8CD7-F7432A664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428E40-C1A5-DE42-A747-E2FD0F6C6726}" type="slidenum">
              <a:rPr lang="en-AU" altLang="en-US">
                <a:latin typeface="Times New Roman" panose="02020603050405020304" pitchFamily="18" charset="0"/>
              </a:rPr>
              <a:pPr/>
              <a:t>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9094" name="Rectangle 2">
            <a:extLst>
              <a:ext uri="{FF2B5EF4-FFF2-40B4-BE49-F238E27FC236}">
                <a16:creationId xmlns:a16="http://schemas.microsoft.com/office/drawing/2014/main" id="{F6361F3E-755A-D345-96ED-B9D1548C34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>
            <a:extLst>
              <a:ext uri="{FF2B5EF4-FFF2-40B4-BE49-F238E27FC236}">
                <a16:creationId xmlns:a16="http://schemas.microsoft.com/office/drawing/2014/main" id="{C2BD49CF-7343-6040-89FB-FDFC2C952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25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93F7964-A0D4-F549-B3AB-64B7455060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4BF9CEE-FF2F-0249-A8F6-4FBE809205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50D14D-E25E-6C4A-9B16-CB4CC11E489C}" type="datetime3">
              <a:rPr lang="en-AU" altLang="en-US" smtClean="0">
                <a:latin typeface="Times New Roman" panose="02020603050405020304" pitchFamily="18" charset="0"/>
              </a:rPr>
              <a:pPr/>
              <a:t>10 October,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51F99BEB-D5E4-2846-8FC1-605FCEA528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75210292-3F8F-0A48-A90E-84005FE3D3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52E484-C5AB-4343-AD7F-AFB5D2F43583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790CC879-77F5-5A41-AF05-B14655674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AD130E1C-44AE-B546-87A7-EC21AF9BE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505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132409-BE3C-7948-A255-9EC676B1ABA1}" type="datetime3">
              <a:rPr lang="en-AU" altLang="en-US">
                <a:latin typeface="Times New Roman" charset="0"/>
              </a:rPr>
              <a:pPr/>
              <a:t>10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B009FF-F38E-BE41-B55C-6E76450AEC77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11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38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300817-2DD9-3E43-8002-101973B86022}" type="datetime3">
              <a:rPr lang="en-AU" altLang="en-US">
                <a:latin typeface="Times New Roman" charset="0"/>
              </a:rPr>
              <a:pPr/>
              <a:t>10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14BA99-71AA-7B47-9525-CE3C8A6C2FFD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16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/>
              <a:t>Floating Point Arithmetic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29</a:t>
            </a:r>
          </a:p>
        </p:txBody>
      </p:sp>
    </p:spTree>
    <p:extLst>
      <p:ext uri="{BB962C8B-B14F-4D97-AF65-F5344CB8AC3E}">
        <p14:creationId xmlns:p14="http://schemas.microsoft.com/office/powerpoint/2010/main" val="2144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2B47CD11-078E-EB4E-BC2A-501D591DCAAC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FP Instructions in MIPS</a:t>
            </a:r>
            <a:endParaRPr lang="en-AU" altLang="en-US" dirty="0"/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FP hardware is coprocessor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Adjunct processor that extends the ISA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Separate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32 single-precision: $f0, $f1, … $f31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Paired for double-precision: $f0/$f1, $f2/$f3,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Release 2 of MIPs ISA supports 32 × 64-bit FP </a:t>
            </a:r>
            <a:r>
              <a:rPr lang="en-US" altLang="en-US" sz="2000" dirty="0" err="1"/>
              <a:t>reg’s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FP instructions operate only on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Programs generally don’t do integer ops on FP data, or vice versa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More registers with minimal code-size impact</a:t>
            </a:r>
          </a:p>
        </p:txBody>
      </p:sp>
    </p:spTree>
    <p:extLst>
      <p:ext uri="{BB962C8B-B14F-4D97-AF65-F5344CB8AC3E}">
        <p14:creationId xmlns:p14="http://schemas.microsoft.com/office/powerpoint/2010/main" val="356953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FP Instructions in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FP load and 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Lucida Console" charset="0"/>
              </a:rPr>
              <a:t>lwc1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charset="0"/>
              </a:rPr>
              <a:t>ldc1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charset="0"/>
              </a:rPr>
              <a:t>swc1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charset="0"/>
              </a:rPr>
              <a:t>sdc1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e.g., </a:t>
            </a:r>
            <a:r>
              <a:rPr lang="en-US" altLang="en-US" sz="2000" dirty="0">
                <a:latin typeface="Lucida Console" charset="0"/>
              </a:rPr>
              <a:t>ldc1 $f8, 32($</a:t>
            </a:r>
            <a:r>
              <a:rPr lang="en-US" altLang="en-US" sz="2000" dirty="0" err="1">
                <a:latin typeface="Lucida Console" charset="0"/>
              </a:rPr>
              <a:t>sp</a:t>
            </a:r>
            <a:r>
              <a:rPr lang="en-US" altLang="en-US" sz="2000" dirty="0">
                <a:latin typeface="Lucida Console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Floating point argument registers</a:t>
            </a:r>
            <a:endParaRPr lang="en-AU" altLang="en-US" dirty="0"/>
          </a:p>
          <a:p>
            <a:pPr lvl="1"/>
            <a:r>
              <a:rPr lang="en-US" dirty="0"/>
              <a:t>NOT </a:t>
            </a:r>
            <a:r>
              <a:rPr lang="en-US" sz="2400" dirty="0">
                <a:latin typeface="Lucida Console" charset="0"/>
              </a:rPr>
              <a:t>$a1, $a2, etc.</a:t>
            </a:r>
          </a:p>
          <a:p>
            <a:pPr lvl="1"/>
            <a:r>
              <a:rPr lang="en-US" sz="2400" dirty="0">
                <a:latin typeface="Lucida Console" charset="0"/>
              </a:rPr>
              <a:t>$f12, $f13, $f14, $f15</a:t>
            </a:r>
          </a:p>
          <a:p>
            <a:r>
              <a:rPr lang="en-US" dirty="0"/>
              <a:t>Floating point return value</a:t>
            </a:r>
          </a:p>
          <a:p>
            <a:pPr lvl="1"/>
            <a:r>
              <a:rPr lang="en-US" dirty="0"/>
              <a:t>NOT</a:t>
            </a:r>
            <a:r>
              <a:rPr lang="en-US" sz="2400" dirty="0">
                <a:latin typeface="Lucida Console" charset="0"/>
              </a:rPr>
              <a:t> $v0</a:t>
            </a:r>
          </a:p>
          <a:p>
            <a:pPr lvl="1"/>
            <a:r>
              <a:rPr lang="en-US" sz="2400" dirty="0">
                <a:latin typeface="Lucida Console" charset="0"/>
              </a:rPr>
              <a:t>$f0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3718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16196E3B-2B2E-0247-9FAD-80DBA5CCD5F5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Instructions in MIPS</a:t>
            </a:r>
            <a:endParaRPr lang="en-AU" altLang="en-US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Single-precision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charset="0"/>
              </a:rPr>
              <a:t>add.s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sub.s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mul.s</a:t>
            </a:r>
            <a:r>
              <a:rPr lang="en-US" altLang="en-US" sz="2400"/>
              <a:t>, div.s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charset="0"/>
              </a:rPr>
              <a:t>add.s $f0, $f1, $f6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Double-precision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charset="0"/>
              </a:rPr>
              <a:t>add.d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sub.d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mul.d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div.d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charset="0"/>
              </a:rPr>
              <a:t>mul.d $f4, $f4, $f6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Single- and double-precision comparison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charset="0"/>
              </a:rPr>
              <a:t>c.</a:t>
            </a:r>
            <a:r>
              <a:rPr lang="en-US" altLang="en-US" sz="2400" i="1">
                <a:latin typeface="Lucida Console" charset="0"/>
              </a:rPr>
              <a:t>xx</a:t>
            </a:r>
            <a:r>
              <a:rPr lang="en-US" altLang="en-US" sz="2400">
                <a:latin typeface="Lucida Console" charset="0"/>
              </a:rPr>
              <a:t>.s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c.</a:t>
            </a:r>
            <a:r>
              <a:rPr lang="en-US" altLang="en-US" sz="2400" i="1">
                <a:latin typeface="Lucida Console" charset="0"/>
              </a:rPr>
              <a:t>xx</a:t>
            </a:r>
            <a:r>
              <a:rPr lang="en-US" altLang="en-US" sz="2400">
                <a:latin typeface="Lucida Console" charset="0"/>
              </a:rPr>
              <a:t>.d</a:t>
            </a:r>
            <a:r>
              <a:rPr lang="en-US" altLang="en-US" sz="2400"/>
              <a:t> (</a:t>
            </a:r>
            <a:r>
              <a:rPr lang="en-US" altLang="en-US" sz="2400" i="1"/>
              <a:t>xx</a:t>
            </a:r>
            <a:r>
              <a:rPr lang="en-US" altLang="en-US" sz="2400"/>
              <a:t> is </a:t>
            </a:r>
            <a:r>
              <a:rPr lang="en-US" altLang="en-US" sz="2400">
                <a:latin typeface="Lucida Console" charset="0"/>
              </a:rPr>
              <a:t>eq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lt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le</a:t>
            </a:r>
            <a:r>
              <a:rPr lang="en-US" altLang="en-US" sz="2400"/>
              <a:t>, 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Sets or clears FP condition-code bit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 </a:t>
            </a:r>
            <a:r>
              <a:rPr lang="en-US" altLang="en-US" sz="2000">
                <a:latin typeface="Lucida Console" charset="0"/>
              </a:rPr>
              <a:t>c.lt.s $f3, $f4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Branch on FP condition code true or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charset="0"/>
              </a:rPr>
              <a:t>bc1t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bc1f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charset="0"/>
              </a:rPr>
              <a:t>bc1t TargetLabel</a:t>
            </a:r>
            <a:endParaRPr lang="en-AU" altLang="en-US" sz="200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5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CA5829A-FED4-E449-93F6-599123BFDE4C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Example: °F to °C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 code: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>
                <a:latin typeface="Lucida Console" charset="0"/>
              </a:rPr>
              <a:t>	float f2c (float </a:t>
            </a:r>
            <a:r>
              <a:rPr lang="en-US" altLang="en-US" sz="2400" dirty="0" err="1">
                <a:latin typeface="Lucida Console" charset="0"/>
              </a:rPr>
              <a:t>fahr</a:t>
            </a:r>
            <a:r>
              <a:rPr lang="en-US" altLang="en-US" sz="2400" dirty="0">
                <a:latin typeface="Lucida Console" charset="0"/>
              </a:rPr>
              <a:t>) {</a:t>
            </a:r>
            <a:br>
              <a:rPr lang="en-US" altLang="en-US" sz="2400" dirty="0">
                <a:latin typeface="Lucida Console" charset="0"/>
              </a:rPr>
            </a:br>
            <a:r>
              <a:rPr lang="en-US" altLang="en-US" sz="2400" dirty="0">
                <a:latin typeface="Lucida Console" charset="0"/>
              </a:rPr>
              <a:t>  return ((5.0/9.0)*(</a:t>
            </a:r>
            <a:r>
              <a:rPr lang="en-US" altLang="en-US" sz="2400" dirty="0" err="1">
                <a:latin typeface="Lucida Console" charset="0"/>
              </a:rPr>
              <a:t>fahr</a:t>
            </a:r>
            <a:r>
              <a:rPr lang="en-US" altLang="en-US" sz="2400" dirty="0">
                <a:latin typeface="Lucida Console" charset="0"/>
              </a:rPr>
              <a:t> - 32.0));</a:t>
            </a:r>
            <a:br>
              <a:rPr lang="en-US" altLang="en-US" sz="2400" dirty="0">
                <a:latin typeface="Lucida Console" charset="0"/>
              </a:rPr>
            </a:br>
            <a:r>
              <a:rPr lang="en-US" altLang="en-US" sz="2400" dirty="0">
                <a:latin typeface="Lucida Console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>
                <a:latin typeface="Lucida Console" charset="0"/>
              </a:rPr>
              <a:t>fahr</a:t>
            </a:r>
            <a:r>
              <a:rPr lang="en-US" altLang="en-US" sz="2400" dirty="0"/>
              <a:t> in $f12, result in $f0, literals in global memory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Compiled MIPS code: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>
                <a:latin typeface="Lucida Console" charset="0"/>
              </a:rPr>
              <a:t>	f2c: lwc1  $f16, const5($</a:t>
            </a:r>
            <a:r>
              <a:rPr lang="en-US" altLang="en-US" sz="2400" dirty="0" err="1">
                <a:latin typeface="Lucida Console" charset="0"/>
              </a:rPr>
              <a:t>gp</a:t>
            </a:r>
            <a:r>
              <a:rPr lang="en-US" altLang="en-US" sz="2400" dirty="0">
                <a:latin typeface="Lucida Console" charset="0"/>
              </a:rPr>
              <a:t>)</a:t>
            </a:r>
            <a:br>
              <a:rPr lang="en-US" altLang="en-US" sz="2400" dirty="0">
                <a:latin typeface="Lucida Console" charset="0"/>
              </a:rPr>
            </a:br>
            <a:r>
              <a:rPr lang="en-US" altLang="en-US" sz="2400" dirty="0">
                <a:latin typeface="Lucida Console" charset="0"/>
              </a:rPr>
              <a:t>     lwc1  $f18, const9($</a:t>
            </a:r>
            <a:r>
              <a:rPr lang="en-US" altLang="en-US" sz="2400" dirty="0" err="1">
                <a:latin typeface="Lucida Console" charset="0"/>
              </a:rPr>
              <a:t>gp</a:t>
            </a:r>
            <a:r>
              <a:rPr lang="en-US" altLang="en-US" sz="2400" dirty="0">
                <a:latin typeface="Lucida Console" charset="0"/>
              </a:rPr>
              <a:t>)</a:t>
            </a:r>
            <a:br>
              <a:rPr lang="en-US" altLang="en-US" sz="2400" dirty="0">
                <a:latin typeface="Lucida Console" charset="0"/>
              </a:rPr>
            </a:br>
            <a:r>
              <a:rPr lang="en-US" altLang="en-US" sz="2400" dirty="0">
                <a:latin typeface="Lucida Console" charset="0"/>
              </a:rPr>
              <a:t>     </a:t>
            </a:r>
            <a:r>
              <a:rPr lang="en-US" altLang="en-US" sz="2400" dirty="0" err="1">
                <a:latin typeface="Lucida Console" charset="0"/>
              </a:rPr>
              <a:t>div.s</a:t>
            </a:r>
            <a:r>
              <a:rPr lang="en-US" altLang="en-US" sz="2400" dirty="0">
                <a:latin typeface="Lucida Console" charset="0"/>
              </a:rPr>
              <a:t> $f16, $f16, $f18</a:t>
            </a:r>
            <a:br>
              <a:rPr lang="en-US" altLang="en-US" sz="2400" dirty="0">
                <a:latin typeface="Lucida Console" charset="0"/>
              </a:rPr>
            </a:br>
            <a:r>
              <a:rPr lang="en-US" altLang="en-US" sz="2400" dirty="0">
                <a:latin typeface="Lucida Console" charset="0"/>
              </a:rPr>
              <a:t>     lwc1  $f18, const32($</a:t>
            </a:r>
            <a:r>
              <a:rPr lang="en-US" altLang="en-US" sz="2400" dirty="0" err="1">
                <a:latin typeface="Lucida Console" charset="0"/>
              </a:rPr>
              <a:t>gp</a:t>
            </a:r>
            <a:r>
              <a:rPr lang="en-US" altLang="en-US" sz="2400" dirty="0">
                <a:latin typeface="Lucida Console" charset="0"/>
              </a:rPr>
              <a:t>)</a:t>
            </a:r>
            <a:br>
              <a:rPr lang="en-US" altLang="en-US" sz="2400" dirty="0">
                <a:latin typeface="Lucida Console" charset="0"/>
              </a:rPr>
            </a:br>
            <a:r>
              <a:rPr lang="en-US" altLang="en-US" sz="2400" dirty="0">
                <a:latin typeface="Lucida Console" charset="0"/>
              </a:rPr>
              <a:t>     </a:t>
            </a:r>
            <a:r>
              <a:rPr lang="en-US" altLang="en-US" sz="2400" dirty="0" err="1">
                <a:latin typeface="Lucida Console" charset="0"/>
              </a:rPr>
              <a:t>sub.s</a:t>
            </a:r>
            <a:r>
              <a:rPr lang="en-US" altLang="en-US" sz="2400" dirty="0">
                <a:latin typeface="Lucida Console" charset="0"/>
              </a:rPr>
              <a:t> $f18, $f12, $f18</a:t>
            </a:r>
            <a:br>
              <a:rPr lang="en-US" altLang="en-US" sz="2400" dirty="0">
                <a:latin typeface="Lucida Console" charset="0"/>
              </a:rPr>
            </a:br>
            <a:r>
              <a:rPr lang="en-US" altLang="en-US" sz="2400" dirty="0">
                <a:latin typeface="Lucida Console" charset="0"/>
              </a:rPr>
              <a:t>     </a:t>
            </a:r>
            <a:r>
              <a:rPr lang="en-US" altLang="en-US" sz="2400" dirty="0" err="1">
                <a:latin typeface="Lucida Console" charset="0"/>
              </a:rPr>
              <a:t>mul.s</a:t>
            </a:r>
            <a:r>
              <a:rPr lang="en-US" altLang="en-US" sz="2400" dirty="0">
                <a:latin typeface="Lucida Console" charset="0"/>
              </a:rPr>
              <a:t> $f0,  $f16, $f18</a:t>
            </a:r>
            <a:br>
              <a:rPr lang="en-US" altLang="en-US" sz="2400" dirty="0">
                <a:latin typeface="Lucida Console" charset="0"/>
              </a:rPr>
            </a:br>
            <a:r>
              <a:rPr lang="en-US" altLang="en-US" sz="2400" dirty="0">
                <a:latin typeface="Lucida Console" charset="0"/>
              </a:rPr>
              <a:t>     </a:t>
            </a:r>
            <a:r>
              <a:rPr lang="en-US" altLang="en-US" sz="2400" dirty="0" err="1">
                <a:latin typeface="Lucida Console" charset="0"/>
              </a:rPr>
              <a:t>jr</a:t>
            </a:r>
            <a:r>
              <a:rPr lang="en-US" altLang="en-US" sz="2400" dirty="0">
                <a:latin typeface="Lucida Console" charset="0"/>
              </a:rPr>
              <a:t>    $</a:t>
            </a:r>
            <a:r>
              <a:rPr lang="en-US" altLang="en-US" sz="2400" dirty="0" err="1">
                <a:latin typeface="Lucida Console" charset="0"/>
              </a:rPr>
              <a:t>ra</a:t>
            </a:r>
            <a:endParaRPr lang="en-AU" altLang="en-US" sz="240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9266030E-849F-8E46-B59B-73C688CE2E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3C255873-5242-E54B-B7A9-DCB887B43C43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EC03D04-01D4-3343-B73F-B5022FF54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20E6792-114A-1048-BBD4-83C1C05C2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X = X + Y </a:t>
            </a:r>
            <a:r>
              <a:rPr lang="en-US" altLang="en-US" sz="2800" dirty="0">
                <a:cs typeface="Arial" panose="020B0604020202020204" pitchFamily="34" charset="0"/>
              </a:rPr>
              <a:t>×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cs typeface="Arial" panose="020B0604020202020204" pitchFamily="34" charset="0"/>
              </a:rPr>
              <a:t>All 32 × 32 matrices, 64-bit double-precision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 code: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nb-NO" altLang="en-US" sz="2000" dirty="0" err="1">
                <a:latin typeface="Lucida Console" panose="020B0609040504020204" pitchFamily="49" charset="0"/>
              </a:rPr>
              <a:t>void</a:t>
            </a:r>
            <a:r>
              <a:rPr lang="nb-NO" altLang="en-US" sz="2000" dirty="0">
                <a:latin typeface="Lucida Console" panose="020B0609040504020204" pitchFamily="49" charset="0"/>
              </a:rPr>
              <a:t> mm (double x[32][32],</a:t>
            </a:r>
            <a:br>
              <a:rPr lang="nb-NO" altLang="en-US" sz="2000" dirty="0">
                <a:latin typeface="Lucida Console" panose="020B0609040504020204" pitchFamily="49" charset="0"/>
              </a:rPr>
            </a:br>
            <a:r>
              <a:rPr lang="nb-NO" altLang="en-US" sz="2000" dirty="0">
                <a:latin typeface="Lucida Console" panose="020B0609040504020204" pitchFamily="49" charset="0"/>
              </a:rPr>
              <a:t>         double y[32][32], double z[32][32]) {</a:t>
            </a:r>
            <a:br>
              <a:rPr lang="nb-NO" altLang="en-US" sz="2000" dirty="0">
                <a:latin typeface="Lucida Console" panose="020B0609040504020204" pitchFamily="49" charset="0"/>
              </a:rPr>
            </a:br>
            <a:r>
              <a:rPr lang="nb-NO" altLang="en-US" sz="2000" dirty="0">
                <a:latin typeface="Lucida Console" panose="020B0609040504020204" pitchFamily="49" charset="0"/>
              </a:rPr>
              <a:t>  for (</a:t>
            </a:r>
            <a:r>
              <a:rPr lang="nb-NO" altLang="en-US" sz="2000" dirty="0" err="1">
                <a:latin typeface="Lucida Console" panose="020B0609040504020204" pitchFamily="49" charset="0"/>
              </a:rPr>
              <a:t>int</a:t>
            </a:r>
            <a:r>
              <a:rPr lang="nb-NO" altLang="en-US" sz="2000" dirty="0">
                <a:latin typeface="Lucida Console" panose="020B0609040504020204" pitchFamily="49" charset="0"/>
              </a:rPr>
              <a:t> i = 0; i != 32; i++)</a:t>
            </a:r>
            <a:br>
              <a:rPr lang="nb-NO" altLang="en-US" sz="2000" dirty="0">
                <a:latin typeface="Lucida Console" panose="020B0609040504020204" pitchFamily="49" charset="0"/>
              </a:rPr>
            </a:br>
            <a:r>
              <a:rPr lang="nb-NO" altLang="en-US" sz="2000" dirty="0">
                <a:latin typeface="Lucida Console" panose="020B0609040504020204" pitchFamily="49" charset="0"/>
              </a:rPr>
              <a:t>    for (</a:t>
            </a:r>
            <a:r>
              <a:rPr lang="nb-NO" altLang="en-US" sz="2000" dirty="0" err="1">
                <a:latin typeface="Lucida Console" panose="020B0609040504020204" pitchFamily="49" charset="0"/>
              </a:rPr>
              <a:t>int</a:t>
            </a:r>
            <a:r>
              <a:rPr lang="nb-NO" altLang="en-US" sz="2000" dirty="0">
                <a:latin typeface="Lucida Console" panose="020B0609040504020204" pitchFamily="49" charset="0"/>
              </a:rPr>
              <a:t> j = 0; j != 32; </a:t>
            </a:r>
            <a:r>
              <a:rPr lang="nb-NO" altLang="en-US" sz="2000" dirty="0" err="1">
                <a:latin typeface="Lucida Console" panose="020B0609040504020204" pitchFamily="49" charset="0"/>
              </a:rPr>
              <a:t>j++</a:t>
            </a:r>
            <a:r>
              <a:rPr lang="nb-NO" altLang="en-US" sz="2000" dirty="0">
                <a:latin typeface="Lucida Console" panose="020B0609040504020204" pitchFamily="49" charset="0"/>
              </a:rPr>
              <a:t>)</a:t>
            </a:r>
            <a:br>
              <a:rPr lang="nb-NO" altLang="en-US" sz="2000" dirty="0">
                <a:latin typeface="Lucida Console" panose="020B0609040504020204" pitchFamily="49" charset="0"/>
              </a:rPr>
            </a:br>
            <a:r>
              <a:rPr lang="nb-NO" altLang="en-US" sz="2000" dirty="0">
                <a:latin typeface="Lucida Console" panose="020B0609040504020204" pitchFamily="49" charset="0"/>
              </a:rPr>
              <a:t>      for (</a:t>
            </a:r>
            <a:r>
              <a:rPr lang="nb-NO" altLang="en-US" sz="2000" dirty="0" err="1">
                <a:latin typeface="Lucida Console" panose="020B0609040504020204" pitchFamily="49" charset="0"/>
              </a:rPr>
              <a:t>int</a:t>
            </a:r>
            <a:r>
              <a:rPr lang="nb-NO" altLang="en-US" sz="2000" dirty="0">
                <a:latin typeface="Lucida Console" panose="020B0609040504020204" pitchFamily="49" charset="0"/>
              </a:rPr>
              <a:t> k = 0; k != 32; k++)</a:t>
            </a:r>
            <a:br>
              <a:rPr lang="nb-NO" altLang="en-US" sz="2000" dirty="0">
                <a:latin typeface="Lucida Console" panose="020B0609040504020204" pitchFamily="49" charset="0"/>
              </a:rPr>
            </a:br>
            <a:r>
              <a:rPr lang="nb-NO" altLang="en-US" sz="2000" dirty="0">
                <a:latin typeface="Lucida Console" panose="020B0609040504020204" pitchFamily="49" charset="0"/>
              </a:rPr>
              <a:t>        x[i][j] = x[i][j]</a:t>
            </a:r>
            <a:br>
              <a:rPr lang="nb-NO" altLang="en-US" sz="2000" dirty="0">
                <a:latin typeface="Lucida Console" panose="020B0609040504020204" pitchFamily="49" charset="0"/>
              </a:rPr>
            </a:br>
            <a:r>
              <a:rPr lang="nb-NO" altLang="en-US" sz="2000" dirty="0">
                <a:latin typeface="Lucida Console" panose="020B0609040504020204" pitchFamily="49" charset="0"/>
              </a:rPr>
              <a:t>                  + y[i][k] * z[k][j];</a:t>
            </a:r>
            <a:br>
              <a:rPr lang="nb-NO" altLang="en-US" sz="2000" dirty="0">
                <a:latin typeface="Lucida Console" panose="020B0609040504020204" pitchFamily="49" charset="0"/>
              </a:rPr>
            </a:br>
            <a:r>
              <a:rPr lang="nb-NO" altLang="en-US" sz="2000" dirty="0">
                <a:latin typeface="Lucida Console" panose="020B0609040504020204" pitchFamily="49" charset="0"/>
              </a:rPr>
              <a:t>}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Addresses of </a:t>
            </a:r>
            <a:r>
              <a:rPr lang="en-US" altLang="en-US" sz="2400" dirty="0">
                <a:latin typeface="Lucida Console" panose="020B0609040504020204" pitchFamily="49" charset="0"/>
              </a:rPr>
              <a:t>x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panose="020B0609040504020204" pitchFamily="49" charset="0"/>
              </a:rPr>
              <a:t>y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panose="020B0609040504020204" pitchFamily="49" charset="0"/>
              </a:rPr>
              <a:t>z</a:t>
            </a:r>
            <a:r>
              <a:rPr lang="en-US" altLang="en-US" sz="2400" dirty="0"/>
              <a:t> in $a0, $a1, $a2, and</a:t>
            </a:r>
            <a:br>
              <a:rPr lang="en-US" altLang="en-US" sz="2400" dirty="0"/>
            </a:br>
            <a:r>
              <a:rPr lang="en-US" altLang="en-US" sz="2400" dirty="0" err="1">
                <a:latin typeface="Lucida Console" panose="020B0609040504020204" pitchFamily="49" charset="0"/>
              </a:rPr>
              <a:t>i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panose="020B0609040504020204" pitchFamily="49" charset="0"/>
              </a:rPr>
              <a:t>j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panose="020B0609040504020204" pitchFamily="49" charset="0"/>
              </a:rPr>
              <a:t>k</a:t>
            </a:r>
            <a:r>
              <a:rPr lang="en-US" altLang="en-US" sz="2400" dirty="0"/>
              <a:t> in $s0, $s1, $s2</a:t>
            </a:r>
          </a:p>
        </p:txBody>
      </p:sp>
    </p:spTree>
    <p:extLst>
      <p:ext uri="{BB962C8B-B14F-4D97-AF65-F5344CB8AC3E}">
        <p14:creationId xmlns:p14="http://schemas.microsoft.com/office/powerpoint/2010/main" val="314360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E429670-C94F-9B47-95F4-91B88686FDB9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Floating-Point Format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S: sign bit (0 </a:t>
            </a:r>
            <a:r>
              <a:rPr lang="en-US" altLang="en-US" sz="2400">
                <a:sym typeface="Symbol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Single: Bias = 127; Double: Bias = 1203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Exponent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Fraction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8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11 bits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23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52 bits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10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70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E024-6FE9-C547-8D27-8309B7B6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Encoding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2013E-9AB2-6A4E-B0BC-D7820312D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  <p:pic>
        <p:nvPicPr>
          <p:cNvPr id="5" name="Picture 6" descr="f03-13-9780124077263">
            <a:extLst>
              <a:ext uri="{FF2B5EF4-FFF2-40B4-BE49-F238E27FC236}">
                <a16:creationId xmlns:a16="http://schemas.microsoft.com/office/drawing/2014/main" id="{BC51CB98-3D6D-E346-AC1B-DFF4A967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4" y="1988841"/>
            <a:ext cx="796680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47449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F6670BF-1200-E945-8428-2942AAC6D37F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–1.110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–2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</a:t>
            </a:r>
            <a:r>
              <a:rPr lang="en-US" altLang="en-US" sz="2400" dirty="0"/>
              <a:t>1 = 0.001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–4</a:t>
            </a:r>
            <a:r>
              <a:rPr lang="en-US" altLang="en-US" sz="2400" dirty="0"/>
              <a:t>,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–4</a:t>
            </a:r>
            <a:r>
              <a:rPr lang="en-US" altLang="en-US" sz="2400" dirty="0"/>
              <a:t> (no change)  = 0.0625</a:t>
            </a:r>
          </a:p>
        </p:txBody>
      </p:sp>
    </p:spTree>
    <p:extLst>
      <p:ext uri="{BB962C8B-B14F-4D97-AF65-F5344CB8AC3E}">
        <p14:creationId xmlns:p14="http://schemas.microsoft.com/office/powerpoint/2010/main" val="81470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65F5F4E1-625E-EA48-90C7-0006C302D946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Adder Hardware</a:t>
            </a:r>
            <a:endParaRPr lang="en-AU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Much more complex than integer adder</a:t>
            </a:r>
          </a:p>
          <a:p>
            <a:pPr eaLnBrk="1" hangingPunct="1"/>
            <a:r>
              <a:rPr lang="en-US" altLang="en-US" dirty="0"/>
              <a:t>Doing it in one clock cycle would take too long</a:t>
            </a:r>
          </a:p>
          <a:p>
            <a:pPr lvl="1" eaLnBrk="1" hangingPunct="1"/>
            <a:r>
              <a:rPr lang="en-US" altLang="en-US" dirty="0"/>
              <a:t>Much longer than integer operations</a:t>
            </a:r>
          </a:p>
          <a:p>
            <a:pPr lvl="1" eaLnBrk="1" hangingPunct="1"/>
            <a:r>
              <a:rPr lang="en-US" altLang="en-US" dirty="0"/>
              <a:t>Slower clock would penalize all instructions</a:t>
            </a:r>
          </a:p>
          <a:p>
            <a:pPr eaLnBrk="1" hangingPunct="1"/>
            <a:r>
              <a:rPr lang="en-US" altLang="en-US" dirty="0"/>
              <a:t>FP adder usually takes several cycles</a:t>
            </a:r>
          </a:p>
          <a:p>
            <a:pPr lvl="1" eaLnBrk="1" hangingPunct="1"/>
            <a:r>
              <a:rPr lang="en-US" altLang="en-US" dirty="0"/>
              <a:t>Can be pipelined (multiple adds in progress at same time)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2975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DD6A86E3-A984-1A48-B83B-64B80B064BB9}" type="slidenum">
              <a:rPr lang="en-AU" altLang="en-US"/>
              <a:pPr/>
              <a:t>6</a:t>
            </a:fld>
            <a:endParaRPr lang="en-AU" altLang="en-US"/>
          </a:p>
        </p:txBody>
      </p:sp>
      <p:pic>
        <p:nvPicPr>
          <p:cNvPr id="33795" name="Picture 14" descr="f03-1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5214937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Adder Hardware</a:t>
            </a:r>
            <a:endParaRPr lang="en-AU" altLang="en-US"/>
          </a:p>
        </p:txBody>
      </p:sp>
      <p:sp>
        <p:nvSpPr>
          <p:cNvPr id="33797" name="AutoShape 4"/>
          <p:cNvSpPr>
            <a:spLocks/>
          </p:cNvSpPr>
          <p:nvPr/>
        </p:nvSpPr>
        <p:spPr bwMode="auto">
          <a:xfrm>
            <a:off x="6588125" y="1844675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AutoShape 5"/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799" name="AutoShape 6"/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00" name="AutoShape 7"/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6877050" y="256857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33805" name="AutoShape 12"/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78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F7794F84-4B3B-4146-94D4-31D96D112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82EDDD40-B4B8-9A49-B1A2-1F7B3905B2B4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7C8B3CCE-D58A-DF4B-934A-1B339E5F1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Multiplication</a:t>
            </a:r>
            <a:endParaRPr lang="en-AU" altLang="en-US"/>
          </a:p>
        </p:txBody>
      </p:sp>
      <p:sp>
        <p:nvSpPr>
          <p:cNvPr id="34820" name="Rectangle 5">
            <a:extLst>
              <a:ext uri="{FF2B5EF4-FFF2-40B4-BE49-F238E27FC236}">
                <a16:creationId xmlns:a16="http://schemas.microsoft.com/office/drawing/2014/main" id="{88DDA00B-ED92-054A-85BB-5694535F0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1.110 × 10</a:t>
            </a:r>
            <a:r>
              <a:rPr lang="en-US" altLang="en-US" sz="2000" baseline="30000" dirty="0"/>
              <a:t>10</a:t>
            </a:r>
            <a:r>
              <a:rPr lang="en-US" altLang="en-US" sz="2000" dirty="0"/>
              <a:t> × 9.200 × 10</a:t>
            </a:r>
            <a:r>
              <a:rPr lang="en-US" altLang="en-US" sz="2000" baseline="30000" dirty="0"/>
              <a:t>–5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For biased exponents, subtract bias from sum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New exponent = 10 + –5 = 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1.110 × 9.200 = 10.212  </a:t>
            </a:r>
            <a:r>
              <a:rPr lang="en-US" altLang="en-US" sz="2000" dirty="0">
                <a:sym typeface="Symbol" pitchFamily="2" charset="2"/>
              </a:rPr>
              <a:t>  10.212 </a:t>
            </a:r>
            <a:r>
              <a:rPr lang="en-US" altLang="en-US" sz="2000" dirty="0"/>
              <a:t>× 10</a:t>
            </a:r>
            <a:r>
              <a:rPr lang="en-US" altLang="en-US" sz="2000" baseline="30000" dirty="0"/>
              <a:t>5</a:t>
            </a:r>
            <a:endParaRPr lang="en-US" altLang="en-US" sz="2000" baseline="30000" dirty="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1.0212 × 10</a:t>
            </a:r>
            <a:r>
              <a:rPr lang="en-US" altLang="en-US" sz="2000" baseline="30000" dirty="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1.021 × 10</a:t>
            </a:r>
            <a:r>
              <a:rPr lang="en-US" altLang="en-US" sz="2000" baseline="30000" dirty="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5. Determine sign of result from signs of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+1.021 × 10</a:t>
            </a:r>
            <a:r>
              <a:rPr lang="en-US" altLang="en-US" sz="2000" baseline="30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901701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42667966-78AF-1049-88B3-C7B048A6BD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8441D913-0F54-3D4D-8C24-142D6C9AD96E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81599B91-3820-474C-AF85-86C10E09A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Multiplication</a:t>
            </a:r>
            <a:endParaRPr lang="en-AU" altLang="en-US"/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2E89CDD9-48C9-7545-8795-A20EF7492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1.000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–1</a:t>
            </a:r>
            <a:r>
              <a:rPr lang="en-US" altLang="en-US" sz="2000"/>
              <a:t> × –1.110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–2</a:t>
            </a:r>
            <a:r>
              <a:rPr lang="en-US" altLang="en-US" sz="2000"/>
              <a:t> (0.5 ×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Unbiased: –1 + –2 = –3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Biased: (–1 + 127) + (–2 + 127) = –3 + 254 – 127 = –3 + 127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1.000</a:t>
            </a:r>
            <a:r>
              <a:rPr lang="en-US" altLang="en-US" sz="2000" baseline="-25000"/>
              <a:t>2</a:t>
            </a:r>
            <a:r>
              <a:rPr lang="en-US" altLang="en-US" sz="2000"/>
              <a:t> × 1.110</a:t>
            </a:r>
            <a:r>
              <a:rPr lang="en-US" altLang="en-US" sz="2000" baseline="-25000"/>
              <a:t>2</a:t>
            </a:r>
            <a:r>
              <a:rPr lang="en-US" altLang="en-US" sz="2000"/>
              <a:t> = 1.1102  </a:t>
            </a:r>
            <a:r>
              <a:rPr lang="en-US" altLang="en-US" sz="2000">
                <a:sym typeface="Symbol" pitchFamily="2" charset="2"/>
              </a:rPr>
              <a:t>  </a:t>
            </a:r>
            <a:r>
              <a:rPr lang="en-US" altLang="en-US" sz="2000"/>
              <a:t>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  <a:r>
              <a:rPr lang="en-US" altLang="en-US" sz="2000"/>
              <a:t> (no change)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  <a:r>
              <a:rPr lang="en-US" altLang="en-US" sz="2000"/>
              <a:t> (no change)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5. Determine sign: +ve × –ve </a:t>
            </a:r>
            <a:r>
              <a:rPr lang="en-US" altLang="en-US" sz="2400">
                <a:sym typeface="Symbol" pitchFamily="2" charset="2"/>
              </a:rPr>
              <a:t> </a:t>
            </a:r>
            <a:r>
              <a:rPr lang="en-US" altLang="en-US" sz="2400"/>
              <a:t>–ve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–1.110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  <a:r>
              <a:rPr lang="en-US" altLang="en-US" sz="2000"/>
              <a:t>  = –0.21875</a:t>
            </a:r>
          </a:p>
        </p:txBody>
      </p:sp>
    </p:spTree>
    <p:extLst>
      <p:ext uri="{BB962C8B-B14F-4D97-AF65-F5344CB8AC3E}">
        <p14:creationId xmlns:p14="http://schemas.microsoft.com/office/powerpoint/2010/main" val="292404090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B5DBA2C-0FC3-2E47-BDFD-13F29BADBBC5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Arithmetic Hardware</a:t>
            </a:r>
            <a:endParaRPr lang="en-AU" alt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FP multiplier is of similar complexity to FP adder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But uses a multiplier for significands instead of an adder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FP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Addition, subtraction, multiplication, division, reciprocal, square-root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FP </a:t>
            </a:r>
            <a:r>
              <a:rPr lang="en-US" altLang="en-US">
                <a:sym typeface="Symbol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be pipelined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6472317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20700</TotalTime>
  <Words>1254</Words>
  <Application>Microsoft Macintosh PowerPoint</Application>
  <PresentationFormat>On-screen Show (4:3)</PresentationFormat>
  <Paragraphs>202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Black</vt:lpstr>
      <vt:lpstr>Corbel</vt:lpstr>
      <vt:lpstr>Lucida Console</vt:lpstr>
      <vt:lpstr>Symbol</vt:lpstr>
      <vt:lpstr>Tahoma</vt:lpstr>
      <vt:lpstr>Times New Roman</vt:lpstr>
      <vt:lpstr>Wingdings</vt:lpstr>
      <vt:lpstr>2_Blends</vt:lpstr>
      <vt:lpstr>Equation</vt:lpstr>
      <vt:lpstr>Floating Point Arithmetic</vt:lpstr>
      <vt:lpstr>IEEE Floating-Point Format</vt:lpstr>
      <vt:lpstr>FP Encoding</vt:lpstr>
      <vt:lpstr>Floating-Point Addition</vt:lpstr>
      <vt:lpstr>FP Adder Hardware</vt:lpstr>
      <vt:lpstr>FP Adder Hardware</vt:lpstr>
      <vt:lpstr>Floating-Point Multiplication</vt:lpstr>
      <vt:lpstr>Floating-Point Multiplication</vt:lpstr>
      <vt:lpstr>FP Arithmetic Hardware</vt:lpstr>
      <vt:lpstr>FP Instructions in MIPS</vt:lpstr>
      <vt:lpstr>FP Instructions in MIPS</vt:lpstr>
      <vt:lpstr>FP Instructions in MIPS</vt:lpstr>
      <vt:lpstr>FP Example: °F to °C</vt:lpstr>
      <vt:lpstr>FP Example: Array Multiplication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776</cp:revision>
  <dcterms:created xsi:type="dcterms:W3CDTF">2001-07-25T06:45:25Z</dcterms:created>
  <dcterms:modified xsi:type="dcterms:W3CDTF">2018-10-10T16:55:50Z</dcterms:modified>
</cp:coreProperties>
</file>