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330" r:id="rId2"/>
    <p:sldId id="547" r:id="rId3"/>
    <p:sldId id="553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0" autoAdjust="0"/>
    <p:restoredTop sz="70567" autoAdjust="0"/>
  </p:normalViewPr>
  <p:slideViewPr>
    <p:cSldViewPr>
      <p:cViewPr varScale="1">
        <p:scale>
          <a:sx n="111" d="100"/>
          <a:sy n="111" d="100"/>
        </p:scale>
        <p:origin x="3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3,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3,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6A49CE-6339-AF40-B1F6-A150E706EFDB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AF047-5AD4-1142-934B-F0A5E0F17E33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E930C9-B228-BB4A-B097-6C97618E8074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C12EEC-574C-5D4D-8FAD-D82D1436B91E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D8A0AC-5776-E74C-9F51-6F7229103680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C225E6-27FF-F244-9A9E-1E86452DD457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294D95-7530-EC49-8A65-15AEAB52ACAA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D9BA4-A0B7-9D46-9900-D7D5DAB8B63A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24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D238EA-3108-E349-AA9D-9FFF39265ACA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81836B-9AD1-C041-B592-0C2F45D7E01A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51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3775F0-B06A-CE47-A557-AAEFA28923FE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2F8039-E1FC-904E-8E20-D299262EEC82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3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8AAD7F-2D41-F847-B118-A2A46E4D2FCC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1751BF-D9AE-9442-8211-33E5F31CB983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0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73308D-4BE2-C649-84F4-CF5D13ACD75E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DC982-8A83-154B-B2D3-E7E941FED2C3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2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2854FB-7C2E-734F-9ED0-D1F74B152044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2F0F3E-A358-0A41-9149-8782F5EBDB2F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7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17EC97-5DD3-FB4A-9248-631DFA792678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9D8F10-1150-CB4C-A7EF-D59595E7C9F8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4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CAC69D-989E-C047-8922-7A4ED505CA19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CF4224-F598-CF4A-A086-5EBAFDE3FF85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When</a:t>
            </a:r>
            <a:r>
              <a:rPr lang="en-AU" altLang="en-US" baseline="0" dirty="0" smtClean="0">
                <a:latin typeface="Times New Roman" charset="0"/>
              </a:rPr>
              <a:t> we have said compiler previously, really we mean this whole process, which often happens automatically for us.</a:t>
            </a:r>
          </a:p>
          <a:p>
            <a:r>
              <a:rPr lang="en-AU" altLang="en-US" baseline="0" dirty="0" smtClean="0">
                <a:latin typeface="Times New Roman" charset="0"/>
              </a:rPr>
              <a:t>This is an overview of the process, now let’s go into detail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75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0840DE-8BF7-1242-AE79-E5FAD4DD40FB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DA6390-9FA1-054F-B4AB-B06B9DD14CF3}" type="slidenum">
              <a:rPr lang="en-US" altLang="en-US">
                <a:latin typeface="Times New Roman" charset="0"/>
              </a:rPr>
              <a:pPr/>
              <a:t>21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0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A80F0D-51E4-BB45-A1DC-DFED4496FCAA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323B9-3871-AF49-AF63-6999E191C88F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7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5BF481-BC0F-5D42-ADD9-B2FE533B7914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E5523-28F1-624F-8E63-2EEFCD0C3BCA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 problems</a:t>
            </a:r>
            <a:r>
              <a:rPr lang="en-AU" altLang="en-US" baseline="0" dirty="0" smtClean="0">
                <a:latin typeface="Times New Roman" charset="0"/>
              </a:rPr>
              <a:t> in computer science can be solved by indirection.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0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9B4F6-B053-DA47-AE5F-7C6D9B136721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004AF2-3C40-6848-AD02-86B328F60FEC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How would we</a:t>
            </a:r>
            <a:r>
              <a:rPr lang="en-AU" altLang="en-US" baseline="0" dirty="0" smtClean="0">
                <a:latin typeface="Times New Roman" charset="0"/>
              </a:rPr>
              <a:t> “clear” an array</a:t>
            </a:r>
            <a:r>
              <a:rPr lang="en-AU" altLang="en-US" baseline="0" dirty="0" smtClean="0">
                <a:latin typeface="Times New Roman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clear1(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array[],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size)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for (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= 0;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&lt; size;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+=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  array[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}</a:t>
            </a:r>
          </a:p>
          <a:p>
            <a:endParaRPr lang="en-AU" altLang="en-US" dirty="0" smtClean="0"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clear2(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*array,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size)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</a:t>
            </a:r>
            <a:r>
              <a:rPr kumimoji="0" lang="en-AU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int</a:t>
            </a: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*p;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for (p = &amp;array[0]; p &lt; &amp;array[size];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     p = p + 1)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    *p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charset="0"/>
              </a:rPr>
              <a:t>}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6993DE-2C9A-9A46-B6D1-A9E1865292E8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B4A961-BC5E-F744-936A-12F5A17ECB66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4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EBCDE5-A1A9-FC49-B389-11A31F30C637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3B9E0B-C792-B545-B500-5F2580A04F57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A181F7-E72A-E94E-A336-B72DBAFB885F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A1DD2D-CD7C-D643-9B3F-3FD0F9CB96B6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DBFFBF-DBAF-1F43-AC55-E975CB0D9097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A21A9-B062-F24A-80DF-8F18E890DC7D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015986-1F92-0045-8F1B-9A0A1AA71964}" type="datetime3">
              <a:rPr lang="en-US" altLang="en-US">
                <a:latin typeface="Times New Roman" charset="0"/>
              </a:rPr>
              <a:pPr/>
              <a:t>3 October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85B10C-ED3E-2446-BDB3-3928EBE619B5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3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Pointers vs</a:t>
            </a:r>
            <a:r>
              <a:rPr lang="en-US" smtClean="0"/>
              <a:t>. Arrays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25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D5D4985-9773-414E-940A-1C49E0D055DE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Evolution with backward compatibility</a:t>
            </a:r>
          </a:p>
          <a:p>
            <a:pPr lvl="1" eaLnBrk="1" hangingPunct="1"/>
            <a:r>
              <a:rPr lang="en-US" altLang="en-US" sz="2400" dirty="0"/>
              <a:t>8080 (1974): 8-bit microprocessor</a:t>
            </a:r>
          </a:p>
          <a:p>
            <a:pPr lvl="2" eaLnBrk="1" hangingPunct="1"/>
            <a:r>
              <a:rPr lang="en-US" altLang="en-US" sz="2000" dirty="0"/>
              <a:t>Accumulator, plus 3 index-register pairs</a:t>
            </a:r>
          </a:p>
          <a:p>
            <a:pPr lvl="1" eaLnBrk="1" hangingPunct="1"/>
            <a:r>
              <a:rPr lang="en-US" altLang="en-US" sz="2400" dirty="0"/>
              <a:t>8086 (1978): 16-bit extension to 8080</a:t>
            </a:r>
          </a:p>
          <a:p>
            <a:pPr lvl="2" eaLnBrk="1" hangingPunct="1"/>
            <a:r>
              <a:rPr lang="en-US" altLang="en-US" sz="2000" dirty="0"/>
              <a:t>Complex instruction set (CISC)</a:t>
            </a:r>
          </a:p>
          <a:p>
            <a:pPr lvl="1" eaLnBrk="1" hangingPunct="1"/>
            <a:r>
              <a:rPr lang="en-US" altLang="en-US" sz="2400" dirty="0"/>
              <a:t>8087 (1980): floating-point coprocessor</a:t>
            </a:r>
          </a:p>
          <a:p>
            <a:pPr lvl="2" eaLnBrk="1" hangingPunct="1"/>
            <a:r>
              <a:rPr lang="en-US" altLang="en-US" sz="2000" dirty="0"/>
              <a:t>Adds FP instructions and register stack</a:t>
            </a:r>
          </a:p>
          <a:p>
            <a:pPr lvl="1" eaLnBrk="1" hangingPunct="1"/>
            <a:r>
              <a:rPr lang="en-US" altLang="en-US" sz="2400" dirty="0"/>
              <a:t>80286 (1982): 24-bit addresses, MMU</a:t>
            </a:r>
          </a:p>
          <a:p>
            <a:pPr lvl="2" eaLnBrk="1" hangingPunct="1"/>
            <a:r>
              <a:rPr lang="en-US" altLang="en-US" sz="2000" dirty="0"/>
              <a:t>Segmented memory mapping and protection</a:t>
            </a:r>
          </a:p>
          <a:p>
            <a:pPr lvl="1" eaLnBrk="1" hangingPunct="1"/>
            <a:r>
              <a:rPr lang="en-US" altLang="en-US" sz="2400" dirty="0"/>
              <a:t>80386 (1985): 32-bit extension (now IA-32)</a:t>
            </a:r>
          </a:p>
          <a:p>
            <a:pPr lvl="2" eaLnBrk="1" hangingPunct="1"/>
            <a:r>
              <a:rPr lang="en-US" altLang="en-US" sz="2000" dirty="0"/>
              <a:t>Additional addressing modes and operations</a:t>
            </a:r>
          </a:p>
          <a:p>
            <a:pPr lvl="2" eaLnBrk="1" hangingPunct="1"/>
            <a:r>
              <a:rPr lang="en-US" altLang="en-US" sz="2000" dirty="0"/>
              <a:t>Paged memory mapping as well as segments</a:t>
            </a:r>
            <a:endParaRPr lang="en-AU" altLang="en-US" sz="200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616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AEA3B75-7331-0240-AF83-5D4B6F2A35E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36032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C939874-80E9-BC4C-8EA7-BB85BE144E60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ea typeface="Arial" charset="0"/>
                <a:cs typeface="Arial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  <p:extLst>
      <p:ext uri="{BB962C8B-B14F-4D97-AF65-F5344CB8AC3E}">
        <p14:creationId xmlns:p14="http://schemas.microsoft.com/office/powerpoint/2010/main" val="42371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191390E-B09B-8E4A-A467-AB6CA2C79AA9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88068" name="Picture 5" descr="f02-3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5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00D4CBD-06BE-EE4B-AE2F-1DE5672EB13E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/>
          <p:cNvGraphicFramePr>
            <a:graphicFrameLocks noGrp="1"/>
          </p:cNvGraphicFramePr>
          <p:nvPr/>
        </p:nvGraphicFramePr>
        <p:xfrm>
          <a:off x="1187450" y="1700213"/>
          <a:ext cx="6697663" cy="2194284"/>
        </p:xfrm>
        <a:graphic>
          <a:graphicData uri="http://schemas.openxmlformats.org/drawingml/2006/table">
            <a:tbl>
              <a:tblPr/>
              <a:tblGrid>
                <a:gridCol w="3349625"/>
                <a:gridCol w="3348038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16" name="Rectangle 41"/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2800"/>
              <a:t>Memory addressing modes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/>
              <a:t>Address in register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ea typeface="Arial" charset="0"/>
                <a:cs typeface="Arial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ea typeface="Arial" charset="0"/>
                <a:cs typeface="Arial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134019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A38B093-4DC5-6D42-A727-10DE9F3BCDF4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90117" name="Picture 4" descr="f02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6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0EF00A5-11A9-1F47-9DDC-08475A83A9D9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  <p:extLst>
      <p:ext uri="{BB962C8B-B14F-4D97-AF65-F5344CB8AC3E}">
        <p14:creationId xmlns:p14="http://schemas.microsoft.com/office/powerpoint/2010/main" val="822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v8 Instructions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moving to 64-bit, ARM did a complete overhaul</a:t>
            </a:r>
          </a:p>
          <a:p>
            <a:r>
              <a:rPr lang="en-US" altLang="en-US"/>
              <a:t>ARM v8 resembles MIPS</a:t>
            </a:r>
          </a:p>
          <a:p>
            <a:pPr lvl="1"/>
            <a:r>
              <a:rPr lang="en-US" altLang="en-US" sz="2400"/>
              <a:t>Changes from v7:</a:t>
            </a:r>
          </a:p>
          <a:p>
            <a:pPr lvl="2"/>
            <a:r>
              <a:rPr lang="en-US" altLang="en-US" sz="2000"/>
              <a:t>No conditional execution field</a:t>
            </a:r>
          </a:p>
          <a:p>
            <a:pPr lvl="2"/>
            <a:r>
              <a:rPr lang="en-US" altLang="en-US" sz="2000"/>
              <a:t>Immediate field is 12-bit constant</a:t>
            </a:r>
          </a:p>
          <a:p>
            <a:pPr lvl="2"/>
            <a:r>
              <a:rPr lang="en-US" altLang="en-US" sz="2000"/>
              <a:t>Dropped load/store multiple</a:t>
            </a:r>
          </a:p>
          <a:p>
            <a:pPr lvl="2"/>
            <a:r>
              <a:rPr lang="en-US" altLang="en-US" sz="2000"/>
              <a:t>PC is no longer a GPR</a:t>
            </a:r>
          </a:p>
          <a:p>
            <a:pPr lvl="2"/>
            <a:r>
              <a:rPr lang="en-US" altLang="en-US" sz="2000"/>
              <a:t>GPR set expanded to 32</a:t>
            </a:r>
          </a:p>
          <a:p>
            <a:pPr lvl="2"/>
            <a:r>
              <a:rPr lang="en-US" altLang="en-US" sz="2000"/>
              <a:t>Addressing modes work for all word sizes</a:t>
            </a:r>
          </a:p>
          <a:p>
            <a:pPr lvl="2"/>
            <a:r>
              <a:rPr lang="en-US" altLang="en-US" sz="2000"/>
              <a:t>Divide instruction</a:t>
            </a:r>
          </a:p>
          <a:p>
            <a:pPr lvl="2"/>
            <a:r>
              <a:rPr lang="en-US" altLang="en-US" sz="2000"/>
              <a:t>Branch if equal/branch if not equal instructions</a:t>
            </a:r>
            <a:endParaRPr lang="en-US" altLang="en-US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2312F3D-5799-EA4E-B237-CFE5A8A1047A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 rot="5400000">
            <a:off x="6523831" y="2255044"/>
            <a:ext cx="48736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§2.18 Real Stuff:  ARM v8 (64-bit)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29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37A9FFD-1770-C14D-8B3F-E74A94A689B4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More lines of code  more errors and less productivity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§2.19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607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D3D99AF-BA2B-CD4B-910B-9F2FDB878809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But they do accrete more instructions</a:t>
            </a:r>
          </a:p>
        </p:txBody>
      </p:sp>
      <p:pic>
        <p:nvPicPr>
          <p:cNvPr id="942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422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BC65282-5E37-3649-B1B9-D14FEC5637C3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64515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Many compilers produce object modules directly</a:t>
            </a:r>
            <a:endParaRPr lang="en-AU" altLang="en-US"/>
          </a:p>
        </p:txBody>
      </p:sp>
      <p:sp>
        <p:nvSpPr>
          <p:cNvPr id="64518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Static linking</a:t>
            </a:r>
            <a:endParaRPr lang="en-AU" altLang="en-US"/>
          </a:p>
        </p:txBody>
      </p:sp>
      <p:sp>
        <p:nvSpPr>
          <p:cNvPr id="64520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§2.12 Translating and Starting a Program</a:t>
            </a:r>
          </a:p>
        </p:txBody>
      </p:sp>
    </p:spTree>
    <p:extLst>
      <p:ext uri="{BB962C8B-B14F-4D97-AF65-F5344CB8AC3E}">
        <p14:creationId xmlns:p14="http://schemas.microsoft.com/office/powerpoint/2010/main" val="160914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0730EDD-CD76-594E-B654-913296C37D0A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79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CBAE46E-B54B-F64C-8CE2-BAFF119E9C87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Make the common case fast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MIPS: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§2.20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1254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600881E-1138-D741-921E-BBD8617C6C53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15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Measure MIPS instruction executions in benchmark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making the common case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compromises</a:t>
            </a:r>
            <a:endParaRPr lang="en-AU" altLang="en-US"/>
          </a:p>
        </p:txBody>
      </p:sp>
      <p:graphicFrame>
        <p:nvGraphicFramePr>
          <p:cNvPr id="414764" name="Group 44"/>
          <p:cNvGraphicFramePr>
            <a:graphicFrameLocks noGrp="1"/>
          </p:cNvGraphicFramePr>
          <p:nvPr/>
        </p:nvGraphicFramePr>
        <p:xfrm>
          <a:off x="179388" y="3222625"/>
          <a:ext cx="8783637" cy="3017580"/>
        </p:xfrm>
        <a:graphic>
          <a:graphicData uri="http://schemas.openxmlformats.org/drawingml/2006/table">
            <a:tbl>
              <a:tblPr/>
              <a:tblGrid>
                <a:gridCol w="2016125"/>
                <a:gridCol w="2881312"/>
                <a:gridCol w="1943100"/>
                <a:gridCol w="19431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add, sub, addi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lw, sw, lb, lbu, lh, lhu, sb, lui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and, or, nor, andi, ori, sll, srl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beq, bne, slt, slti, sltiu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j, jr, jal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EAD36C-D4F8-D640-B0F0-7AF217191ECD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70659" name="Picture 10" descr="f02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Indirection table</a:t>
            </a:r>
            <a:endParaRPr lang="en-AU" altLang="en-US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Stub: Loads routine ID,</a:t>
            </a:r>
            <a:br>
              <a:rPr lang="en-US" altLang="en-US"/>
            </a:br>
            <a:r>
              <a:rPr lang="en-US" altLang="en-US"/>
              <a:t>Jump to linker/loader</a:t>
            </a:r>
            <a:endParaRPr lang="en-AU" altLang="en-US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Linker/loader code</a:t>
            </a:r>
            <a:endParaRPr lang="en-AU" alt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Dynamically</a:t>
            </a:r>
            <a:br>
              <a:rPr lang="en-US" altLang="en-US"/>
            </a:br>
            <a:r>
              <a:rPr lang="en-US" altLang="en-US"/>
              <a:t>mapped code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5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8A6861F-AC6E-3A4C-BD0B-4549F4397C1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§2.14 Arrays versus Pointers</a:t>
            </a:r>
          </a:p>
        </p:txBody>
      </p:sp>
    </p:spTree>
    <p:extLst>
      <p:ext uri="{BB962C8B-B14F-4D97-AF65-F5344CB8AC3E}">
        <p14:creationId xmlns:p14="http://schemas.microsoft.com/office/powerpoint/2010/main" val="15754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B1C439F-CCF4-AF45-AB4F-A23F58A61615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and Array</a:t>
            </a:r>
            <a:endParaRPr lang="en-AU" altLang="en-US"/>
          </a:p>
        </p:txBody>
      </p:sp>
      <p:graphicFrame>
        <p:nvGraphicFramePr>
          <p:cNvPr id="396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82793"/>
              </p:ext>
            </p:extLst>
          </p:nvPr>
        </p:nvGraphicFramePr>
        <p:xfrm>
          <a:off x="107950" y="1457325"/>
          <a:ext cx="8928100" cy="4320876"/>
        </p:xfrm>
        <a:graphic>
          <a:graphicData uri="http://schemas.openxmlformats.org/drawingml/2006/table">
            <a:tbl>
              <a:tblPr/>
              <a:tblGrid>
                <a:gridCol w="4392613"/>
                <a:gridCol w="4535487"/>
              </a:tblGrid>
              <a:tr h="145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clear1(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array[],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for (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= 0;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&lt; size;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array[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}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clear2(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*array,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int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}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move $t0,$zero   #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loop1: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slt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 #   (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beq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$t3,$zero,exit # if (…)</a:t>
                      </a:r>
                      <a:b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</a:b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    #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goto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loop1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$t1,$t0,2    # $t1 =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 #   &amp;array[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$zero, 0($t2) # array[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$t0,$t0,1   #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=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move $t0,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$a0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charset="0"/>
                        </a:rPr>
                        <a:t>   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$t1,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$a1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,2   # $t1 =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size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#   &amp;array[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size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loop2: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slt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$t3,$t0,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#(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p&lt;&amp;array[size]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beq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$t3,$zero,exit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                    #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goto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loop2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</a:t>
                      </a: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$zero,0(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) #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Memory[p]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  <a:r>
                        <a:rPr kumimoji="0" lang="en-AU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$t0,$t0,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# </a:t>
                      </a: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      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764433B-EE39-554E-B6F5-6D641C3451F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86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174E079-6683-6249-BF2B-FC00DF1C9FB2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ARM &amp; MIPS Similarities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ARM: the most popular embedded core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 to MIPS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 rot="5400000">
            <a:off x="7115969" y="1661319"/>
            <a:ext cx="3689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/>
          <p:cNvGraphicFramePr>
            <a:graphicFrameLocks noGrp="1"/>
          </p:cNvGraphicFramePr>
          <p:nvPr/>
        </p:nvGraphicFramePr>
        <p:xfrm>
          <a:off x="755650" y="2133600"/>
          <a:ext cx="7632700" cy="3976688"/>
        </p:xfrm>
        <a:graphic>
          <a:graphicData uri="http://schemas.openxmlformats.org/drawingml/2006/table">
            <a:tbl>
              <a:tblPr/>
              <a:tblGrid>
                <a:gridCol w="3482975"/>
                <a:gridCol w="2076450"/>
                <a:gridCol w="2073275"/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× 32-bit</a:t>
                      </a:r>
                      <a:endParaRPr kumimoji="0" lang="en-AU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3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6673368-D803-9342-8F62-F568AAC6AAFF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Compare and Branch in ARM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Uses condition codes for result of an arithmetic/logical instruction</a:t>
            </a:r>
          </a:p>
          <a:p>
            <a:pPr lvl="1" eaLnBrk="1" hangingPunct="1"/>
            <a:r>
              <a:rPr lang="en-AU" altLang="en-US"/>
              <a:t>Negative, zero, carry, overflow</a:t>
            </a:r>
          </a:p>
          <a:p>
            <a:pPr lvl="1" eaLnBrk="1" hangingPunct="1"/>
            <a:r>
              <a:rPr lang="en-AU" altLang="en-US"/>
              <a:t>Compare instructions to set condition codes without keeping the result</a:t>
            </a:r>
          </a:p>
          <a:p>
            <a:pPr eaLnBrk="1" hangingPunct="1"/>
            <a:r>
              <a:rPr lang="en-AU" altLang="en-US"/>
              <a:t>Each instruction can be conditional</a:t>
            </a:r>
          </a:p>
          <a:p>
            <a:pPr lvl="1" eaLnBrk="1" hangingPunct="1"/>
            <a:r>
              <a:rPr lang="en-AU" altLang="en-US"/>
              <a:t>Top 4 bits of instruction word: condition value</a:t>
            </a:r>
          </a:p>
          <a:p>
            <a:pPr lvl="1" eaLnBrk="1" hangingPunct="1"/>
            <a:r>
              <a:rPr lang="en-AU" altLang="en-US"/>
              <a:t>Can avoid branches over single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342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711B439-C1FB-6346-8E73-69F18B3AA4B7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83972" name="Picture 4" descr="f02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5453063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21228</TotalTime>
  <Words>1931</Words>
  <Application>Microsoft Macintosh PowerPoint</Application>
  <PresentationFormat>On-screen Show (4:3)</PresentationFormat>
  <Paragraphs>364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Black</vt:lpstr>
      <vt:lpstr>Corbel</vt:lpstr>
      <vt:lpstr>Lucida Console</vt:lpstr>
      <vt:lpstr>Mangal</vt:lpstr>
      <vt:lpstr>Symbol</vt:lpstr>
      <vt:lpstr>Times New Roman</vt:lpstr>
      <vt:lpstr>Wingdings</vt:lpstr>
      <vt:lpstr>Arial</vt:lpstr>
      <vt:lpstr>2_Blends</vt:lpstr>
      <vt:lpstr>Pointers vs. Arrays</vt:lpstr>
      <vt:lpstr>Translation and Startup</vt:lpstr>
      <vt:lpstr>Lazy Linkage</vt:lpstr>
      <vt:lpstr>Arrays vs. Pointers</vt:lpstr>
      <vt:lpstr>Example: Clearing and Array</vt:lpstr>
      <vt:lpstr>Comparison of Array vs. Ptr</vt:lpstr>
      <vt:lpstr>ARM &amp; MIPS Similarities</vt:lpstr>
      <vt:lpstr>Compare and Branch in ARM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ARM v8 Instructions</vt:lpstr>
      <vt:lpstr>Fallacies</vt:lpstr>
      <vt:lpstr>Fallacies</vt:lpstr>
      <vt:lpstr>Pitfalls</vt:lpstr>
      <vt:lpstr>Concluding Remarks</vt:lpstr>
      <vt:lpstr>Concluding Remarks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626</cp:revision>
  <dcterms:created xsi:type="dcterms:W3CDTF">2001-07-25T06:45:25Z</dcterms:created>
  <dcterms:modified xsi:type="dcterms:W3CDTF">2017-10-03T16:13:17Z</dcterms:modified>
</cp:coreProperties>
</file>