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390" r:id="rId2"/>
    <p:sldId id="300" r:id="rId3"/>
    <p:sldId id="301" r:id="rId4"/>
    <p:sldId id="399" r:id="rId5"/>
    <p:sldId id="305" r:id="rId6"/>
    <p:sldId id="306" r:id="rId7"/>
    <p:sldId id="307" r:id="rId8"/>
    <p:sldId id="308" r:id="rId9"/>
    <p:sldId id="400" r:id="rId10"/>
    <p:sldId id="309" r:id="rId11"/>
    <p:sldId id="401" r:id="rId12"/>
    <p:sldId id="402" r:id="rId13"/>
    <p:sldId id="403" r:id="rId14"/>
    <p:sldId id="310" r:id="rId15"/>
    <p:sldId id="311" r:id="rId16"/>
    <p:sldId id="312" r:id="rId17"/>
    <p:sldId id="371" r:id="rId18"/>
    <p:sldId id="372" r:id="rId19"/>
    <p:sldId id="373" r:id="rId20"/>
    <p:sldId id="374" r:id="rId21"/>
    <p:sldId id="376" r:id="rId22"/>
    <p:sldId id="377" r:id="rId23"/>
    <p:sldId id="378" r:id="rId24"/>
    <p:sldId id="404" r:id="rId25"/>
    <p:sldId id="405" r:id="rId26"/>
    <p:sldId id="406" r:id="rId27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25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25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On a write hit, one thing we could do it always write the result back to memory. What is this called (write-through)</a:t>
            </a:r>
          </a:p>
          <a:p>
            <a:r>
              <a:rPr lang="en-US" altLang="en-US" dirty="0" smtClean="0">
                <a:latin typeface="Times New Roman" charset="0"/>
              </a:rPr>
              <a:t>What’s the alternative? (write-back, which only writes back to memory when a block is kicked</a:t>
            </a:r>
            <a:r>
              <a:rPr lang="en-US" altLang="en-US" baseline="0" dirty="0" smtClean="0">
                <a:latin typeface="Times New Roman" charset="0"/>
              </a:rPr>
              <a:t> out of memory)</a:t>
            </a:r>
          </a:p>
          <a:p>
            <a:r>
              <a:rPr lang="en-US" altLang="en-US" baseline="0" dirty="0" smtClean="0">
                <a:latin typeface="Times New Roman" charset="0"/>
              </a:rPr>
              <a:t>It’s a waste to write back to memory if we haven’t changed the block since it came into cache. How do we handle this? (dirty bit)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25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Penalty</a:t>
            </a:r>
            <a:r>
              <a:rPr lang="en-US" altLang="en-US" baseline="0" dirty="0" smtClean="0"/>
              <a:t> (in cycles?)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5ns/0.25ns = 20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Extra</a:t>
            </a:r>
            <a:r>
              <a:rPr lang="en-US" altLang="en-US" baseline="0" dirty="0" smtClean="0">
                <a:latin typeface="Times New Roman" charset="0"/>
              </a:rPr>
              <a:t> penalty in cycles?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100ns/0.25ns = 400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9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 + 0.02 × 20 + 0.005 × 400 = 3.4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1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you could have calculated this a different way, too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1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6F4BD-4075-6F46-9E41-01A7B78CB438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4D2F26-C44E-3840-9201-055E3A4D17FE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 l2 (or l3) is kind of like</a:t>
            </a:r>
            <a:r>
              <a:rPr lang="en-US" altLang="en-US" baseline="0" dirty="0" smtClean="0">
                <a:latin typeface="Times New Roman" charset="0"/>
              </a:rPr>
              <a:t> your last-ditch/resort effort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D18508-01B5-4045-9276-42C2DD3BB3DF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A52211-4922-2742-93E7-1B6BCF2616D6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A31ACF-12F1-574B-9377-75BC27B3C535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FBA7A-6726-3F40-ADD5-867AE7D0C97C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8166D-3954-AA46-A4AF-A5D8361FCC14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772FEF-1DAA-3046-B230-C479D4EE153B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7A37E7-CCAD-B344-8461-F8BD7D65B7AD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B3EDDF-F6E0-3C42-96A0-A87DF1D849A5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These terms are often thrown around vaguely, but we have actual definitions</a:t>
            </a:r>
            <a:r>
              <a:rPr lang="en-US" altLang="en-US" baseline="0" dirty="0" smtClean="0">
                <a:latin typeface="Times New Roman" charset="0"/>
              </a:rPr>
              <a:t> for them.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B9328-DC8C-384C-9558-A9EEC13D9FD6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DCFA6-FD0F-9B41-82F3-47B646E3C9CF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EB97F-6278-8441-B637-ED0FF78390F2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E634C8-3D20-3E4C-A793-AC780768D4B7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1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5AD64-8DD7-DC44-9969-AACE6487C77C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B13FF9-3E40-C241-A417-0F1CFE35DFB2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But as soon as</a:t>
            </a:r>
            <a:r>
              <a:rPr lang="en-US" altLang="en-US" baseline="0" dirty="0" smtClean="0">
                <a:latin typeface="Times New Roman" charset="0"/>
              </a:rPr>
              <a:t> we allow multiple ways, we have a new choice to make.</a:t>
            </a:r>
          </a:p>
          <a:p>
            <a:r>
              <a:rPr lang="en-US" altLang="en-US" baseline="0" dirty="0" smtClean="0">
                <a:latin typeface="Times New Roman" charset="0"/>
              </a:rPr>
              <a:t>When we need to kick something out of cache, which way do we choose?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A49B53-85C1-0941-8A53-733975D28232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DADA9F-6AF2-A448-A204-B7A88F4EC659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A1329E-527A-224C-A33B-7975094D8BE3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6E006-9132-DE44-A0A0-4BD0C4BF20E7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Calculate</a:t>
            </a:r>
            <a:r>
              <a:rPr lang="en-US" altLang="en-US" baseline="0" dirty="0" smtClean="0">
                <a:latin typeface="Times New Roman" charset="0"/>
              </a:rPr>
              <a:t> the effective CPI with just a primary cache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baseline="0" dirty="0" smtClean="0">
              <a:latin typeface="Times New Roman" charset="0"/>
            </a:endParaRPr>
          </a:p>
          <a:p>
            <a:pPr lvl="1" eaLnBrk="1" hangingPunct="1"/>
            <a:r>
              <a:rPr lang="en-US" altLang="en-US" dirty="0" smtClean="0"/>
              <a:t>Miss penalty = 100ns/0.25ns = 400 cycles</a:t>
            </a:r>
          </a:p>
          <a:p>
            <a:pPr lvl="1" eaLnBrk="1" hangingPunct="1"/>
            <a:r>
              <a:rPr lang="en-US" altLang="en-US" dirty="0" smtClean="0"/>
              <a:t>Effective CPI = 1 + 0.02 × 400 = 9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25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</a:t>
            </a:r>
            <a:r>
              <a:rPr lang="en-US" altLang="en-US" dirty="0" smtClean="0"/>
              <a:t>???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miss</a:t>
            </a:r>
          </a:p>
          <a:p>
            <a:pPr lvl="1" eaLnBrk="1" hangingPunct="1"/>
            <a:r>
              <a:rPr lang="en-US" altLang="en-US" dirty="0"/>
              <a:t>Extra penalty = </a:t>
            </a:r>
            <a:r>
              <a:rPr lang="en-US" altLang="en-US" dirty="0" smtClean="0"/>
              <a:t>???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miss</a:t>
            </a:r>
          </a:p>
          <a:p>
            <a:pPr lvl="1" eaLnBrk="1" hangingPunct="1"/>
            <a:r>
              <a:rPr lang="en-US" altLang="en-US" dirty="0"/>
              <a:t>Extra penalty = </a:t>
            </a:r>
            <a:r>
              <a:rPr lang="en-US" altLang="en-US" dirty="0" smtClean="0"/>
              <a:t>100ns/0.25ns = 400 </a:t>
            </a:r>
            <a:r>
              <a:rPr lang="en-US" altLang="en-US" dirty="0"/>
              <a:t>cycles</a:t>
            </a:r>
          </a:p>
          <a:p>
            <a:pPr eaLnBrk="1" hangingPunct="1"/>
            <a:r>
              <a:rPr lang="en-US" altLang="en-US" dirty="0"/>
              <a:t>CPI = </a:t>
            </a:r>
            <a:r>
              <a:rPr lang="en-US" altLang="en-US" dirty="0" smtClean="0"/>
              <a:t>???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1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miss</a:t>
            </a:r>
          </a:p>
          <a:p>
            <a:pPr lvl="1" eaLnBrk="1" hangingPunct="1"/>
            <a:r>
              <a:rPr lang="en-US" altLang="en-US" dirty="0"/>
              <a:t>Extra penalty = </a:t>
            </a:r>
            <a:r>
              <a:rPr lang="en-US" altLang="en-US" dirty="0" smtClean="0"/>
              <a:t>100ns/0.25ns = 400 </a:t>
            </a:r>
            <a:r>
              <a:rPr lang="en-US" altLang="en-US" dirty="0"/>
              <a:t>cycles</a:t>
            </a:r>
          </a:p>
          <a:p>
            <a:pPr eaLnBrk="1" hangingPunct="1"/>
            <a:r>
              <a:rPr lang="en-US" altLang="en-US" dirty="0"/>
              <a:t>CPI = 1 + 0.02 × 20 + 0.005 × 400 = 3.4</a:t>
            </a:r>
          </a:p>
          <a:p>
            <a:pPr eaLnBrk="1" hangingPunct="1"/>
            <a:r>
              <a:rPr lang="en-US" altLang="en-US" dirty="0"/>
              <a:t>Performance ratio = 9/3.4 = 2.6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45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0EDE292-F787-1948-A5FD-EF2339CF3A86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</a:t>
            </a:r>
          </a:p>
          <a:p>
            <a:pPr lvl="1" eaLnBrk="1" hangingPunct="1"/>
            <a:r>
              <a:rPr lang="en-US" altLang="en-US" dirty="0"/>
              <a:t>Focus on minimal hit time</a:t>
            </a:r>
          </a:p>
          <a:p>
            <a:pPr eaLnBrk="1" hangingPunct="1"/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Focus on low miss rate to avoid main memory access</a:t>
            </a:r>
          </a:p>
          <a:p>
            <a:pPr lvl="1" eaLnBrk="1" hangingPunct="1"/>
            <a:r>
              <a:rPr lang="en-US" altLang="en-US" dirty="0"/>
              <a:t>Hit time has less overall impact</a:t>
            </a:r>
          </a:p>
          <a:p>
            <a:pPr eaLnBrk="1" hangingPunct="1"/>
            <a:r>
              <a:rPr lang="en-US" altLang="en-US" dirty="0"/>
              <a:t>Results</a:t>
            </a:r>
          </a:p>
          <a:p>
            <a:pPr lvl="1" eaLnBrk="1" hangingPunct="1"/>
            <a:r>
              <a:rPr lang="en-US" altLang="en-US" dirty="0" smtClean="0"/>
              <a:t>L1 </a:t>
            </a:r>
            <a:r>
              <a:rPr lang="en-US" altLang="en-US" dirty="0"/>
              <a:t>cache usually smaller than a single cache</a:t>
            </a:r>
          </a:p>
          <a:p>
            <a:pPr lvl="1" eaLnBrk="1" hangingPunct="1"/>
            <a:r>
              <a:rPr lang="en-US" altLang="en-US" dirty="0" smtClean="0"/>
              <a:t>L1 </a:t>
            </a:r>
            <a:r>
              <a:rPr lang="en-US" altLang="en-US" dirty="0"/>
              <a:t>block size smaller than </a:t>
            </a:r>
            <a:r>
              <a:rPr lang="en-US" altLang="en-US" dirty="0" smtClean="0"/>
              <a:t>L2 </a:t>
            </a:r>
            <a:r>
              <a:rPr lang="en-US" altLang="en-US" dirty="0"/>
              <a:t>block size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090DA8-D031-C246-B718-BD1F11BB0482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EEB3DC9-BE9F-794E-8D12-91430AB037BB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dirty="0"/>
              <a:t>Misses depend on memory access patterns</a:t>
            </a:r>
          </a:p>
          <a:p>
            <a:pPr eaLnBrk="1" hangingPunct="1"/>
            <a:r>
              <a:rPr lang="en-US" altLang="en-US" sz="3600" dirty="0"/>
              <a:t>Algorithm behavior</a:t>
            </a:r>
          </a:p>
          <a:p>
            <a:pPr eaLnBrk="1" hangingPunct="1"/>
            <a:r>
              <a:rPr lang="en-US" altLang="en-US" sz="3600" dirty="0"/>
              <a:t>Compiler optimization for memory </a:t>
            </a:r>
            <a:r>
              <a:rPr lang="en-US" altLang="en-US" sz="3600" dirty="0" smtClean="0"/>
              <a:t>access</a:t>
            </a:r>
          </a:p>
          <a:p>
            <a:pPr eaLnBrk="1" hangingPunct="1"/>
            <a:r>
              <a:rPr lang="en-US" altLang="en-US" sz="3600" dirty="0" smtClean="0"/>
              <a:t>Hardware </a:t>
            </a:r>
            <a:r>
              <a:rPr lang="en-US" altLang="en-US" sz="3600" dirty="0" err="1" smtClean="0"/>
              <a:t>prefetch</a:t>
            </a:r>
            <a:endParaRPr lang="en-AU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1DD9AFE-D455-3C46-ABE4-134953D9179A}" type="slidenum">
              <a:rPr lang="en-AU" altLang="en-US"/>
              <a:pPr/>
              <a:t>17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DF3593-48C5-8946-B9F1-B4C11F1F1604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65AC4B2-9415-0446-84CF-1F83FFBE4597}" type="slidenum">
              <a:rPr lang="en-AU" altLang="en-US"/>
              <a:pPr/>
              <a:t>19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323135D-2AE1-5D4F-922A-5B3FA2435F92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B806C74-16BF-674B-8E07-147DB0878E96}" type="slidenum">
              <a:rPr lang="en-AU" altLang="en-US"/>
              <a:pPr/>
              <a:t>20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E7D1C66-55CE-EC4A-BFBB-CB8A34BC983D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accomplishment</a:t>
            </a:r>
          </a:p>
          <a:p>
            <a:pPr algn="ctr"/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interruption</a:t>
            </a:r>
          </a:p>
          <a:p>
            <a:pPr algn="ctr"/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000"/>
              <a:t>Failure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sz="2000"/>
              <a:t>Restoration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16788EF-B0E5-0744-B6BD-57C11EBC49C4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B18C4E-EF7E-3F42-A4A9-BF66DDA0F93E}" type="slidenum">
              <a:rPr lang="en-AU" altLang="en-US"/>
              <a:pPr/>
              <a:t>23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 dirty="0"/>
              <a:t>Encoding </a:t>
            </a:r>
            <a:r>
              <a:rPr lang="en-US" altLang="en-US" dirty="0" smtClean="0"/>
              <a:t>ECC</a:t>
            </a:r>
            <a:endParaRPr lang="en-US" alt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calculate Hamming code:</a:t>
            </a:r>
          </a:p>
          <a:p>
            <a:pPr lvl="1"/>
            <a:r>
              <a:rPr lang="en-US" altLang="en-US"/>
              <a:t>Number bits from 1 on the left</a:t>
            </a:r>
          </a:p>
          <a:p>
            <a:pPr lvl="1"/>
            <a:r>
              <a:rPr lang="en-US" altLang="en-US"/>
              <a:t>All bit positions that are a power 2 are parity bits</a:t>
            </a:r>
          </a:p>
          <a:p>
            <a:pPr lvl="1"/>
            <a:r>
              <a:rPr lang="en-US" altLang="en-US"/>
              <a:t>Each parity bit checks certain data bits: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5C256D1-59C4-A946-84D6-9BDF1A4B442F}" type="slidenum">
              <a:rPr lang="en-AU" altLang="en-US"/>
              <a:pPr/>
              <a:t>24</a:t>
            </a:fld>
            <a:endParaRPr lang="en-AU" alt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7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Decoding SEC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of parity bits indicates which bits are in error</a:t>
            </a:r>
          </a:p>
          <a:p>
            <a:pPr lvl="1"/>
            <a:r>
              <a:rPr lang="en-US" altLang="en-US"/>
              <a:t>Use numbering from encoding procedure</a:t>
            </a:r>
          </a:p>
          <a:p>
            <a:pPr lvl="1"/>
            <a:r>
              <a:rPr lang="en-US" altLang="en-US"/>
              <a:t>E.g.</a:t>
            </a:r>
          </a:p>
          <a:p>
            <a:pPr lvl="2"/>
            <a:r>
              <a:rPr lang="en-US" altLang="en-US"/>
              <a:t>Parity bits = 0000 indicates no error</a:t>
            </a:r>
          </a:p>
          <a:p>
            <a:pPr lvl="2"/>
            <a:r>
              <a:rPr lang="en-US" altLang="en-US"/>
              <a:t>Parity bits = 1010 indicates bit 10 was flipped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8C04E3C-1542-0E44-A439-3CB238901B7A}" type="slidenum">
              <a:rPr lang="en-AU" altLang="en-US"/>
              <a:pPr/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21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SEC/DEC Code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Add an additional parity bit for the whole word (p</a:t>
            </a:r>
            <a:r>
              <a:rPr lang="en-US" altLang="en-US" sz="2800" baseline="-25000"/>
              <a:t>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Make Hamming distance = 4</a:t>
            </a:r>
          </a:p>
          <a:p>
            <a:r>
              <a:rPr lang="en-US" altLang="en-US" sz="2800"/>
              <a:t>Decoding:</a:t>
            </a:r>
          </a:p>
          <a:p>
            <a:pPr lvl="1"/>
            <a:r>
              <a:rPr lang="en-US" altLang="en-US" sz="2400"/>
              <a:t>Let H = SEC parity bits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even, no error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odd, correctable single bit error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odd, error in p</a:t>
            </a:r>
            <a:r>
              <a:rPr lang="en-US" altLang="en-US" sz="2000" baseline="-25000"/>
              <a:t>n</a:t>
            </a:r>
            <a:r>
              <a:rPr lang="en-US" altLang="en-US" sz="2000"/>
              <a:t> bit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even, double error occurred</a:t>
            </a:r>
          </a:p>
          <a:p>
            <a:r>
              <a:rPr lang="en-US" altLang="en-US" sz="2800"/>
              <a:t>Note:  ECC DRAM uses SEC/DEC with 8 bits protecting each 64 bits</a:t>
            </a:r>
            <a:endParaRPr lang="en-US" altLang="en-US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7E58B1D-7427-814E-80E7-07162329234C}" type="slidenum">
              <a:rPr lang="en-AU" altLang="en-US"/>
              <a:pPr/>
              <a:t>26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3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47918B9-8799-EC4B-AE7D-EB71329C040F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0E24D9-7FE6-4F4D-AAE5-8BE7FEB50C1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4B68CC8-E59D-504D-809C-F0179C406A7A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073608-0091-864C-AD22-CECCAB0DA3A3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 attached to CPU</a:t>
            </a:r>
          </a:p>
          <a:p>
            <a:pPr lvl="1" eaLnBrk="1" hangingPunct="1"/>
            <a:r>
              <a:rPr lang="en-US" altLang="en-US" dirty="0"/>
              <a:t>Small, but fast</a:t>
            </a:r>
          </a:p>
          <a:p>
            <a:pPr eaLnBrk="1" hangingPunct="1"/>
            <a:r>
              <a:rPr lang="en-US" altLang="en-US" dirty="0"/>
              <a:t>Level-2 cache services misses from primary cache</a:t>
            </a:r>
          </a:p>
          <a:p>
            <a:pPr lvl="1" eaLnBrk="1" hangingPunct="1"/>
            <a:r>
              <a:rPr lang="en-US" altLang="en-US" dirty="0"/>
              <a:t>Larger, slower, but still faster than main memory</a:t>
            </a:r>
          </a:p>
          <a:p>
            <a:pPr eaLnBrk="1" hangingPunct="1"/>
            <a:r>
              <a:rPr lang="en-US" altLang="en-US" dirty="0"/>
              <a:t>Main memory services </a:t>
            </a:r>
            <a:r>
              <a:rPr lang="en-US" altLang="en-US" dirty="0" smtClean="0"/>
              <a:t>L2 </a:t>
            </a:r>
            <a:r>
              <a:rPr lang="en-US" altLang="en-US" dirty="0"/>
              <a:t>cache misses</a:t>
            </a:r>
          </a:p>
          <a:p>
            <a:pPr eaLnBrk="1" hangingPunct="1"/>
            <a:r>
              <a:rPr lang="en-US" altLang="en-US" dirty="0"/>
              <a:t>Some high-end systems include </a:t>
            </a:r>
            <a:r>
              <a:rPr lang="en-US" altLang="en-US" dirty="0" smtClean="0"/>
              <a:t>L3 </a:t>
            </a:r>
            <a:r>
              <a:rPr lang="en-US" altLang="en-US" dirty="0"/>
              <a:t>cache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</a:t>
            </a:r>
            <a:r>
              <a:rPr lang="en-US" altLang="en-US" dirty="0" smtClean="0"/>
              <a:t>cache, effective CPI?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cache</a:t>
            </a:r>
          </a:p>
          <a:p>
            <a:pPr lvl="1" eaLnBrk="1" hangingPunct="1"/>
            <a:r>
              <a:rPr lang="en-US" altLang="en-US" dirty="0"/>
              <a:t>Miss penalty = 100ns/0.25ns = 400 cycles</a:t>
            </a:r>
          </a:p>
          <a:p>
            <a:pPr lvl="1" eaLnBrk="1" hangingPunct="1"/>
            <a:r>
              <a:rPr lang="en-US" altLang="en-US" dirty="0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4337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10375</TotalTime>
  <Words>1956</Words>
  <Application>Microsoft Macintosh PowerPoint</Application>
  <PresentationFormat>On-screen Show (4:3)</PresentationFormat>
  <Paragraphs>348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Black</vt:lpstr>
      <vt:lpstr>Corbel</vt:lpstr>
      <vt:lpstr>Courier New</vt:lpstr>
      <vt:lpstr>Mangal</vt:lpstr>
      <vt:lpstr>Times New Roman</vt:lpstr>
      <vt:lpstr>Wingdings</vt:lpstr>
      <vt:lpstr>Arial</vt:lpstr>
      <vt:lpstr>cod4e</vt:lpstr>
      <vt:lpstr>The Memory Hierarchy</vt:lpstr>
      <vt:lpstr>Associative Cache Example</vt:lpstr>
      <vt:lpstr>Spectrum of Associativity</vt:lpstr>
      <vt:lpstr>Associativity Example</vt:lpstr>
      <vt:lpstr>Set Associative Cache Organization</vt:lpstr>
      <vt:lpstr>Replacement Policy</vt:lpstr>
      <vt:lpstr>Multilevel Caches</vt:lpstr>
      <vt:lpstr>Multilevel Cache Example</vt:lpstr>
      <vt:lpstr>Multilevel Cache Example</vt:lpstr>
      <vt:lpstr>Example (cont.)</vt:lpstr>
      <vt:lpstr>Example (cont.)</vt:lpstr>
      <vt:lpstr>Example (cont.)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ECC</vt:lpstr>
      <vt:lpstr>Decoding SEC</vt:lpstr>
      <vt:lpstr>SEC/DEC Code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124</cp:revision>
  <dcterms:created xsi:type="dcterms:W3CDTF">2008-08-25T10:09:57Z</dcterms:created>
  <dcterms:modified xsi:type="dcterms:W3CDTF">2017-11-26T00:27:32Z</dcterms:modified>
</cp:coreProperties>
</file>