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390" r:id="rId2"/>
    <p:sldId id="391" r:id="rId3"/>
    <p:sldId id="392" r:id="rId4"/>
    <p:sldId id="272" r:id="rId5"/>
    <p:sldId id="273" r:id="rId6"/>
    <p:sldId id="274" r:id="rId7"/>
    <p:sldId id="271" r:id="rId8"/>
    <p:sldId id="358" r:id="rId9"/>
    <p:sldId id="368" r:id="rId10"/>
    <p:sldId id="369" r:id="rId11"/>
    <p:sldId id="359" r:id="rId12"/>
    <p:sldId id="370" r:id="rId13"/>
    <p:sldId id="366" r:id="rId14"/>
    <p:sldId id="367" r:id="rId15"/>
    <p:sldId id="362" r:id="rId16"/>
    <p:sldId id="363" r:id="rId17"/>
    <p:sldId id="364" r:id="rId18"/>
    <p:sldId id="365" r:id="rId19"/>
    <p:sldId id="275" r:id="rId20"/>
    <p:sldId id="276" r:id="rId21"/>
    <p:sldId id="277" r:id="rId22"/>
    <p:sldId id="278" r:id="rId23"/>
  </p:sldIdLst>
  <p:sldSz cx="9144000" cy="6858000" type="screen4x3"/>
  <p:notesSz cx="7099300" cy="10234613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97" autoAdjust="0"/>
    <p:restoredTop sz="79121" autoAdjust="0"/>
  </p:normalViewPr>
  <p:slideViewPr>
    <p:cSldViewPr snapToObjects="1">
      <p:cViewPr varScale="1">
        <p:scale>
          <a:sx n="125" d="100"/>
          <a:sy n="125" d="100"/>
        </p:scale>
        <p:origin x="32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E8038E8-4802-2544-8BAB-56D7139B1C7E}" type="datetime3">
              <a:rPr lang="en-AU"/>
              <a:pPr>
                <a:defRPr/>
              </a:pPr>
              <a:t>14 November, 2017</a:t>
            </a:fld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0BDD7D8F-4FDE-AE47-B781-11242A1ED6F3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92342C5-4B0A-A447-9236-B5D0A25180C1}" type="datetime3">
              <a:rPr lang="en-AU"/>
              <a:pPr>
                <a:defRPr/>
              </a:pPr>
              <a:t>14 November, 2017</a:t>
            </a:fld>
            <a:endParaRPr lang="en-AU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A8974B40-D027-2D44-AC36-CA9D6F313E2C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Relies on speculation to work correctly. We</a:t>
            </a:r>
            <a:r>
              <a:rPr lang="en-US" baseline="0" dirty="0" smtClean="0"/>
              <a:t> can’t always speculate correctly, but luckily we often can because of locality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92342C5-4B0A-A447-9236-B5D0A25180C1}" type="datetime3">
              <a:rPr lang="en-AU" smtClean="0"/>
              <a:pPr>
                <a:defRPr/>
              </a:pPr>
              <a:t>14 November, 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5 — Large and Fast: Exploiting Memory Hierarchy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8974B40-D027-2D44-AC36-CA9D6F313E2C}" type="slidenum">
              <a:rPr lang="en-AU" altLang="en-US" smtClean="0"/>
              <a:pPr/>
              <a:t>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50489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16D9794-C128-6A4E-B1EE-CA6B6AC992C3}" type="datetime3">
              <a:rPr lang="en-AU" altLang="en-US">
                <a:latin typeface="Times New Roman" charset="0"/>
              </a:rPr>
              <a:pPr/>
              <a:t>14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08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208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2C45171-7D77-9742-B31D-EE1C410A467A}" type="slidenum">
              <a:rPr lang="en-AU" altLang="en-US">
                <a:latin typeface="Times New Roman" charset="0"/>
              </a:rPr>
              <a:pPr/>
              <a:t>14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08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Flash is typically EEPROM, which we briefly</a:t>
            </a:r>
            <a:r>
              <a:rPr lang="en-US" altLang="en-US" baseline="0" dirty="0" smtClean="0">
                <a:latin typeface="Times New Roman" charset="0"/>
              </a:rPr>
              <a:t> talked about in Appendix B.</a:t>
            </a:r>
          </a:p>
          <a:p>
            <a:r>
              <a:rPr lang="en-US" altLang="en-US" baseline="0" dirty="0" smtClean="0">
                <a:latin typeface="Times New Roman" charset="0"/>
              </a:rPr>
              <a:t>I don’t actually know that much about the specifics of the types of memory; it quickly gets into electrical engineering territory.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35A0E4F-78F1-AA49-A685-FDBB8B2A8FC2}" type="datetime3">
              <a:rPr lang="en-AU" altLang="en-US">
                <a:latin typeface="Times New Roman" charset="0"/>
              </a:rPr>
              <a:pPr/>
              <a:t>14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18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218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D429330-88ED-6041-97E1-96ED44539F5B}" type="slidenum">
              <a:rPr lang="en-AU" altLang="en-US">
                <a:latin typeface="Times New Roman" charset="0"/>
              </a:rPr>
              <a:pPr/>
              <a:t>15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18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E713BB4-F6C8-1D42-BD7D-7E38643E80C2}" type="datetime3">
              <a:rPr lang="en-AU" altLang="en-US">
                <a:latin typeface="Times New Roman" charset="0"/>
              </a:rPr>
              <a:pPr/>
              <a:t>14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28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228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91AADB5-5E87-5044-8358-99A31AFC7594}" type="slidenum">
              <a:rPr lang="en-AU" altLang="en-US">
                <a:latin typeface="Times New Roman" charset="0"/>
              </a:rPr>
              <a:pPr/>
              <a:t>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28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0AE6F34-83C9-E844-B8C8-1EA8D3CB38C8}" type="datetime3">
              <a:rPr lang="en-AU" altLang="en-US">
                <a:latin typeface="Times New Roman" charset="0"/>
              </a:rPr>
              <a:pPr/>
              <a:t>14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39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239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8B279A9-6637-CC48-8C35-DBEEAF5715DC}" type="slidenum">
              <a:rPr lang="en-AU" altLang="en-US">
                <a:latin typeface="Times New Roman" charset="0"/>
              </a:rPr>
              <a:pPr/>
              <a:t>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39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This *seems*</a:t>
            </a:r>
            <a:r>
              <a:rPr lang="en-US" altLang="en-US" baseline="0" dirty="0" smtClean="0">
                <a:latin typeface="Times New Roman" charset="0"/>
              </a:rPr>
              <a:t> fast, but is super slow compared to other memory</a:t>
            </a:r>
            <a:r>
              <a:rPr lang="mr-IN" altLang="en-US" baseline="0" dirty="0" smtClean="0">
                <a:latin typeface="Times New Roman" charset="0"/>
              </a:rPr>
              <a:t>…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7DBD5CC-083F-6040-BE20-75902FD7148A}" type="datetime3">
              <a:rPr lang="en-AU" altLang="en-US">
                <a:latin typeface="Times New Roman" charset="0"/>
              </a:rPr>
              <a:pPr/>
              <a:t>14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498996E-8D24-7742-BA2B-8C0EEE189FF9}" type="slidenum">
              <a:rPr lang="en-AU" altLang="en-US">
                <a:latin typeface="Times New Roman" charset="0"/>
              </a:rPr>
              <a:pPr/>
              <a:t>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There are lots of other memory technologies. Magnetic</a:t>
            </a:r>
            <a:r>
              <a:rPr lang="en-US" altLang="en-US" baseline="0" dirty="0" smtClean="0">
                <a:latin typeface="Times New Roman" charset="0"/>
              </a:rPr>
              <a:t> tape, for example, is EXTREMELY slow but very dense.</a:t>
            </a:r>
          </a:p>
          <a:p>
            <a:r>
              <a:rPr lang="en-US" altLang="en-US" baseline="0" dirty="0" smtClean="0">
                <a:latin typeface="Times New Roman" charset="0"/>
              </a:rPr>
              <a:t>Lots of companies used to use tape for backups, and a few still do. I bet there’s warehouses worth of old tape backups sittings somewhere.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88FA281-7D30-C046-8999-43A0DD1AC750}" type="datetime3">
              <a:rPr lang="en-AU" altLang="en-US">
                <a:latin typeface="Times New Roman" charset="0"/>
              </a:rPr>
              <a:pPr/>
              <a:t>14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450DB7-3559-6840-99B8-DBEB61DDA3CC}" type="slidenum">
              <a:rPr lang="en-AU" altLang="en-US">
                <a:latin typeface="Times New Roman" charset="0"/>
              </a:rPr>
              <a:pPr/>
              <a:t>19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The cache is smaller than the rest of memory, so we can only store some things in here.</a:t>
            </a:r>
          </a:p>
          <a:p>
            <a:r>
              <a:rPr lang="en-US" altLang="en-US" dirty="0" smtClean="0">
                <a:latin typeface="Times New Roman" charset="0"/>
              </a:rPr>
              <a:t>Brainstorm some ideas on how to do this?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62AC7F-03D9-5240-B8A4-EB857F1F69D1}" type="datetime3">
              <a:rPr lang="en-AU" altLang="en-US">
                <a:latin typeface="Times New Roman" charset="0"/>
              </a:rPr>
              <a:pPr/>
              <a:t>14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69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69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3619C8-106D-0947-9211-86D0747D599A}" type="slidenum">
              <a:rPr lang="en-AU" altLang="en-US">
                <a:latin typeface="Times New Roman" charset="0"/>
              </a:rPr>
              <a:pPr/>
              <a:t>20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69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BTW, what’s the problem with this approach?</a:t>
            </a:r>
          </a:p>
          <a:p>
            <a:r>
              <a:rPr lang="en-US" altLang="en-US" dirty="0" smtClean="0">
                <a:latin typeface="Times New Roman" charset="0"/>
              </a:rPr>
              <a:t>We</a:t>
            </a:r>
            <a:r>
              <a:rPr lang="en-US" altLang="en-US" baseline="0" dirty="0" smtClean="0">
                <a:latin typeface="Times New Roman" charset="0"/>
              </a:rPr>
              <a:t> may have two slots and also use two memory locations. Theoretically they should both fit in cache, but if they both map to the same slot they don’t!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7C0CAC0-5A60-BF41-9FD7-BB2F5B680A79}" type="datetime3">
              <a:rPr lang="en-AU" altLang="en-US">
                <a:latin typeface="Times New Roman" charset="0"/>
              </a:rPr>
              <a:pPr/>
              <a:t>14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C630839-56A9-3445-8FBE-A41D4B11AC24}" type="slidenum">
              <a:rPr lang="en-AU" altLang="en-US">
                <a:latin typeface="Times New Roman" charset="0"/>
              </a:rPr>
              <a:pPr/>
              <a:t>21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8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7021475-0E8C-3748-999C-7405CA3ED26B}" type="datetime3">
              <a:rPr lang="en-AU" altLang="en-US">
                <a:latin typeface="Times New Roman" charset="0"/>
              </a:rPr>
              <a:pPr/>
              <a:t>14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90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90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F9933EA-58EB-5E47-873E-E4C31F804543}" type="slidenum">
              <a:rPr lang="en-AU" altLang="en-US">
                <a:latin typeface="Times New Roman" charset="0"/>
              </a:rPr>
              <a:pPr/>
              <a:t>22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90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Accesses:</a:t>
            </a:r>
          </a:p>
          <a:p>
            <a:r>
              <a:rPr lang="en-US" altLang="en-US" dirty="0" smtClean="0">
                <a:latin typeface="Times New Roman" charset="0"/>
              </a:rPr>
              <a:t>22, 10 110</a:t>
            </a:r>
          </a:p>
          <a:p>
            <a:r>
              <a:rPr lang="en-US" altLang="en-US" dirty="0" smtClean="0">
                <a:latin typeface="Times New Roman" charset="0"/>
              </a:rPr>
              <a:t>26,</a:t>
            </a:r>
            <a:r>
              <a:rPr lang="en-US" altLang="en-US" baseline="0" dirty="0" smtClean="0">
                <a:latin typeface="Times New Roman" charset="0"/>
              </a:rPr>
              <a:t> 11 010</a:t>
            </a:r>
          </a:p>
          <a:p>
            <a:r>
              <a:rPr lang="en-US" altLang="en-US" baseline="0" dirty="0" smtClean="0">
                <a:latin typeface="Times New Roman" charset="0"/>
              </a:rPr>
              <a:t>22, 10 110</a:t>
            </a:r>
          </a:p>
          <a:p>
            <a:r>
              <a:rPr lang="en-US" altLang="en-US" baseline="0" dirty="0" smtClean="0">
                <a:latin typeface="Times New Roman" charset="0"/>
              </a:rPr>
              <a:t>26, 11 010</a:t>
            </a:r>
          </a:p>
          <a:p>
            <a:r>
              <a:rPr lang="en-US" altLang="en-US" baseline="0" dirty="0" smtClean="0">
                <a:latin typeface="Times New Roman" charset="0"/>
              </a:rPr>
              <a:t>16, 10 000</a:t>
            </a:r>
          </a:p>
          <a:p>
            <a:r>
              <a:rPr lang="en-US" altLang="en-US" baseline="0" dirty="0" smtClean="0">
                <a:latin typeface="Times New Roman" charset="0"/>
              </a:rPr>
              <a:t>3,   00 011</a:t>
            </a:r>
          </a:p>
          <a:p>
            <a:r>
              <a:rPr lang="en-US" altLang="en-US" baseline="0" dirty="0" smtClean="0">
                <a:latin typeface="Times New Roman" charset="0"/>
              </a:rPr>
              <a:t>16, 10 000</a:t>
            </a:r>
          </a:p>
          <a:p>
            <a:r>
              <a:rPr lang="en-US" altLang="en-US" baseline="0" dirty="0" smtClean="0">
                <a:latin typeface="Times New Roman" charset="0"/>
              </a:rPr>
              <a:t>18, 10 010</a:t>
            </a:r>
          </a:p>
          <a:p>
            <a:r>
              <a:rPr lang="en-US" altLang="en-US" baseline="0" dirty="0" smtClean="0">
                <a:latin typeface="Times New Roman" charset="0"/>
              </a:rPr>
              <a:t>16, 10 000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9D6E317-8352-DE4F-A7D6-972088F3093D}" type="datetime3">
              <a:rPr lang="en-AU" altLang="en-US">
                <a:latin typeface="Times New Roman" charset="0"/>
              </a:rPr>
              <a:pPr/>
              <a:t>14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2AEE103-1E22-F343-AD8F-F384084DB5C5}" type="slidenum">
              <a:rPr lang="en-AU" altLang="en-US">
                <a:latin typeface="Times New Roman" charset="0"/>
              </a:rPr>
              <a:pPr/>
              <a:t>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17673ED-C25D-4549-8FBC-1097C09D9D68}" type="datetime3">
              <a:rPr lang="en-AU" altLang="en-US">
                <a:latin typeface="Times New Roman" charset="0"/>
              </a:rPr>
              <a:pPr/>
              <a:t>14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2118D69-3A2A-CE47-9BB4-BD9CE7C58E37}" type="slidenum">
              <a:rPr lang="en-AU" altLang="en-US">
                <a:latin typeface="Times New Roman" charset="0"/>
              </a:rPr>
              <a:pPr/>
              <a:t>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SRAM</a:t>
            </a:r>
            <a:r>
              <a:rPr lang="en-US" altLang="en-US" baseline="0" dirty="0" smtClean="0">
                <a:latin typeface="Times New Roman" charset="0"/>
              </a:rPr>
              <a:t> used to be on separate chips on the motherboard, but now they are built onto the same chip as the CPU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F718667-85EC-A34A-BD0C-05CCA3E12D72}" type="datetime3">
              <a:rPr lang="en-AU" altLang="en-US">
                <a:latin typeface="Times New Roman" charset="0"/>
              </a:rPr>
              <a:pPr/>
              <a:t>14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46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46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5622137-2B9B-844F-9702-4D03BD8DAA48}" type="slidenum">
              <a:rPr lang="en-AU" altLang="en-US">
                <a:latin typeface="Times New Roman" charset="0"/>
              </a:rPr>
              <a:pPr/>
              <a:t>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46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We will always</a:t>
            </a:r>
            <a:r>
              <a:rPr lang="en-US" altLang="en-US" baseline="0" dirty="0" smtClean="0">
                <a:latin typeface="Times New Roman" charset="0"/>
              </a:rPr>
              <a:t> be talking about inclusive memory hierarchy</a:t>
            </a:r>
            <a:r>
              <a:rPr lang="mr-IN" altLang="en-US" baseline="0" dirty="0" smtClean="0">
                <a:latin typeface="Times New Roman" charset="0"/>
              </a:rPr>
              <a:t>…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B0BB486-0869-4D4A-BC00-C8698E61D772}" type="datetime3">
              <a:rPr lang="en-AU" altLang="en-US">
                <a:latin typeface="Times New Roman" charset="0"/>
              </a:rPr>
              <a:pPr/>
              <a:t>14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57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57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565DD20-8B7E-1144-BCE9-54B8EF7ADD3F}" type="slidenum">
              <a:rPr lang="en-AU" altLang="en-US">
                <a:latin typeface="Times New Roman" charset="0"/>
              </a:rPr>
              <a:pPr/>
              <a:t>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57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These are 2012 prices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F4E1486-3493-324E-A0F7-F12E4E19377D}" type="datetime3">
              <a:rPr lang="en-AU" altLang="en-US">
                <a:latin typeface="Times New Roman" charset="0"/>
              </a:rPr>
              <a:pPr/>
              <a:t>14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67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67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9F97BB4-A732-EB40-A98C-29735DC0BFFF}" type="slidenum">
              <a:rPr lang="en-AU" altLang="en-US">
                <a:latin typeface="Times New Roman" charset="0"/>
              </a:rPr>
              <a:pPr/>
              <a:t>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6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4D3D6FB-DE98-AE4B-8343-4A273B831B48}" type="datetime3">
              <a:rPr lang="en-AU" altLang="en-US">
                <a:latin typeface="Times New Roman" charset="0"/>
              </a:rPr>
              <a:pPr/>
              <a:t>14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77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77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987BDBB-6D91-DF42-8073-46FFC557A575}" type="slidenum">
              <a:rPr lang="en-AU" altLang="en-US">
                <a:latin typeface="Times New Roman" charset="0"/>
              </a:rPr>
              <a:pPr/>
              <a:t>10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77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E7E0C85-8EDD-0D4A-A784-DAD50269C8B3}" type="datetime3">
              <a:rPr lang="en-AU" altLang="en-US">
                <a:latin typeface="Times New Roman" charset="0"/>
              </a:rPr>
              <a:pPr/>
              <a:t>14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87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87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B389D2A-FAFE-8A46-BD85-C2E498296377}" type="slidenum">
              <a:rPr lang="en-AU" altLang="en-US">
                <a:latin typeface="Times New Roman" charset="0"/>
              </a:rPr>
              <a:pPr/>
              <a:t>12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87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1 cycle to</a:t>
            </a:r>
            <a:r>
              <a:rPr lang="en-US" altLang="en-US" baseline="0" dirty="0" smtClean="0">
                <a:latin typeface="Times New Roman" charset="0"/>
              </a:rPr>
              <a:t> notice the miss, 15 cycles to transfer the words, 1 more to get from cache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D539C4F-320B-A443-BE96-52AB0A7A1F1B}" type="datetime3">
              <a:rPr lang="en-AU" altLang="en-US">
                <a:latin typeface="Times New Roman" charset="0"/>
              </a:rPr>
              <a:pPr/>
              <a:t>14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98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198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407B9CD-91D1-D64D-AA03-75D252F6882B}" type="slidenum">
              <a:rPr lang="en-AU" altLang="en-US">
                <a:latin typeface="Times New Roman" charset="0"/>
              </a:rPr>
              <a:pPr/>
              <a:t>13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98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Big area of change/research currently! Lots of new technologies!</a:t>
            </a:r>
          </a:p>
          <a:p>
            <a:r>
              <a:rPr lang="en-US" altLang="en-US" dirty="0" smtClean="0">
                <a:latin typeface="Times New Roman" charset="0"/>
              </a:rPr>
              <a:t>Some may already have an</a:t>
            </a:r>
            <a:r>
              <a:rPr lang="en-US" altLang="en-US" baseline="0" dirty="0" smtClean="0">
                <a:latin typeface="Times New Roman" charset="0"/>
              </a:rPr>
              <a:t> SSD on their laptops</a:t>
            </a:r>
            <a:r>
              <a:rPr lang="mr-IN" altLang="en-US" baseline="0" dirty="0" smtClean="0">
                <a:latin typeface="Times New Roman" charset="0"/>
              </a:rPr>
              <a:t>…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2000">
                  <a:solidFill>
                    <a:schemeClr val="bg1"/>
                  </a:solidFill>
                </a:rPr>
                <a:t>The Hardware/Software Interface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4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200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r>
                <a:rPr lang="en-GB" sz="2000" baseline="30000">
                  <a:solidFill>
                    <a:schemeClr val="bg1"/>
                  </a:solidFill>
                  <a:latin typeface="Arial Black" pitchFamily="34" charset="0"/>
                </a:rPr>
                <a:t>th</a:t>
              </a:r>
              <a:endParaRPr lang="en-GB" sz="2000">
                <a:solidFill>
                  <a:schemeClr val="bg1"/>
                </a:solidFill>
                <a:latin typeface="Arial Black" pitchFamily="34" charset="0"/>
              </a:endParaRPr>
            </a:p>
            <a:p>
              <a:pPr>
                <a:defRPr/>
              </a:pPr>
              <a:endParaRPr lang="en-US" sz="2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1400">
                  <a:solidFill>
                    <a:schemeClr val="bg1"/>
                  </a:solidFill>
                </a:rPr>
                <a:t>Edition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09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0A81BA47-A443-3746-97A6-5D2D6E7F6C5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141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AD723C7-6C38-854E-A737-B23276970DE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3131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F1274710-7B68-5041-9CD6-90C071B46C7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283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5BF78CE7-10B1-F448-9ABC-4F89A26304A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6678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9C20A261-3499-D24C-89E1-BCC2045D918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8235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1D11F420-7FEC-4845-BBAB-C8F07521DDF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4515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49F8649A-44C5-8D43-9B90-A23D0ECC399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0452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BB113C93-82A5-F846-95E2-9B5E5DB61EA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2705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D2638A2-A303-CB4F-9726-3E80DCC1532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6456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B1DEA165-E0EE-8245-8622-30D57CD51D5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3465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E0DD32EE-AF2D-6B48-9A18-101CB18F440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89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 altLang="en-US"/>
              <a:t>Chapter 5 — Large and Fast: Exploiting Memory Hierarchy — </a:t>
            </a:r>
            <a:fld id="{BCA103B2-8260-484C-BA6A-3D28B0DA09B7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9" name="Picture 7" descr="MK 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7886"/>
          </a:xfrm>
        </p:spPr>
        <p:txBody>
          <a:bodyPr/>
          <a:lstStyle/>
          <a:p>
            <a:r>
              <a:rPr lang="en-US" dirty="0" smtClean="0"/>
              <a:t>The Memory Hierarchy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5 — Large and Fast: Exploiting Memory Hierarchy — </a:t>
            </a:r>
            <a:fld id="{9C20A261-3499-D24C-89E1-BCC2045D9181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9806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8FA1E4E-EA42-AD45-8DAD-5A0AD38B8955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DRAM Generations</a:t>
            </a:r>
            <a:endParaRPr lang="en-AU" altLang="en-US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779838" y="1487488"/>
          <a:ext cx="5253037" cy="441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Chart" r:id="rId4" imgW="5372005" imgH="4419552" progId="MSGraph.Chart.8">
                  <p:embed followColorScheme="full"/>
                </p:oleObj>
              </mc:Choice>
              <mc:Fallback>
                <p:oleObj name="Chart" r:id="rId4" imgW="5372005" imgH="4419552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487488"/>
                        <a:ext cx="5253037" cy="441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802" name="Group 58"/>
          <p:cNvGraphicFramePr>
            <a:graphicFrameLocks noGrp="1"/>
          </p:cNvGraphicFramePr>
          <p:nvPr/>
        </p:nvGraphicFramePr>
        <p:xfrm>
          <a:off x="682625" y="1700213"/>
          <a:ext cx="2952750" cy="4064004"/>
        </p:xfrm>
        <a:graphic>
          <a:graphicData uri="http://schemas.openxmlformats.org/drawingml/2006/table">
            <a:tbl>
              <a:tblPr/>
              <a:tblGrid>
                <a:gridCol w="790575"/>
                <a:gridCol w="1009650"/>
                <a:gridCol w="1152525"/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Capacity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$/GB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64Kbit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$1500000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1983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256Kbit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$500000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1985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$200000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1989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1992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$15000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1996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1998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$4000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256Mbit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2004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512Mbit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$250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2007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1Gbit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DRAM Performance Factors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Row buffer</a:t>
            </a:r>
          </a:p>
          <a:p>
            <a:pPr lvl="1"/>
            <a:r>
              <a:rPr lang="en-US" altLang="en-US" sz="2400" dirty="0"/>
              <a:t>Allows several words to be read and refreshed in parallel</a:t>
            </a:r>
          </a:p>
          <a:p>
            <a:r>
              <a:rPr lang="en-US" altLang="en-US" sz="2800" dirty="0"/>
              <a:t>Synchronous </a:t>
            </a:r>
            <a:r>
              <a:rPr lang="en-US" altLang="en-US" sz="2800" dirty="0" smtClean="0"/>
              <a:t>DRAM (SDRAM)</a:t>
            </a:r>
            <a:endParaRPr lang="en-US" altLang="en-US" sz="2800" dirty="0"/>
          </a:p>
          <a:p>
            <a:pPr lvl="1"/>
            <a:r>
              <a:rPr lang="en-US" altLang="en-US" sz="2400" dirty="0"/>
              <a:t>Allows for consecutive accesses in bursts without needing to send each address</a:t>
            </a:r>
          </a:p>
          <a:p>
            <a:pPr lvl="1"/>
            <a:r>
              <a:rPr lang="en-US" altLang="en-US" sz="2400" dirty="0"/>
              <a:t>Improves bandwidth</a:t>
            </a:r>
          </a:p>
          <a:p>
            <a:r>
              <a:rPr lang="en-US" altLang="en-US" sz="2800" dirty="0"/>
              <a:t>DRAM banking</a:t>
            </a:r>
          </a:p>
          <a:p>
            <a:pPr lvl="1"/>
            <a:r>
              <a:rPr lang="en-US" altLang="en-US" sz="2400" dirty="0"/>
              <a:t>Allows simultaneous access to multiple DRAMs</a:t>
            </a:r>
          </a:p>
          <a:p>
            <a:pPr lvl="1"/>
            <a:r>
              <a:rPr lang="en-US" altLang="en-US" sz="2400" dirty="0"/>
              <a:t>Improves bandwidth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D7CBC920-AE0D-A943-A643-DC4CD844CFD9}" type="slidenum">
              <a:rPr lang="en-AU" altLang="en-US"/>
              <a:pPr/>
              <a:t>11</a:t>
            </a:fld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AD419DF1-6CA8-1A48-BBE6-807BFE17EF95}" type="slidenum">
              <a:rPr lang="en-AU" altLang="en-US"/>
              <a:pPr/>
              <a:t>12</a:t>
            </a:fld>
            <a:endParaRPr lang="en-AU" altLang="en-US"/>
          </a:p>
        </p:txBody>
      </p:sp>
      <p:pic>
        <p:nvPicPr>
          <p:cNvPr id="13315" name="Picture 6" descr="f05-1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96975"/>
            <a:ext cx="6484938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Increasing Memory Bandwidth</a:t>
            </a:r>
            <a:endParaRPr lang="en-AU" altLang="en-US" sz="4000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2195513" y="4076700"/>
            <a:ext cx="675957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400"/>
              <a:t>4-word wide memory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000"/>
              <a:t>Miss penalty = 1 + 15 + 1 = 17 bus cycles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000"/>
              <a:t>Bandwidth = 16 bytes / 17 cycles = 0.94 B/cycle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400"/>
              <a:t>4-bank interleaved memory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000"/>
              <a:t>Miss penalty = 1 + 15 + 4×1 = 20 bus cycles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000"/>
              <a:t>Bandwidth = 16 bytes / 20 cycles = 0.8 B/cycle</a:t>
            </a:r>
            <a:endParaRPr lang="en-AU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A4CB6CEC-800E-274B-844D-6AC5825348A4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Flash Storage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Nonvolatile semiconductor storage</a:t>
            </a:r>
          </a:p>
          <a:p>
            <a:pPr lvl="1" eaLnBrk="1" hangingPunct="1"/>
            <a:r>
              <a:rPr lang="en-AU" altLang="en-US"/>
              <a:t>100</a:t>
            </a:r>
            <a:r>
              <a:rPr lang="en-US" altLang="en-US">
                <a:ea typeface="Arial" charset="0"/>
                <a:cs typeface="Arial" charset="0"/>
              </a:rPr>
              <a:t>× </a:t>
            </a:r>
            <a:r>
              <a:rPr lang="en-AU" altLang="en-US">
                <a:ea typeface="Arial" charset="0"/>
                <a:cs typeface="Arial" charset="0"/>
              </a:rPr>
              <a:t>– 1000</a:t>
            </a:r>
            <a:r>
              <a:rPr lang="en-US" altLang="en-US">
                <a:ea typeface="Arial" charset="0"/>
                <a:cs typeface="Arial" charset="0"/>
              </a:rPr>
              <a:t>× faster than disk</a:t>
            </a:r>
          </a:p>
          <a:p>
            <a:pPr lvl="1" eaLnBrk="1" hangingPunct="1"/>
            <a:r>
              <a:rPr lang="en-AU" altLang="en-US">
                <a:ea typeface="Arial" charset="0"/>
                <a:cs typeface="Arial" charset="0"/>
              </a:rPr>
              <a:t>Smaller, lower power, more robust</a:t>
            </a:r>
          </a:p>
          <a:p>
            <a:pPr lvl="1" eaLnBrk="1" hangingPunct="1"/>
            <a:r>
              <a:rPr lang="en-AU" altLang="en-US">
                <a:ea typeface="Arial" charset="0"/>
                <a:cs typeface="Arial" charset="0"/>
              </a:rPr>
              <a:t>But more $/GB (between disk and DRAM)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 rot="5400000">
            <a:off x="7903369" y="873919"/>
            <a:ext cx="21145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§6.4 Flash Storage</a:t>
            </a:r>
          </a:p>
        </p:txBody>
      </p:sp>
      <p:pic>
        <p:nvPicPr>
          <p:cNvPr id="14342" name="Picture 5" descr="flash-car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500438"/>
            <a:ext cx="3590925" cy="270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6" descr="flash-memory-explod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860800"/>
            <a:ext cx="2436812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210F97D3-2F91-624B-B43B-E19E60236A8F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Flash Types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NOR flash: bit cell like a NOR gate</a:t>
            </a:r>
          </a:p>
          <a:p>
            <a:pPr lvl="1" eaLnBrk="1" hangingPunct="1"/>
            <a:r>
              <a:rPr lang="en-AU" altLang="en-US" sz="2400"/>
              <a:t>Random read/write access</a:t>
            </a:r>
          </a:p>
          <a:p>
            <a:pPr lvl="1" eaLnBrk="1" hangingPunct="1"/>
            <a:r>
              <a:rPr lang="en-AU" altLang="en-US" sz="2400"/>
              <a:t>Used for instruction memory in embedded systems</a:t>
            </a:r>
          </a:p>
          <a:p>
            <a:pPr eaLnBrk="1" hangingPunct="1"/>
            <a:r>
              <a:rPr lang="en-AU" altLang="en-US" sz="2800"/>
              <a:t>NAND flash: bit cell like a NAND gate</a:t>
            </a:r>
          </a:p>
          <a:p>
            <a:pPr lvl="1" eaLnBrk="1" hangingPunct="1"/>
            <a:r>
              <a:rPr lang="en-AU" altLang="en-US" sz="2400"/>
              <a:t>Denser (bits/area), but block-at-a-time access</a:t>
            </a:r>
          </a:p>
          <a:p>
            <a:pPr lvl="1" eaLnBrk="1" hangingPunct="1"/>
            <a:r>
              <a:rPr lang="en-AU" altLang="en-US" sz="2400"/>
              <a:t>Cheaper per GB</a:t>
            </a:r>
          </a:p>
          <a:p>
            <a:pPr lvl="1" eaLnBrk="1" hangingPunct="1"/>
            <a:r>
              <a:rPr lang="en-AU" altLang="en-US" sz="2400"/>
              <a:t>Used for USB keys, media storage, …</a:t>
            </a:r>
          </a:p>
          <a:p>
            <a:pPr eaLnBrk="1" hangingPunct="1"/>
            <a:r>
              <a:rPr lang="en-AU" altLang="en-US" sz="2800"/>
              <a:t>Flash bits wears out after 1000’s of accesses</a:t>
            </a:r>
          </a:p>
          <a:p>
            <a:pPr lvl="1" eaLnBrk="1" hangingPunct="1"/>
            <a:r>
              <a:rPr lang="en-AU" altLang="en-US" sz="2400"/>
              <a:t>Not suitable for direct RAM or disk replacement</a:t>
            </a:r>
          </a:p>
          <a:p>
            <a:pPr lvl="1" eaLnBrk="1" hangingPunct="1"/>
            <a:r>
              <a:rPr lang="en-AU" altLang="en-US" sz="2400"/>
              <a:t>Wear leveling: remap data to less used 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F03C6544-723E-B949-AEB1-BF90CF7AAA06}" type="slidenum">
              <a:rPr lang="en-AU" altLang="en-US"/>
              <a:pPr/>
              <a:t>15</a:t>
            </a:fld>
            <a:endParaRPr lang="en-AU" altLang="en-US"/>
          </a:p>
        </p:txBody>
      </p:sp>
      <p:pic>
        <p:nvPicPr>
          <p:cNvPr id="16387" name="Picture 9" descr="wdfDesktop_Caviar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3238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Storage</a:t>
            </a:r>
            <a:endParaRPr lang="en-AU" altLang="en-US"/>
          </a:p>
        </p:txBody>
      </p:sp>
      <p:sp>
        <p:nvSpPr>
          <p:cNvPr id="1638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90575"/>
          </a:xfrm>
        </p:spPr>
        <p:txBody>
          <a:bodyPr/>
          <a:lstStyle/>
          <a:p>
            <a:pPr eaLnBrk="1" hangingPunct="1"/>
            <a:r>
              <a:rPr lang="en-US" altLang="en-US"/>
              <a:t>Nonvolatile, rotating magnetic storage</a:t>
            </a:r>
            <a:endParaRPr lang="en-AU" altLang="en-US"/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 rot="5400000">
            <a:off x="7960519" y="816769"/>
            <a:ext cx="2000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§6.3 Disk Storage</a:t>
            </a:r>
          </a:p>
        </p:txBody>
      </p:sp>
      <p:pic>
        <p:nvPicPr>
          <p:cNvPr id="16391" name="Picture 12" descr="disk-geomet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141663"/>
            <a:ext cx="4416425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5A94CC38-E48B-514A-9A79-0058D4DEC2AA}" type="slidenum">
              <a:rPr lang="en-AU" altLang="en-US"/>
              <a:pPr/>
              <a:t>16</a:t>
            </a:fld>
            <a:endParaRPr lang="en-AU" altLang="en-US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Sectors and Access</a:t>
            </a:r>
            <a:endParaRPr lang="en-AU" altLang="en-US"/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Each sector records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Sector 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Data (512 bytes, 4096 bytes proposed)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Error correcting code (ECC)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Used to hide defects and recording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Synchronization fields and gaps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Access to a sector involves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Queuing delay if other accesses are pending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Seek: move the heads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Rotational latency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Data transfer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Controller overhead</a:t>
            </a:r>
            <a:endParaRPr lang="en-AU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9177D63C-623B-8841-8F59-2C03D1735DE4}" type="slidenum">
              <a:rPr lang="en-AU" altLang="en-US"/>
              <a:pPr/>
              <a:t>17</a:t>
            </a:fld>
            <a:endParaRPr lang="en-AU" altLang="en-US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Access Example</a:t>
            </a:r>
            <a:endParaRPr lang="en-AU" altLang="en-US"/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Given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512B sector, 15,000rpm, 4ms average seek time, 100MB/s transfer rate, 0.2ms controller overhead, idle disk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Average read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4ms seek time</a:t>
            </a:r>
            <a:br>
              <a:rPr lang="en-US" altLang="en-US"/>
            </a:br>
            <a:r>
              <a:rPr lang="en-US" altLang="en-US"/>
              <a:t>+ ½ / (15,000/60) = 2ms rotational latency</a:t>
            </a:r>
            <a:br>
              <a:rPr lang="en-US" altLang="en-US"/>
            </a:br>
            <a:r>
              <a:rPr lang="en-US" altLang="en-US"/>
              <a:t>+ 512 / 100MB/s = 0.005ms transfer time</a:t>
            </a:r>
            <a:br>
              <a:rPr lang="en-US" altLang="en-US"/>
            </a:br>
            <a:r>
              <a:rPr lang="en-US" altLang="en-US"/>
              <a:t>+ 0.2ms controller delay</a:t>
            </a:r>
            <a:br>
              <a:rPr lang="en-US" altLang="en-US"/>
            </a:br>
            <a:r>
              <a:rPr lang="en-US" altLang="en-US"/>
              <a:t>= 6.2ms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If actual average seek time is 1ms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Average read time = 3.2ms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695EDCF3-8123-3547-9491-9549744F31A4}" type="slidenum">
              <a:rPr lang="en-AU" altLang="en-US"/>
              <a:pPr/>
              <a:t>18</a:t>
            </a:fld>
            <a:endParaRPr lang="en-AU" altLang="en-US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Performance Issues</a:t>
            </a:r>
            <a:endParaRPr lang="en-AU" altLang="en-US"/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Manufacturers quote average seek time</a:t>
            </a:r>
          </a:p>
          <a:p>
            <a:pPr lvl="1" eaLnBrk="1" hangingPunct="1"/>
            <a:r>
              <a:rPr lang="en-US" altLang="en-US" sz="2400"/>
              <a:t>Based on all possible seeks</a:t>
            </a:r>
          </a:p>
          <a:p>
            <a:pPr lvl="1" eaLnBrk="1" hangingPunct="1"/>
            <a:r>
              <a:rPr lang="en-US" altLang="en-US" sz="2400"/>
              <a:t>Locality and OS scheduling lead to smaller actual average seek times</a:t>
            </a:r>
          </a:p>
          <a:p>
            <a:pPr eaLnBrk="1" hangingPunct="1"/>
            <a:r>
              <a:rPr lang="en-US" altLang="en-US" sz="2800"/>
              <a:t>Smart disk controller allocate physical sectors on disk</a:t>
            </a:r>
          </a:p>
          <a:p>
            <a:pPr lvl="1" eaLnBrk="1" hangingPunct="1"/>
            <a:r>
              <a:rPr lang="en-US" altLang="en-US" sz="2400"/>
              <a:t>Present logical sector interface to host</a:t>
            </a:r>
          </a:p>
          <a:p>
            <a:pPr lvl="1" eaLnBrk="1" hangingPunct="1"/>
            <a:r>
              <a:rPr lang="en-US" altLang="en-US" sz="2400"/>
              <a:t>SCSI, ATA, SATA</a:t>
            </a:r>
          </a:p>
          <a:p>
            <a:pPr eaLnBrk="1" hangingPunct="1"/>
            <a:r>
              <a:rPr lang="en-US" altLang="en-US" sz="2800"/>
              <a:t>Disk drives include caches</a:t>
            </a:r>
          </a:p>
          <a:p>
            <a:pPr lvl="1" eaLnBrk="1" hangingPunct="1"/>
            <a:r>
              <a:rPr lang="en-US" altLang="en-US" sz="2400"/>
              <a:t>Prefetch sectors in anticipation of access</a:t>
            </a:r>
          </a:p>
          <a:p>
            <a:pPr lvl="1" eaLnBrk="1" hangingPunct="1"/>
            <a:r>
              <a:rPr lang="en-US" altLang="en-US" sz="2400"/>
              <a:t>Avoid seek and rotational delay</a:t>
            </a:r>
            <a:endParaRPr lang="en-AU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8243604-2241-3248-AC05-61A3FDC530F4}" type="slidenum">
              <a:rPr lang="en-AU" altLang="en-US"/>
              <a:pPr/>
              <a:t>19</a:t>
            </a:fld>
            <a:endParaRPr lang="en-AU" altLang="en-US"/>
          </a:p>
        </p:txBody>
      </p:sp>
      <p:pic>
        <p:nvPicPr>
          <p:cNvPr id="20483" name="Picture 10" descr="f05-0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3429000"/>
            <a:ext cx="37433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Memory</a:t>
            </a:r>
            <a:endParaRPr lang="en-AU" altLang="en-US"/>
          </a:p>
        </p:txBody>
      </p:sp>
      <p:sp>
        <p:nvSpPr>
          <p:cNvPr id="2048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276475"/>
          </a:xfrm>
        </p:spPr>
        <p:txBody>
          <a:bodyPr/>
          <a:lstStyle/>
          <a:p>
            <a:pPr eaLnBrk="1" hangingPunct="1"/>
            <a:r>
              <a:rPr lang="en-US" altLang="en-US"/>
              <a:t>Cache memory</a:t>
            </a:r>
          </a:p>
          <a:p>
            <a:pPr lvl="1" eaLnBrk="1" hangingPunct="1"/>
            <a:r>
              <a:rPr lang="en-US" altLang="en-US"/>
              <a:t>The level of the memory hierarchy closest to the CPU</a:t>
            </a:r>
          </a:p>
          <a:p>
            <a:pPr eaLnBrk="1" hangingPunct="1"/>
            <a:r>
              <a:rPr lang="en-US" altLang="en-US"/>
              <a:t>Given accesses X</a:t>
            </a:r>
            <a:r>
              <a:rPr lang="en-US" altLang="en-US" baseline="-25000"/>
              <a:t>1</a:t>
            </a:r>
            <a:r>
              <a:rPr lang="en-US" altLang="en-US"/>
              <a:t>, …, X</a:t>
            </a:r>
            <a:r>
              <a:rPr lang="en-US" altLang="en-US" baseline="-25000"/>
              <a:t>n–1</a:t>
            </a:r>
            <a:r>
              <a:rPr lang="en-US" altLang="en-US"/>
              <a:t>, X</a:t>
            </a:r>
            <a:r>
              <a:rPr lang="en-US" altLang="en-US" baseline="-25000"/>
              <a:t>n</a:t>
            </a:r>
            <a:endParaRPr lang="en-AU" altLang="en-US" baseline="-25000"/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 rot="5400000">
            <a:off x="7492206" y="1280319"/>
            <a:ext cx="29368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§5.3 The Basics of Caches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5148263" y="3789363"/>
            <a:ext cx="3811587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How do we know if the data is present?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Where do we look?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1</a:t>
            </a:r>
          </a:p>
          <a:p>
            <a:pPr lvl="1"/>
            <a:r>
              <a:rPr lang="en-US" dirty="0" smtClean="0"/>
              <a:t>Fast memory</a:t>
            </a:r>
          </a:p>
          <a:p>
            <a:pPr lvl="1"/>
            <a:r>
              <a:rPr lang="en-US" dirty="0" smtClean="0"/>
              <a:t>Cheap (=&gt; large) memory</a:t>
            </a:r>
          </a:p>
          <a:p>
            <a:r>
              <a:rPr lang="en-US" dirty="0" smtClean="0"/>
              <a:t>Registers are fast, but we only have a few</a:t>
            </a:r>
          </a:p>
          <a:p>
            <a:r>
              <a:rPr lang="en-US" dirty="0" smtClean="0"/>
              <a:t>SRAM larger, but slower</a:t>
            </a:r>
          </a:p>
          <a:p>
            <a:r>
              <a:rPr lang="en-US" dirty="0" smtClean="0"/>
              <a:t>DRAM is dense but very slow</a:t>
            </a:r>
          </a:p>
          <a:p>
            <a:r>
              <a:rPr lang="en-US" dirty="0" smtClean="0"/>
              <a:t>Disks are extremely dense but even slower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5 — Large and Fast: Exploiting Memory Hierarchy — </a:t>
            </a:r>
            <a:fld id="{5BF78CE7-10B1-F448-9ABC-4F89A26304A8}" type="slidenum">
              <a:rPr lang="en-AU" altLang="en-US" smtClean="0"/>
              <a:pPr/>
              <a:t>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83098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F555DE5-B195-8B4E-8708-CD57681B3AF8}" type="slidenum">
              <a:rPr lang="en-AU" altLang="en-US"/>
              <a:pPr/>
              <a:t>20</a:t>
            </a:fld>
            <a:endParaRPr lang="en-AU" altLang="en-US"/>
          </a:p>
        </p:txBody>
      </p:sp>
      <p:pic>
        <p:nvPicPr>
          <p:cNvPr id="21507" name="Picture 9" descr="f05-0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922588"/>
            <a:ext cx="46926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 Mapped Cache</a:t>
            </a:r>
            <a:endParaRPr lang="en-AU" altLang="en-US"/>
          </a:p>
        </p:txBody>
      </p:sp>
      <p:sp>
        <p:nvSpPr>
          <p:cNvPr id="2150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801812"/>
          </a:xfrm>
        </p:spPr>
        <p:txBody>
          <a:bodyPr/>
          <a:lstStyle/>
          <a:p>
            <a:pPr eaLnBrk="1" hangingPunct="1"/>
            <a:r>
              <a:rPr lang="en-US" altLang="en-US"/>
              <a:t>Location determined by address</a:t>
            </a:r>
          </a:p>
          <a:p>
            <a:pPr eaLnBrk="1" hangingPunct="1"/>
            <a:r>
              <a:rPr lang="en-US" altLang="en-US"/>
              <a:t>Direct mapped: only one choice</a:t>
            </a:r>
          </a:p>
          <a:p>
            <a:pPr lvl="1" eaLnBrk="1" hangingPunct="1"/>
            <a:r>
              <a:rPr lang="en-US" altLang="en-US"/>
              <a:t>(Block address) modulo (#Blocks in cache)</a:t>
            </a:r>
            <a:endParaRPr lang="en-AU" altLang="en-US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6084888" y="3789363"/>
            <a:ext cx="2803525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#Blocks is a power of 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Use low-order address bits</a:t>
            </a:r>
            <a:endParaRPr lang="en-AU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F942EB5-FC04-564F-9F36-F3075E078AB1}" type="slidenum">
              <a:rPr lang="en-AU" altLang="en-US"/>
              <a:pPr/>
              <a:t>21</a:t>
            </a:fld>
            <a:endParaRPr lang="en-AU" alt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Tags and Valid Bits</a:t>
            </a:r>
            <a:endParaRPr lang="en-AU" altLang="en-US"/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do we know which particular block is stored in a cache location?</a:t>
            </a:r>
          </a:p>
          <a:p>
            <a:pPr lvl="1" eaLnBrk="1" hangingPunct="1"/>
            <a:r>
              <a:rPr lang="en-US" altLang="en-US"/>
              <a:t>Store block address as well as the data</a:t>
            </a:r>
          </a:p>
          <a:p>
            <a:pPr lvl="1" eaLnBrk="1" hangingPunct="1"/>
            <a:r>
              <a:rPr lang="en-US" altLang="en-US"/>
              <a:t>Actually, only need the high-order bits</a:t>
            </a:r>
          </a:p>
          <a:p>
            <a:pPr lvl="1" eaLnBrk="1" hangingPunct="1"/>
            <a:r>
              <a:rPr lang="en-US" altLang="en-US"/>
              <a:t>Called the tag</a:t>
            </a:r>
          </a:p>
          <a:p>
            <a:pPr eaLnBrk="1" hangingPunct="1"/>
            <a:r>
              <a:rPr lang="en-US" altLang="en-US"/>
              <a:t>What if there is no data in a location?</a:t>
            </a:r>
          </a:p>
          <a:p>
            <a:pPr lvl="1" eaLnBrk="1" hangingPunct="1"/>
            <a:r>
              <a:rPr lang="en-US" altLang="en-US"/>
              <a:t>Valid bit: 1 = present, 0 = not present</a:t>
            </a:r>
          </a:p>
          <a:p>
            <a:pPr lvl="1" eaLnBrk="1" hangingPunct="1"/>
            <a:r>
              <a:rPr lang="en-US" altLang="en-US"/>
              <a:t>Initially 0</a:t>
            </a:r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EF8CF12-E7D9-A441-B3E8-BFCC5D9F293B}" type="slidenum">
              <a:rPr lang="en-AU" altLang="en-US"/>
              <a:pPr/>
              <a:t>22</a:t>
            </a:fld>
            <a:endParaRPr lang="en-AU" altLang="en-US"/>
          </a:p>
        </p:txBody>
      </p:sp>
      <p:sp>
        <p:nvSpPr>
          <p:cNvPr id="23555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sp>
        <p:nvSpPr>
          <p:cNvPr id="23556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338262"/>
          </a:xfrm>
        </p:spPr>
        <p:txBody>
          <a:bodyPr/>
          <a:lstStyle/>
          <a:p>
            <a:pPr eaLnBrk="1" hangingPunct="1"/>
            <a:r>
              <a:rPr lang="en-US" altLang="en-US"/>
              <a:t>8-blocks, 1 word/block, direct mapped</a:t>
            </a:r>
          </a:p>
          <a:p>
            <a:pPr eaLnBrk="1" hangingPunct="1"/>
            <a:r>
              <a:rPr lang="en-US" altLang="en-US"/>
              <a:t>Initial state</a:t>
            </a:r>
            <a:endParaRPr lang="en-AU" altLang="en-US"/>
          </a:p>
        </p:txBody>
      </p:sp>
      <p:graphicFrame>
        <p:nvGraphicFramePr>
          <p:cNvPr id="254980" name="Group 4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Fix: Hierarchy of Memory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5 — Large and Fast: Exploiting Memory Hierarchy — </a:t>
            </a:r>
            <a:fld id="{5BF78CE7-10B1-F448-9ABC-4F89A26304A8}" type="slidenum">
              <a:rPr lang="en-AU" altLang="en-US" smtClean="0"/>
              <a:pPr/>
              <a:t>3</a:t>
            </a:fld>
            <a:endParaRPr lang="en-AU" alt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779912" y="1119062"/>
            <a:ext cx="1512168" cy="5408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Registers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059832" y="2598348"/>
            <a:ext cx="2952328" cy="5408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Cache (SRAM)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573778" y="4077634"/>
            <a:ext cx="3924436" cy="5408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Main Memory (DRAM)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01121" y="5556920"/>
            <a:ext cx="4669751" cy="54327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Disks (HDD and/or SDD)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 bwMode="auto">
          <a:xfrm>
            <a:off x="4535996" y="3139200"/>
            <a:ext cx="0" cy="93843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 bwMode="auto">
          <a:xfrm>
            <a:off x="4535996" y="1659914"/>
            <a:ext cx="0" cy="93843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 bwMode="auto">
          <a:xfrm>
            <a:off x="4535996" y="4618486"/>
            <a:ext cx="1" cy="93843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0982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194716D-F64B-724D-803C-4D9CC50D6197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Principle of Locality</a:t>
            </a:r>
            <a:endParaRPr lang="en-AU" altLang="en-US"/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Programs access a small proportion of their address space at any time</a:t>
            </a:r>
          </a:p>
          <a:p>
            <a:pPr eaLnBrk="1" hangingPunct="1"/>
            <a:r>
              <a:rPr lang="en-US" altLang="en-US"/>
              <a:t>Temporal locality</a:t>
            </a:r>
          </a:p>
          <a:p>
            <a:pPr lvl="1" eaLnBrk="1" hangingPunct="1"/>
            <a:r>
              <a:rPr lang="en-US" altLang="en-US"/>
              <a:t>Items accessed recently are likely to be accessed again soon</a:t>
            </a:r>
          </a:p>
          <a:p>
            <a:pPr lvl="1" eaLnBrk="1" hangingPunct="1"/>
            <a:r>
              <a:rPr lang="en-US" altLang="en-US"/>
              <a:t>e.g., instructions in a loop, induction variables</a:t>
            </a:r>
          </a:p>
          <a:p>
            <a:pPr eaLnBrk="1" hangingPunct="1"/>
            <a:r>
              <a:rPr lang="en-US" altLang="en-US"/>
              <a:t>Spatial locality</a:t>
            </a:r>
          </a:p>
          <a:p>
            <a:pPr lvl="1" eaLnBrk="1" hangingPunct="1"/>
            <a:r>
              <a:rPr lang="en-US" altLang="en-US"/>
              <a:t>Items near those accessed recently are likely to be accessed soon</a:t>
            </a:r>
          </a:p>
          <a:p>
            <a:pPr lvl="1" eaLnBrk="1" hangingPunct="1"/>
            <a:r>
              <a:rPr lang="en-US" altLang="en-US"/>
              <a:t>E.g., sequential instruction access, array data</a:t>
            </a:r>
            <a:endParaRPr lang="en-AU" altLang="en-US"/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 rot="5400000">
            <a:off x="8008937" y="763588"/>
            <a:ext cx="190341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DA2E07FB-7556-984C-B66F-561F291A63E4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Taking Advantage of Locality</a:t>
            </a:r>
            <a:endParaRPr lang="en-AU" altLang="en-US"/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hierarchy</a:t>
            </a:r>
          </a:p>
          <a:p>
            <a:pPr eaLnBrk="1" hangingPunct="1"/>
            <a:r>
              <a:rPr lang="en-US" altLang="en-US"/>
              <a:t>Store everything on disk</a:t>
            </a:r>
          </a:p>
          <a:p>
            <a:pPr eaLnBrk="1" hangingPunct="1"/>
            <a:r>
              <a:rPr lang="en-US" altLang="en-US"/>
              <a:t>Copy recently accessed (and nearby) items from disk to smaller DRAM memory</a:t>
            </a:r>
          </a:p>
          <a:p>
            <a:pPr lvl="1" eaLnBrk="1" hangingPunct="1"/>
            <a:r>
              <a:rPr lang="en-US" altLang="en-US"/>
              <a:t>Main memory</a:t>
            </a:r>
          </a:p>
          <a:p>
            <a:pPr eaLnBrk="1" hangingPunct="1"/>
            <a:r>
              <a:rPr lang="en-US" altLang="en-US"/>
              <a:t>Copy more recently accessed (and nearby) items from DRAM to smaller SRAM memory</a:t>
            </a:r>
          </a:p>
          <a:p>
            <a:pPr lvl="1" eaLnBrk="1" hangingPunct="1"/>
            <a:r>
              <a:rPr lang="en-US" altLang="en-US"/>
              <a:t>Cache memory attached to 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D6017B22-4006-504C-89E1-31908DB52841}" type="slidenum">
              <a:rPr lang="en-AU" altLang="en-US"/>
              <a:pPr/>
              <a:t>6</a:t>
            </a:fld>
            <a:endParaRPr lang="en-AU" altLang="en-US"/>
          </a:p>
        </p:txBody>
      </p:sp>
      <p:pic>
        <p:nvPicPr>
          <p:cNvPr id="8195" name="Picture 6" descr="f05-0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2224088"/>
            <a:ext cx="32162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Hierarchy Levels</a:t>
            </a:r>
            <a:endParaRPr lang="en-AU" altLang="en-US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678238" y="1125538"/>
            <a:ext cx="5276850" cy="5111750"/>
          </a:xfrm>
        </p:spPr>
        <p:txBody>
          <a:bodyPr/>
          <a:lstStyle/>
          <a:p>
            <a:pPr eaLnBrk="1" hangingPunct="1"/>
            <a:r>
              <a:rPr lang="en-US" altLang="en-US" sz="2400"/>
              <a:t>Block (aka line): unit of copying</a:t>
            </a:r>
          </a:p>
          <a:p>
            <a:pPr lvl="1" eaLnBrk="1" hangingPunct="1"/>
            <a:r>
              <a:rPr lang="en-US" altLang="en-US" sz="2000"/>
              <a:t>May be multiple words</a:t>
            </a:r>
          </a:p>
          <a:p>
            <a:pPr eaLnBrk="1" hangingPunct="1"/>
            <a:r>
              <a:rPr lang="en-US" altLang="en-US" sz="2400"/>
              <a:t>If accessed data is present in upper level</a:t>
            </a:r>
          </a:p>
          <a:p>
            <a:pPr lvl="1" eaLnBrk="1" hangingPunct="1"/>
            <a:r>
              <a:rPr lang="en-US" altLang="en-US" sz="2000"/>
              <a:t>Hit: access satisfied by upper level</a:t>
            </a:r>
          </a:p>
          <a:p>
            <a:pPr lvl="2" eaLnBrk="1" hangingPunct="1"/>
            <a:r>
              <a:rPr lang="en-US" altLang="en-US" sz="1800"/>
              <a:t>Hit ratio: hits/accesses</a:t>
            </a:r>
          </a:p>
          <a:p>
            <a:pPr eaLnBrk="1" hangingPunct="1"/>
            <a:r>
              <a:rPr lang="en-US" altLang="en-US" sz="2400"/>
              <a:t>If accessed data is absent</a:t>
            </a:r>
          </a:p>
          <a:p>
            <a:pPr lvl="1" eaLnBrk="1" hangingPunct="1"/>
            <a:r>
              <a:rPr lang="en-US" altLang="en-US" sz="2000"/>
              <a:t>Miss: block copied from lower level</a:t>
            </a:r>
          </a:p>
          <a:p>
            <a:pPr lvl="2" eaLnBrk="1" hangingPunct="1"/>
            <a:r>
              <a:rPr lang="en-US" altLang="en-US" sz="1800"/>
              <a:t>Time taken: miss penalty</a:t>
            </a:r>
          </a:p>
          <a:p>
            <a:pPr lvl="2" eaLnBrk="1" hangingPunct="1"/>
            <a:r>
              <a:rPr lang="en-US" altLang="en-US" sz="1800"/>
              <a:t>Miss ratio: misses/accesses</a:t>
            </a:r>
            <a:br>
              <a:rPr lang="en-US" altLang="en-US" sz="1800"/>
            </a:br>
            <a:r>
              <a:rPr lang="en-US" altLang="en-US" sz="1800"/>
              <a:t>= 1 – hit ratio</a:t>
            </a:r>
          </a:p>
          <a:p>
            <a:pPr lvl="1" eaLnBrk="1" hangingPunct="1"/>
            <a:r>
              <a:rPr lang="en-US" altLang="en-US" sz="2000"/>
              <a:t>Then accessed data supplied from upper level</a:t>
            </a:r>
            <a:endParaRPr lang="en-AU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DDC9A46C-3F9A-A04E-96EA-D32F5B27EDAA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Memory Technology</a:t>
            </a:r>
            <a:endParaRPr lang="en-AU" altLang="en-US" dirty="0"/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Static RAM (SRAM)</a:t>
            </a:r>
          </a:p>
          <a:p>
            <a:pPr lvl="1" eaLnBrk="1" hangingPunct="1"/>
            <a:r>
              <a:rPr lang="en-US" altLang="en-US" sz="2400" dirty="0"/>
              <a:t>0.5ns – 2.5ns, </a:t>
            </a:r>
            <a:r>
              <a:rPr lang="en-US" altLang="en-US" sz="2400" dirty="0" smtClean="0"/>
              <a:t>$500 </a:t>
            </a:r>
            <a:r>
              <a:rPr lang="en-US" altLang="en-US" sz="2400" dirty="0"/>
              <a:t>– </a:t>
            </a:r>
            <a:r>
              <a:rPr lang="en-US" altLang="en-US" sz="2400" dirty="0" smtClean="0"/>
              <a:t>$1000 </a:t>
            </a:r>
            <a:r>
              <a:rPr lang="en-US" altLang="en-US" sz="2400" dirty="0"/>
              <a:t>per GB</a:t>
            </a:r>
          </a:p>
          <a:p>
            <a:pPr eaLnBrk="1" hangingPunct="1"/>
            <a:r>
              <a:rPr lang="en-US" altLang="en-US" sz="2400" dirty="0"/>
              <a:t>Dynamic RAM (DRAM)</a:t>
            </a:r>
          </a:p>
          <a:p>
            <a:pPr lvl="1" eaLnBrk="1" hangingPunct="1"/>
            <a:r>
              <a:rPr lang="en-US" altLang="en-US" sz="2400" dirty="0"/>
              <a:t>50ns – 70ns, </a:t>
            </a:r>
            <a:r>
              <a:rPr lang="en-US" altLang="en-US" sz="2400" dirty="0" smtClean="0"/>
              <a:t>$10 </a:t>
            </a:r>
            <a:r>
              <a:rPr lang="en-US" altLang="en-US" sz="2400" dirty="0"/>
              <a:t>– </a:t>
            </a:r>
            <a:r>
              <a:rPr lang="en-US" altLang="en-US" sz="2400" dirty="0" smtClean="0"/>
              <a:t>$20 </a:t>
            </a:r>
            <a:r>
              <a:rPr lang="en-US" altLang="en-US" sz="2400" dirty="0"/>
              <a:t>per </a:t>
            </a:r>
            <a:r>
              <a:rPr lang="en-US" altLang="en-US" sz="2400" dirty="0" smtClean="0"/>
              <a:t>GB</a:t>
            </a:r>
          </a:p>
          <a:p>
            <a:pPr eaLnBrk="1" hangingPunct="1"/>
            <a:r>
              <a:rPr lang="en-US" altLang="en-US" sz="2400" dirty="0" smtClean="0"/>
              <a:t>Flash (USB stick, SSD)</a:t>
            </a:r>
          </a:p>
          <a:p>
            <a:pPr lvl="1" eaLnBrk="1" hangingPunct="1"/>
            <a:r>
              <a:rPr lang="en-US" altLang="en-US" sz="2400" dirty="0" smtClean="0"/>
              <a:t>5000-50000ns, $0.75-$1.00 per GB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Magnetic disk</a:t>
            </a:r>
          </a:p>
          <a:p>
            <a:pPr lvl="1" eaLnBrk="1" hangingPunct="1"/>
            <a:r>
              <a:rPr lang="en-US" altLang="en-US" sz="2400" dirty="0"/>
              <a:t>5ms – 20ms, $</a:t>
            </a:r>
            <a:r>
              <a:rPr lang="en-US" altLang="en-US" sz="2400" dirty="0" smtClean="0"/>
              <a:t>0.05 </a:t>
            </a:r>
            <a:r>
              <a:rPr lang="en-US" altLang="en-US" sz="2400" dirty="0"/>
              <a:t>– </a:t>
            </a:r>
            <a:r>
              <a:rPr lang="en-US" altLang="en-US" sz="2400" dirty="0" smtClean="0"/>
              <a:t>$0.10 </a:t>
            </a:r>
            <a:r>
              <a:rPr lang="en-US" altLang="en-US" sz="2400" dirty="0"/>
              <a:t>per GB</a:t>
            </a:r>
          </a:p>
          <a:p>
            <a:pPr eaLnBrk="1" hangingPunct="1"/>
            <a:r>
              <a:rPr lang="en-US" altLang="en-US" sz="2400" dirty="0"/>
              <a:t>Ideal memory</a:t>
            </a:r>
          </a:p>
          <a:p>
            <a:pPr lvl="1" eaLnBrk="1" hangingPunct="1"/>
            <a:r>
              <a:rPr lang="en-US" altLang="en-US" sz="2400" dirty="0"/>
              <a:t>Access time of SRAM</a:t>
            </a:r>
          </a:p>
          <a:p>
            <a:pPr lvl="1" eaLnBrk="1" hangingPunct="1"/>
            <a:r>
              <a:rPr lang="en-US" altLang="en-US" sz="2400" dirty="0"/>
              <a:t>Capacity and cost/GB of disk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 rot="5400000">
            <a:off x="7491412" y="1281113"/>
            <a:ext cx="293846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§5.2 Memory Technologies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DRAM Technology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7991475" cy="5111750"/>
          </a:xfrm>
        </p:spPr>
        <p:txBody>
          <a:bodyPr/>
          <a:lstStyle/>
          <a:p>
            <a:r>
              <a:rPr lang="en-US" altLang="en-US"/>
              <a:t>Data stored as a charge in a capacitor</a:t>
            </a:r>
          </a:p>
          <a:p>
            <a:pPr lvl="1"/>
            <a:r>
              <a:rPr lang="en-US" altLang="en-US"/>
              <a:t>Single transistor used to access the charge</a:t>
            </a:r>
          </a:p>
          <a:p>
            <a:pPr lvl="1"/>
            <a:r>
              <a:rPr lang="en-US" altLang="en-US"/>
              <a:t>Must periodically be refreshed</a:t>
            </a:r>
          </a:p>
          <a:p>
            <a:pPr lvl="2"/>
            <a:r>
              <a:rPr lang="en-US" altLang="en-US"/>
              <a:t>Read contents and write back</a:t>
            </a:r>
          </a:p>
          <a:p>
            <a:pPr lvl="2"/>
            <a:r>
              <a:rPr lang="en-US" altLang="en-US"/>
              <a:t>Performed on a DRAM “row”</a:t>
            </a: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8D161D8-B999-BC45-8E8C-C46C09FDE856}" type="slidenum">
              <a:rPr lang="en-AU" altLang="en-US"/>
              <a:pPr/>
              <a:t>8</a:t>
            </a:fld>
            <a:endParaRPr lang="en-AU" altLang="en-US"/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838575"/>
            <a:ext cx="6264275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2DAC9B9-701E-6B4C-8FD6-4682BAD638AE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Advanced DRAM Organization</a:t>
            </a:r>
            <a:endParaRPr lang="en-AU" altLang="en-US"/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Bits in a DRAM are organized as a rectangular array</a:t>
            </a:r>
          </a:p>
          <a:p>
            <a:pPr lvl="1" eaLnBrk="1" hangingPunct="1"/>
            <a:r>
              <a:rPr lang="en-US" altLang="en-US"/>
              <a:t>DRAM accesses an entire row</a:t>
            </a:r>
          </a:p>
          <a:p>
            <a:pPr lvl="1" eaLnBrk="1" hangingPunct="1"/>
            <a:r>
              <a:rPr lang="en-US" altLang="en-US"/>
              <a:t>Burst mode: supply successive words from a row with reduced latency</a:t>
            </a:r>
          </a:p>
          <a:p>
            <a:pPr eaLnBrk="1" hangingPunct="1"/>
            <a:r>
              <a:rPr lang="en-US" altLang="en-US"/>
              <a:t>Double data rate (DDR) DRAM</a:t>
            </a:r>
          </a:p>
          <a:p>
            <a:pPr lvl="1" eaLnBrk="1" hangingPunct="1"/>
            <a:r>
              <a:rPr lang="en-US" altLang="en-US"/>
              <a:t>Transfer on rising and falling clock edges</a:t>
            </a:r>
          </a:p>
          <a:p>
            <a:pPr eaLnBrk="1" hangingPunct="1"/>
            <a:r>
              <a:rPr lang="en-US" altLang="en-US"/>
              <a:t>Quad data rate (QDR) DRAM</a:t>
            </a:r>
          </a:p>
          <a:p>
            <a:pPr lvl="1" eaLnBrk="1" hangingPunct="1"/>
            <a:r>
              <a:rPr lang="en-US" altLang="en-US"/>
              <a:t>Separate DDR inputs and outputs</a:t>
            </a:r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10007</TotalTime>
  <Words>1787</Words>
  <Application>Microsoft Macintosh PowerPoint</Application>
  <PresentationFormat>On-screen Show (4:3)</PresentationFormat>
  <Paragraphs>333</Paragraphs>
  <Slides>22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 Black</vt:lpstr>
      <vt:lpstr>Corbel</vt:lpstr>
      <vt:lpstr>Mangal</vt:lpstr>
      <vt:lpstr>Times New Roman</vt:lpstr>
      <vt:lpstr>Wingdings</vt:lpstr>
      <vt:lpstr>Arial</vt:lpstr>
      <vt:lpstr>cod4e</vt:lpstr>
      <vt:lpstr>Chart</vt:lpstr>
      <vt:lpstr>The Memory Hierarchy</vt:lpstr>
      <vt:lpstr>The Problem</vt:lpstr>
      <vt:lpstr>The Fix: Hierarchy of Memory</vt:lpstr>
      <vt:lpstr>Principle of Locality</vt:lpstr>
      <vt:lpstr>Taking Advantage of Locality</vt:lpstr>
      <vt:lpstr>Memory Hierarchy Levels</vt:lpstr>
      <vt:lpstr>Memory Technology</vt:lpstr>
      <vt:lpstr>DRAM Technology</vt:lpstr>
      <vt:lpstr>Advanced DRAM Organization</vt:lpstr>
      <vt:lpstr>DRAM Generations</vt:lpstr>
      <vt:lpstr>DRAM Performance Factors</vt:lpstr>
      <vt:lpstr>Increasing Memory Bandwidth</vt:lpstr>
      <vt:lpstr>Flash Storage</vt:lpstr>
      <vt:lpstr>Flash Types</vt:lpstr>
      <vt:lpstr>Disk Storage</vt:lpstr>
      <vt:lpstr>Disk Sectors and Access</vt:lpstr>
      <vt:lpstr>Disk Access Example</vt:lpstr>
      <vt:lpstr>Disk Performance Issues</vt:lpstr>
      <vt:lpstr>Cache Memory</vt:lpstr>
      <vt:lpstr>Direct Mapped Cache</vt:lpstr>
      <vt:lpstr>Tags and Valid Bits</vt:lpstr>
      <vt:lpstr>Cache Example</vt:lpstr>
    </vt:vector>
  </TitlesOfParts>
  <Company>Ashenden Designs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Peter Ashenden</dc:creator>
  <cp:lastModifiedBy>Utterback, Robert</cp:lastModifiedBy>
  <cp:revision>85</cp:revision>
  <dcterms:created xsi:type="dcterms:W3CDTF">2008-08-25T10:09:57Z</dcterms:created>
  <dcterms:modified xsi:type="dcterms:W3CDTF">2017-11-14T19:53:27Z</dcterms:modified>
</cp:coreProperties>
</file>