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4"/>
  </p:notesMasterIdLst>
  <p:handoutMasterIdLst>
    <p:handoutMasterId r:id="rId25"/>
  </p:handoutMasterIdLst>
  <p:sldIdLst>
    <p:sldId id="390" r:id="rId2"/>
    <p:sldId id="337" r:id="rId3"/>
    <p:sldId id="330" r:id="rId4"/>
    <p:sldId id="331" r:id="rId5"/>
    <p:sldId id="348" r:id="rId6"/>
    <p:sldId id="409" r:id="rId7"/>
    <p:sldId id="353" r:id="rId8"/>
    <p:sldId id="358" r:id="rId9"/>
    <p:sldId id="355" r:id="rId10"/>
    <p:sldId id="359" r:id="rId11"/>
    <p:sldId id="360" r:id="rId12"/>
    <p:sldId id="342" r:id="rId13"/>
    <p:sldId id="356" r:id="rId14"/>
    <p:sldId id="357" r:id="rId15"/>
    <p:sldId id="333" r:id="rId16"/>
    <p:sldId id="396" r:id="rId17"/>
    <p:sldId id="397" r:id="rId18"/>
    <p:sldId id="398" r:id="rId19"/>
    <p:sldId id="399" r:id="rId20"/>
    <p:sldId id="400" r:id="rId21"/>
    <p:sldId id="401" r:id="rId22"/>
    <p:sldId id="453" r:id="rId23"/>
  </p:sldIdLst>
  <p:sldSz cx="9144000" cy="6858000" type="screen4x3"/>
  <p:notesSz cx="7099300" cy="10234613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79" autoAdjust="0"/>
    <p:restoredTop sz="79670" autoAdjust="0"/>
  </p:normalViewPr>
  <p:slideViewPr>
    <p:cSldViewPr snapToObjects="1">
      <p:cViewPr varScale="1">
        <p:scale>
          <a:sx n="100" d="100"/>
          <a:sy n="100" d="100"/>
        </p:scale>
        <p:origin x="188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3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E8038E8-4802-2544-8BAB-56D7139B1C7E}" type="datetime3">
              <a:rPr lang="en-AU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0BDD7D8F-4FDE-AE47-B781-11242A1ED6F3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92342C5-4B0A-A447-9236-B5D0A25180C1}" type="datetime3">
              <a:rPr lang="en-AU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A8974B40-D027-2D44-AC36-CA9D6F313E2C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E92342C5-4B0A-A447-9236-B5D0A25180C1}" type="datetime3">
              <a:rPr lang="en-AU" smtClean="0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74B40-D027-2D44-AC36-CA9D6F313E2C}" type="slidenum">
              <a:rPr lang="en-AU" altLang="en-US" smtClean="0"/>
              <a:pPr/>
              <a:t>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51118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CAD3AB8-54A5-7C49-9B32-E9CC490441D6}" type="datetime3">
              <a:rPr lang="en-AU" altLang="en-US">
                <a:latin typeface="Times New Roman" charset="0"/>
              </a:rPr>
              <a:pPr/>
              <a:t>3 December,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37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203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C8C094C-EFE7-2D40-992A-9CAE08D3263F}" type="slidenum">
              <a:rPr lang="en-AU" altLang="en-US">
                <a:latin typeface="Times New Roman" charset="0"/>
              </a:rPr>
              <a:pPr/>
              <a:t>12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37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627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C2F5FC2-09B1-EE4B-9E02-07A3F98F1A8B}" type="datetime3">
              <a:rPr lang="en-AU" altLang="en-US">
                <a:latin typeface="Times New Roman" charset="0"/>
              </a:rPr>
              <a:pPr/>
              <a:t>3 December,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4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204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4E6FC4F-E30C-CC4B-8D2A-A7F2D0A7C2F2}" type="slidenum">
              <a:rPr lang="en-AU" altLang="en-US">
                <a:latin typeface="Times New Roman" charset="0"/>
              </a:rPr>
              <a:pPr/>
              <a:t>13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48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With shared cache, need more associativity b/c more cores = more conflict</a:t>
            </a:r>
          </a:p>
        </p:txBody>
      </p:sp>
    </p:spTree>
    <p:extLst>
      <p:ext uri="{BB962C8B-B14F-4D97-AF65-F5344CB8AC3E}">
        <p14:creationId xmlns:p14="http://schemas.microsoft.com/office/powerpoint/2010/main" val="1387653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0BC1633-459C-B44F-B393-314E50662861}" type="datetime3">
              <a:rPr lang="en-AU" altLang="en-US">
                <a:latin typeface="Times New Roman" charset="0"/>
              </a:rPr>
              <a:pPr/>
              <a:t>3 December,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5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205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D842AB5-4E75-5143-AB19-ECBACC3BCF51}" type="slidenum">
              <a:rPr lang="en-AU" altLang="en-US">
                <a:latin typeface="Times New Roman" charset="0"/>
              </a:rPr>
              <a:pPr/>
              <a:t>14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58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Someone summarize this chapter for me.</a:t>
            </a:r>
          </a:p>
        </p:txBody>
      </p:sp>
    </p:spTree>
    <p:extLst>
      <p:ext uri="{BB962C8B-B14F-4D97-AF65-F5344CB8AC3E}">
        <p14:creationId xmlns:p14="http://schemas.microsoft.com/office/powerpoint/2010/main" val="3366572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137B195-E8A8-D748-927E-04AB666D709C}" type="datetime3">
              <a:rPr lang="en-AU" altLang="en-US">
                <a:latin typeface="Times New Roman" charset="0"/>
              </a:rPr>
              <a:pPr/>
              <a:t>3 December,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68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2068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9A88F04-E03F-314D-8984-1899C4840147}" type="slidenum">
              <a:rPr lang="en-AU" altLang="en-US">
                <a:latin typeface="Times New Roman" charset="0"/>
              </a:rPr>
              <a:pPr/>
              <a:t>15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68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297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Parallelism?</a:t>
            </a:r>
          </a:p>
          <a:p>
            <a:r>
              <a:rPr lang="en-US" dirty="0"/>
              <a:t>Heat</a:t>
            </a:r>
            <a:r>
              <a:rPr lang="en-US" baseline="0" dirty="0"/>
              <a:t> (power) &amp; energy</a:t>
            </a:r>
          </a:p>
          <a:p>
            <a:r>
              <a:rPr lang="en-US" baseline="0" dirty="0"/>
              <a:t>Difference between power and energy?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92342C5-4B0A-A447-9236-B5D0A25180C1}" type="datetime3">
              <a:rPr lang="en-AU" smtClean="0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8974B40-D027-2D44-AC36-CA9D6F313E2C}" type="slidenum">
              <a:rPr lang="en-AU" altLang="en-US" smtClean="0"/>
              <a:pPr/>
              <a:t>16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1365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A0A36A97-E660-4949-A10E-7FCB3851C421}" type="datetime3">
              <a:rPr lang="en-AU" smtClean="0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50B3956-762D-8B4F-B867-D8068AC883B3}" type="slidenum">
              <a:rPr lang="en-AU" altLang="en-US">
                <a:latin typeface="Times New Roman" charset="0"/>
              </a:rPr>
              <a:pPr/>
              <a:t>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678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FA8461BE-5FBA-41C0-85FA-9D5A609E837B}" type="datetime3">
              <a:rPr lang="en-AU" smtClean="0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6451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6451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558EE1A-4BA6-D24D-9D5D-FFE2AB1A0440}" type="slidenum">
              <a:rPr lang="en-AU" altLang="en-US">
                <a:latin typeface="Times New Roman" charset="0"/>
              </a:rPr>
              <a:pPr/>
              <a:t>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45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Book’s terminology is bad. Can’t just automatically parallelize sequential matrix multiplication. It’s a research area but can only do some parallelization.</a:t>
            </a:r>
          </a:p>
          <a:p>
            <a:r>
              <a:rPr lang="en-US" altLang="en-US" dirty="0">
                <a:latin typeface="Times New Roman" charset="0"/>
              </a:rPr>
              <a:t>It’s better to separate software that is explicitly written to utilize multiple cores and that which isn’t.</a:t>
            </a:r>
          </a:p>
        </p:txBody>
      </p:sp>
    </p:spTree>
    <p:extLst>
      <p:ext uri="{BB962C8B-B14F-4D97-AF65-F5344CB8AC3E}">
        <p14:creationId xmlns:p14="http://schemas.microsoft.com/office/powerpoint/2010/main" val="665867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F05BE06D-0F64-4A3D-BD7C-9183FACEE116}" type="datetime3">
              <a:rPr lang="en-AU" smtClean="0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6554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6554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B3A21B9-1B9A-2343-B59A-9AC5B644405A}" type="slidenum">
              <a:rPr lang="en-AU" altLang="en-US">
                <a:latin typeface="Times New Roman" charset="0"/>
              </a:rPr>
              <a:pPr/>
              <a:t>19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55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760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0BDE53D6-C2AC-4083-9CFE-BB9E3ABAB175}" type="datetime3">
              <a:rPr lang="en-AU" smtClean="0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66564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6656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774E49F-F4CE-7D48-8F62-F95A468E01DD}" type="slidenum">
              <a:rPr lang="en-AU" altLang="en-US">
                <a:latin typeface="Times New Roman" charset="0"/>
              </a:rPr>
              <a:pPr/>
              <a:t>20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6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Reporting</a:t>
            </a:r>
            <a:r>
              <a:rPr lang="en-US" altLang="en-US" baseline="0" dirty="0">
                <a:latin typeface="Times New Roman" charset="0"/>
              </a:rPr>
              <a:t> analogy </a:t>
            </a:r>
            <a:r>
              <a:rPr lang="mr-IN" altLang="en-US" baseline="0" dirty="0">
                <a:latin typeface="Times New Roman" charset="0"/>
              </a:rPr>
              <a:t>–</a:t>
            </a:r>
            <a:r>
              <a:rPr lang="en-US" altLang="en-US" baseline="0" dirty="0">
                <a:latin typeface="Times New Roman" charset="0"/>
              </a:rPr>
              <a:t> equal sized pieces, communication overhead, balancing the load, time to synchronize</a:t>
            </a:r>
          </a:p>
          <a:p>
            <a:r>
              <a:rPr lang="en-US" altLang="en-US" baseline="0" dirty="0">
                <a:latin typeface="Times New Roman" charset="0"/>
              </a:rPr>
              <a:t>The more processors (reporters), the harder this coordination becomes</a:t>
            </a:r>
            <a:r>
              <a:rPr lang="mr-IN" altLang="en-US" baseline="0" dirty="0">
                <a:latin typeface="Times New Roman" charset="0"/>
              </a:rPr>
              <a:t>…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095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4E6273CE-179B-421B-98E6-139A50DF4BA7}" type="datetime3">
              <a:rPr lang="en-AU" smtClean="0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67588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6758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0B1E739-7572-9841-99CB-99360CEE04E9}" type="slidenum">
              <a:rPr lang="en-AU" altLang="en-US">
                <a:latin typeface="Times New Roman" charset="0"/>
              </a:rPr>
              <a:pPr/>
              <a:t>21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75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Who</a:t>
            </a:r>
            <a:r>
              <a:rPr lang="en-US" altLang="en-US" baseline="0" dirty="0">
                <a:latin typeface="Times New Roman" charset="0"/>
              </a:rPr>
              <a:t> remembers Amdahl’s law? If not the details, then what is means at a high level</a:t>
            </a:r>
            <a:r>
              <a:rPr lang="mr-IN" altLang="en-US" baseline="0" dirty="0">
                <a:latin typeface="Times New Roman" charset="0"/>
              </a:rPr>
              <a:t>…</a:t>
            </a:r>
            <a:endParaRPr lang="en-US" altLang="en-US" baseline="0" dirty="0">
              <a:latin typeface="Times New Roman" charset="0"/>
            </a:endParaRPr>
          </a:p>
          <a:p>
            <a:endParaRPr lang="en-US" altLang="en-US" baseline="0" dirty="0">
              <a:latin typeface="Times New Roman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altLang="en-US" dirty="0"/>
              <a:t>100 processors, 90</a:t>
            </a:r>
            <a:r>
              <a:rPr lang="en-US" altLang="en-US" dirty="0">
                <a:ea typeface="Arial" charset="0"/>
                <a:cs typeface="Arial" charset="0"/>
              </a:rPr>
              <a:t>×</a:t>
            </a:r>
            <a:r>
              <a:rPr lang="en-AU" altLang="en-US" dirty="0"/>
              <a:t> speedup?</a:t>
            </a:r>
          </a:p>
          <a:p>
            <a:r>
              <a:rPr lang="en-US" altLang="en-US" dirty="0">
                <a:latin typeface="Times New Roman" charset="0"/>
              </a:rPr>
              <a:t>How much of the problem must be (perfectly) parallelizable?</a:t>
            </a:r>
          </a:p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91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D8CAF755-C346-7E4D-A519-48C6035E69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F9DAA11A-1045-4245-8653-7F043D4E0D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3063"/>
          </a:xfrm>
          <a:noFill/>
        </p:spPr>
        <p:txBody>
          <a:bodyPr/>
          <a:lstStyle/>
          <a:p>
            <a:r>
              <a:rPr lang="en-US" altLang="en-US" dirty="0"/>
              <a:t>Correct Answer – B</a:t>
            </a:r>
          </a:p>
          <a:p>
            <a:endParaRPr lang="en-US" altLang="en-US" dirty="0"/>
          </a:p>
          <a:p>
            <a:r>
              <a:rPr lang="en-US" altLang="en-US" dirty="0"/>
              <a:t>Primary Purpose:  Having students understand the impact of block size, cache size, and associativity</a:t>
            </a:r>
          </a:p>
          <a:p>
            <a:r>
              <a:rPr lang="en-US" altLang="en-US" dirty="0"/>
              <a:t>Concept:  Aid students in understanding the interaction of caches and real code.</a:t>
            </a:r>
          </a:p>
          <a:p>
            <a:r>
              <a:rPr lang="en-US" altLang="en-US" dirty="0"/>
              <a:t>Expected mistakes:  Not realizing set-associativity (A) and cache size (C) are irrelevant for streaming behavior</a:t>
            </a:r>
          </a:p>
          <a:p>
            <a:r>
              <a:rPr lang="en-US" altLang="en-US" dirty="0"/>
              <a:t>Post Discussion:  Discuss how each improvement would change the cache behavior</a:t>
            </a:r>
          </a:p>
        </p:txBody>
      </p:sp>
    </p:spTree>
    <p:extLst>
      <p:ext uri="{BB962C8B-B14F-4D97-AF65-F5344CB8AC3E}">
        <p14:creationId xmlns:p14="http://schemas.microsoft.com/office/powerpoint/2010/main" val="970325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4E6273CE-179B-421B-98E6-139A50DF4BA7}" type="datetime3">
              <a:rPr lang="en-AU" smtClean="0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67588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6758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0B1E739-7572-9841-99CB-99360CEE04E9}" type="slidenum">
              <a:rPr lang="en-AU" altLang="en-US">
                <a:latin typeface="Times New Roman" charset="0"/>
              </a:rPr>
              <a:pPr/>
              <a:t>22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75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Speedup = </a:t>
            </a:r>
            <a:r>
              <a:rPr lang="en-US" altLang="en-US" dirty="0" err="1">
                <a:latin typeface="Times New Roman" charset="0"/>
              </a:rPr>
              <a:t>T_old</a:t>
            </a:r>
            <a:r>
              <a:rPr lang="en-US" altLang="en-US" dirty="0">
                <a:latin typeface="Times New Roman" charset="0"/>
              </a:rPr>
              <a:t> / </a:t>
            </a:r>
            <a:r>
              <a:rPr lang="en-US" altLang="en-US" dirty="0" err="1">
                <a:latin typeface="Times New Roman" charset="0"/>
              </a:rPr>
              <a:t>T_new</a:t>
            </a:r>
            <a:r>
              <a:rPr lang="en-US" altLang="en-US" dirty="0">
                <a:latin typeface="Times New Roman" charset="0"/>
              </a:rPr>
              <a:t> = </a:t>
            </a:r>
            <a:r>
              <a:rPr lang="en-US" altLang="en-US" dirty="0" err="1">
                <a:latin typeface="Times New Roman" charset="0"/>
              </a:rPr>
              <a:t>T_old</a:t>
            </a:r>
            <a:r>
              <a:rPr lang="en-US" altLang="en-US" baseline="0" dirty="0">
                <a:latin typeface="Times New Roman" charset="0"/>
              </a:rPr>
              <a:t> / (</a:t>
            </a:r>
            <a:r>
              <a:rPr lang="en-US" altLang="en-US" baseline="0" dirty="0" err="1">
                <a:latin typeface="Times New Roman" charset="0"/>
              </a:rPr>
              <a:t>T_par</a:t>
            </a:r>
            <a:r>
              <a:rPr lang="en-US" altLang="en-US" baseline="0" dirty="0">
                <a:latin typeface="Times New Roman" charset="0"/>
              </a:rPr>
              <a:t>/100 + </a:t>
            </a:r>
            <a:r>
              <a:rPr lang="en-US" altLang="en-US" baseline="0" dirty="0" err="1">
                <a:latin typeface="Times New Roman" charset="0"/>
              </a:rPr>
              <a:t>T_seq</a:t>
            </a:r>
            <a:r>
              <a:rPr lang="en-US" altLang="en-US" baseline="0" dirty="0">
                <a:latin typeface="Times New Roman" charset="0"/>
              </a:rPr>
              <a:t>)</a:t>
            </a:r>
          </a:p>
          <a:p>
            <a:r>
              <a:rPr lang="en-US" altLang="en-US" baseline="0" dirty="0">
                <a:latin typeface="Times New Roman" charset="0"/>
              </a:rPr>
              <a:t>= 1/( (</a:t>
            </a:r>
            <a:r>
              <a:rPr lang="en-US" altLang="en-US" baseline="0" dirty="0" err="1">
                <a:latin typeface="Times New Roman" charset="0"/>
              </a:rPr>
              <a:t>T_par</a:t>
            </a:r>
            <a:r>
              <a:rPr lang="en-US" altLang="en-US" baseline="0" dirty="0">
                <a:latin typeface="Times New Roman" charset="0"/>
              </a:rPr>
              <a:t>/100/</a:t>
            </a:r>
            <a:r>
              <a:rPr lang="en-US" altLang="en-US" baseline="0" dirty="0" err="1">
                <a:latin typeface="Times New Roman" charset="0"/>
              </a:rPr>
              <a:t>T_old</a:t>
            </a:r>
            <a:r>
              <a:rPr lang="en-US" altLang="en-US" baseline="0" dirty="0">
                <a:latin typeface="Times New Roman" charset="0"/>
              </a:rPr>
              <a:t>) + (</a:t>
            </a:r>
            <a:r>
              <a:rPr lang="en-US" altLang="en-US" baseline="0" dirty="0" err="1">
                <a:latin typeface="Times New Roman" charset="0"/>
              </a:rPr>
              <a:t>T_seq</a:t>
            </a:r>
            <a:r>
              <a:rPr lang="en-US" altLang="en-US" baseline="0" dirty="0">
                <a:latin typeface="Times New Roman" charset="0"/>
              </a:rPr>
              <a:t>/</a:t>
            </a:r>
            <a:r>
              <a:rPr lang="en-US" altLang="en-US" baseline="0" dirty="0" err="1">
                <a:latin typeface="Times New Roman" charset="0"/>
              </a:rPr>
              <a:t>T_old</a:t>
            </a:r>
            <a:r>
              <a:rPr lang="en-US" altLang="en-US" baseline="0" dirty="0">
                <a:latin typeface="Times New Roman" charset="0"/>
              </a:rPr>
              <a:t>) = 1 /  ((</a:t>
            </a:r>
            <a:r>
              <a:rPr lang="en-US" altLang="en-US" baseline="0" dirty="0" err="1">
                <a:latin typeface="Times New Roman" charset="0"/>
              </a:rPr>
              <a:t>F_par</a:t>
            </a:r>
            <a:r>
              <a:rPr lang="en-US" altLang="en-US" baseline="0" dirty="0">
                <a:latin typeface="Times New Roman" charset="0"/>
              </a:rPr>
              <a:t>/100) + </a:t>
            </a:r>
            <a:r>
              <a:rPr lang="en-US" altLang="en-US" baseline="0" dirty="0" err="1">
                <a:latin typeface="Times New Roman" charset="0"/>
              </a:rPr>
              <a:t>F_seq</a:t>
            </a:r>
            <a:r>
              <a:rPr lang="en-US" altLang="en-US" baseline="0" dirty="0">
                <a:latin typeface="Times New Roman" charset="0"/>
              </a:rPr>
              <a:t>)</a:t>
            </a:r>
          </a:p>
          <a:p>
            <a:endParaRPr lang="en-US" altLang="en-US" baseline="0" dirty="0">
              <a:latin typeface="Times New Roman" charset="0"/>
            </a:endParaRPr>
          </a:p>
          <a:p>
            <a:r>
              <a:rPr lang="en-US" altLang="en-US" baseline="0" dirty="0">
                <a:latin typeface="Times New Roman" charset="0"/>
              </a:rPr>
              <a:t>Note that parts of a problem may be parallelizable but not perfectly…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59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6657172-8B3C-A143-81FE-D4B9C7A2C0A6}" type="datetime3">
              <a:rPr lang="en-AU" altLang="en-US">
                <a:latin typeface="Times New Roman" charset="0"/>
              </a:rPr>
              <a:pPr/>
              <a:t>3 December,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9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9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90954D-9216-6445-A85A-C993005B6676}" type="slidenum">
              <a:rPr lang="en-AU" altLang="en-US">
                <a:latin typeface="Times New Roman" charset="0"/>
              </a:rPr>
              <a:pPr/>
              <a:t>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9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793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BABA4D4-0DDD-724C-9556-A8B338399024}" type="datetime3">
              <a:rPr lang="en-AU" altLang="en-US">
                <a:latin typeface="Times New Roman" charset="0"/>
              </a:rPr>
              <a:pPr/>
              <a:t>3 December,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0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90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F98934D-E46C-9D42-8AAE-D68BEDBD9864}" type="slidenum">
              <a:rPr lang="en-AU" altLang="en-US">
                <a:latin typeface="Times New Roman" charset="0"/>
              </a:rPr>
              <a:pPr/>
              <a:t>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0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62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Explain the way to know if it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Is a capacity vs. conflict – would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a fully associative cache of the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Same size get a miss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E92342C5-4B0A-A447-9236-B5D0A25180C1}" type="datetime3">
              <a:rPr lang="en-AU" smtClean="0"/>
              <a:pPr>
                <a:defRPr/>
              </a:pPr>
              <a:t>3 December, 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74B40-D027-2D44-AC36-CA9D6F313E2C}" type="slidenum">
              <a:rPr lang="en-AU" altLang="en-US" smtClean="0"/>
              <a:pPr/>
              <a:t>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3484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DDBF4328-F543-C140-A4BA-49644D45A7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258D348C-6E78-0547-82C7-6B46159D561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83B808-CA2A-6E49-95E9-080764443A9F}" type="datetime3">
              <a:rPr lang="en-AU" altLang="en-US" smtClean="0">
                <a:latin typeface="Times New Roman" panose="02020603050405020304" pitchFamily="18" charset="0"/>
              </a:rPr>
              <a:pPr/>
              <a:t>3 December, 2018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00708" name="Rectangle 6">
            <a:extLst>
              <a:ext uri="{FF2B5EF4-FFF2-40B4-BE49-F238E27FC236}">
                <a16:creationId xmlns:a16="http://schemas.microsoft.com/office/drawing/2014/main" id="{5C505DD3-AC9C-2445-8F77-996CF07184B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200709" name="Rectangle 7">
            <a:extLst>
              <a:ext uri="{FF2B5EF4-FFF2-40B4-BE49-F238E27FC236}">
                <a16:creationId xmlns:a16="http://schemas.microsoft.com/office/drawing/2014/main" id="{41AC2697-E0A3-5E44-9BEA-C9A3F18B89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969F73-CA02-C448-BB73-39FFFF753363}" type="slidenum">
              <a:rPr lang="en-AU" altLang="en-US">
                <a:latin typeface="Times New Roman" panose="02020603050405020304" pitchFamily="18" charset="0"/>
              </a:rPr>
              <a:pPr/>
              <a:t>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00710" name="Rectangle 2">
            <a:extLst>
              <a:ext uri="{FF2B5EF4-FFF2-40B4-BE49-F238E27FC236}">
                <a16:creationId xmlns:a16="http://schemas.microsoft.com/office/drawing/2014/main" id="{6A4952B1-B6EE-B44E-909E-96CCF596B9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11" name="Rectangle 3">
            <a:extLst>
              <a:ext uri="{FF2B5EF4-FFF2-40B4-BE49-F238E27FC236}">
                <a16:creationId xmlns:a16="http://schemas.microsoft.com/office/drawing/2014/main" id="{71F9D54A-83C0-8C41-AC66-E7C26387DC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923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ED11015-50A7-EB46-B6D3-C0BEC7518857}" type="datetime3">
              <a:rPr lang="en-AU" altLang="en-US">
                <a:latin typeface="Times New Roman" charset="0"/>
              </a:rPr>
              <a:pPr/>
              <a:t>3 December,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17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2017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F2BD56E-2B49-924C-A205-765D0FDAA188}" type="slidenum">
              <a:rPr lang="en-AU" altLang="en-US">
                <a:latin typeface="Times New Roman" charset="0"/>
              </a:rPr>
              <a:pPr/>
              <a:t>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17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391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5D0FA291-3F79-5D42-8C3D-96C6B476D1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4425" y="703263"/>
            <a:ext cx="4629150" cy="3473450"/>
          </a:xfrm>
          <a:ln/>
        </p:spPr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id="{0D575C60-3DA0-C94A-A405-628C81B386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5937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A1CF14-777F-1343-8F5E-9660EDB9199A}" type="datetime3">
              <a:rPr lang="en-AU" altLang="en-US">
                <a:latin typeface="Times New Roman" charset="0"/>
              </a:rPr>
              <a:pPr/>
              <a:t>3 December,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27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2027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67A82FA-28E3-944C-B71C-1660CA852678}" type="slidenum">
              <a:rPr lang="en-AU" altLang="en-US">
                <a:latin typeface="Times New Roman" charset="0"/>
              </a:rPr>
              <a:pPr/>
              <a:t>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27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sz="2400" dirty="0"/>
              <a:t>Non-blocking</a:t>
            </a:r>
          </a:p>
          <a:p>
            <a:pPr lvl="1"/>
            <a:r>
              <a:rPr lang="en-US" altLang="en-US" sz="2000" dirty="0"/>
              <a:t>processor doesn’t stall on a miss, but only on the use of a miss (if even then)</a:t>
            </a:r>
          </a:p>
          <a:p>
            <a:pPr lvl="1"/>
            <a:r>
              <a:rPr lang="en-US" altLang="en-US" sz="2000" dirty="0"/>
              <a:t>this means the cache must be able to keep track of multiple outstanding accesses.</a:t>
            </a:r>
          </a:p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861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48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3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2000">
                  <a:solidFill>
                    <a:schemeClr val="bg1"/>
                  </a:solidFill>
                </a:rPr>
                <a:t>The Hardware/Software Interface</a:t>
              </a:r>
              <a:endParaRPr 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6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4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Box 15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2000">
                  <a:solidFill>
                    <a:schemeClr val="bg1"/>
                  </a:solidFill>
                  <a:latin typeface="Arial Black" pitchFamily="34" charset="0"/>
                </a:rPr>
                <a:t>5</a:t>
              </a:r>
              <a:r>
                <a:rPr lang="en-GB" sz="2000" baseline="30000">
                  <a:solidFill>
                    <a:schemeClr val="bg1"/>
                  </a:solidFill>
                  <a:latin typeface="Arial Black" pitchFamily="34" charset="0"/>
                </a:rPr>
                <a:t>th</a:t>
              </a:r>
              <a:endParaRPr lang="en-GB" sz="2000">
                <a:solidFill>
                  <a:schemeClr val="bg1"/>
                </a:solidFill>
                <a:latin typeface="Arial Black" pitchFamily="34" charset="0"/>
              </a:endParaRPr>
            </a:p>
            <a:p>
              <a:pPr>
                <a:defRPr/>
              </a:pPr>
              <a:endParaRPr lang="en-US" sz="20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1400">
                  <a:solidFill>
                    <a:schemeClr val="bg1"/>
                  </a:solidFill>
                </a:rPr>
                <a:t>Edition</a:t>
              </a:r>
              <a:endParaRPr 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009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0A81BA47-A443-3746-97A6-5D2D6E7F6C5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141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3AD723C7-6C38-854E-A737-B23276970DE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3131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F1274710-7B68-5041-9CD6-90C071B46C7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2835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4478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4478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344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5BF78CE7-10B1-F448-9ABC-4F89A26304A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6678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9C20A261-3499-D24C-89E1-BCC2045D918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8235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1D11F420-7FEC-4845-BBAB-C8F07521DDF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4515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49F8649A-44C5-8D43-9B90-A23D0ECC399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0452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BB113C93-82A5-F846-95E2-9B5E5DB61EA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2705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3D2638A2-A303-CB4F-9726-3E80DCC1532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6456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B1DEA165-E0EE-8245-8622-30D57CD51D5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3465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E0DD32EE-AF2D-6B48-9A18-101CB18F440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89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0979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r>
              <a:rPr lang="en-AU" altLang="en-US"/>
              <a:t>Chapter 5 — Large and Fast: Exploiting Memory Hierarchy — </a:t>
            </a:r>
            <a:fld id="{BCA103B2-8260-484C-BA6A-3D28B0DA09B7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79" name="Picture 7" descr="MK Logo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3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07886"/>
          </a:xfrm>
        </p:spPr>
        <p:txBody>
          <a:bodyPr/>
          <a:lstStyle/>
          <a:p>
            <a:r>
              <a:rPr lang="en-US" dirty="0"/>
              <a:t>The Memory Hierarchy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5 — Large and Fast: Exploiting Memory Hierarchy — </a:t>
            </a:r>
            <a:fld id="{9C20A261-3499-D24C-89E1-BCC2045D9181}" type="slidenum">
              <a:rPr lang="en-AU" altLang="en-US" smtClean="0"/>
              <a:pPr/>
              <a:t>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9806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>
            <a:extLst>
              <a:ext uri="{FF2B5EF4-FFF2-40B4-BE49-F238E27FC236}">
                <a16:creationId xmlns:a16="http://schemas.microsoft.com/office/drawing/2014/main" id="{D1695ABF-B52A-434F-8129-679F3F42C70D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Prefetching</a:t>
            </a:r>
          </a:p>
        </p:txBody>
      </p:sp>
      <p:sp>
        <p:nvSpPr>
          <p:cNvPr id="92162" name="Rectangle 3">
            <a:extLst>
              <a:ext uri="{FF2B5EF4-FFF2-40B4-BE49-F238E27FC236}">
                <a16:creationId xmlns:a16="http://schemas.microsoft.com/office/drawing/2014/main" id="{F708BB37-C908-BD47-B6D9-75A7A2DB6A38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4213" y="1196752"/>
            <a:ext cx="7772400" cy="4800600"/>
          </a:xfrm>
        </p:spPr>
        <p:txBody>
          <a:bodyPr/>
          <a:lstStyle/>
          <a:p>
            <a:pPr marL="457200" indent="-457200"/>
            <a:r>
              <a:rPr lang="en-US" altLang="en-US" sz="2400" dirty="0"/>
              <a:t>“Watch the trends in movie watching and attempt to guess movies that will be rented soon – put those in the front office.”</a:t>
            </a:r>
          </a:p>
          <a:p>
            <a:pPr marL="457200" indent="-457200"/>
            <a:r>
              <a:rPr lang="en-US" altLang="en-US" sz="2400" dirty="0"/>
              <a:t>Hardware Prefetching</a:t>
            </a:r>
          </a:p>
          <a:p>
            <a:pPr marL="838200" lvl="1" indent="-381000"/>
            <a:r>
              <a:rPr lang="en-US" altLang="en-US" sz="2400" dirty="0"/>
              <a:t>suppose you are walking through a single element in an array of large objects</a:t>
            </a:r>
          </a:p>
          <a:p>
            <a:pPr marL="838200" lvl="1" indent="-381000"/>
            <a:r>
              <a:rPr lang="en-US" altLang="en-US" sz="2400" dirty="0"/>
              <a:t>hardware determines the “stride” and starts grabbing values early</a:t>
            </a:r>
          </a:p>
          <a:p>
            <a:pPr marL="438150" indent="-381000"/>
            <a:r>
              <a:rPr lang="en-US" altLang="en-US" sz="2400" dirty="0"/>
              <a:t>Software Prefetching</a:t>
            </a:r>
          </a:p>
          <a:p>
            <a:pPr marL="838200" lvl="1" indent="-381000"/>
            <a:r>
              <a:rPr lang="en-US" altLang="en-US" sz="2400" dirty="0"/>
              <a:t>Load instruction a fair number of instructions before it is needed</a:t>
            </a:r>
          </a:p>
        </p:txBody>
      </p:sp>
    </p:spTree>
    <p:extLst>
      <p:ext uri="{BB962C8B-B14F-4D97-AF65-F5344CB8AC3E}">
        <p14:creationId xmlns:p14="http://schemas.microsoft.com/office/powerpoint/2010/main" val="3915698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>
            <a:extLst>
              <a:ext uri="{FF2B5EF4-FFF2-40B4-BE49-F238E27FC236}">
                <a16:creationId xmlns:a16="http://schemas.microsoft.com/office/drawing/2014/main" id="{F78F0BCF-2A29-5C49-95DD-89919C6BB38C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Writing Cache-Aware Code</a:t>
            </a:r>
          </a:p>
        </p:txBody>
      </p:sp>
      <p:sp>
        <p:nvSpPr>
          <p:cNvPr id="93186" name="Rectangle 3">
            <a:extLst>
              <a:ext uri="{FF2B5EF4-FFF2-40B4-BE49-F238E27FC236}">
                <a16:creationId xmlns:a16="http://schemas.microsoft.com/office/drawing/2014/main" id="{19E32CEC-7698-844E-90FB-7B40E1200955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4213" y="1124744"/>
            <a:ext cx="7848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Focus on your working set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If your “working set” fits in L1 it will be vastly better than a “working set” that fits only on disk.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If you have a large data set – do processing on it in chunks.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Think about regularity in data structures (can a prefetcher guess where you are going – or are you pointer chasing)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Instrumentation tools (PIN, Atom, PEBIL) can often help you analyze your working set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Profiling can give you idea of which section of code is dominant which can tell you where to focus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85670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C72C309-85F4-2F40-B61F-CA927FBF6134}" type="slidenum">
              <a:rPr lang="en-AU" altLang="en-US"/>
              <a:pPr/>
              <a:t>12</a:t>
            </a:fld>
            <a:endParaRPr lang="en-AU" altLang="en-US"/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Pitfalls</a:t>
            </a:r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Byte vs. word addressing</a:t>
            </a:r>
          </a:p>
          <a:p>
            <a:pPr lvl="1" eaLnBrk="1" hangingPunct="1"/>
            <a:r>
              <a:rPr lang="en-AU" altLang="en-US"/>
              <a:t>Example: 32-byte direct-mapped cache,</a:t>
            </a:r>
            <a:br>
              <a:rPr lang="en-AU" altLang="en-US"/>
            </a:br>
            <a:r>
              <a:rPr lang="en-AU" altLang="en-US"/>
              <a:t>4-byte blocks</a:t>
            </a:r>
          </a:p>
          <a:p>
            <a:pPr lvl="2" eaLnBrk="1" hangingPunct="1"/>
            <a:r>
              <a:rPr lang="en-AU" altLang="en-US"/>
              <a:t>Byte 36 maps to block 1</a:t>
            </a:r>
          </a:p>
          <a:p>
            <a:pPr lvl="2" eaLnBrk="1" hangingPunct="1"/>
            <a:r>
              <a:rPr lang="en-AU" altLang="en-US"/>
              <a:t>Word 36 maps to block 4</a:t>
            </a:r>
          </a:p>
          <a:p>
            <a:pPr eaLnBrk="1" hangingPunct="1"/>
            <a:r>
              <a:rPr lang="en-AU" altLang="en-US"/>
              <a:t>Ignoring memory system effects when writing or generating code</a:t>
            </a:r>
          </a:p>
          <a:p>
            <a:pPr lvl="1" eaLnBrk="1" hangingPunct="1"/>
            <a:r>
              <a:rPr lang="en-AU" altLang="en-US"/>
              <a:t>Example: iterating over rows vs. columns of arrays</a:t>
            </a:r>
          </a:p>
          <a:p>
            <a:pPr lvl="1" eaLnBrk="1" hangingPunct="1"/>
            <a:r>
              <a:rPr lang="en-AU" altLang="en-US"/>
              <a:t>Large strides result in poor locality</a:t>
            </a:r>
          </a:p>
        </p:txBody>
      </p:sp>
      <p:sp>
        <p:nvSpPr>
          <p:cNvPr id="106501" name="Text Box 4"/>
          <p:cNvSpPr txBox="1">
            <a:spLocks noChangeArrowheads="1"/>
          </p:cNvSpPr>
          <p:nvPr/>
        </p:nvSpPr>
        <p:spPr bwMode="auto">
          <a:xfrm rot="5400000">
            <a:off x="7509669" y="1267619"/>
            <a:ext cx="2901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§5.15 Fallacies and Pitfalls</a:t>
            </a:r>
          </a:p>
        </p:txBody>
      </p:sp>
    </p:spTree>
    <p:extLst>
      <p:ext uri="{BB962C8B-B14F-4D97-AF65-F5344CB8AC3E}">
        <p14:creationId xmlns:p14="http://schemas.microsoft.com/office/powerpoint/2010/main" val="1369507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525900A-5EE7-3C4A-BB27-6D20EEAD235D}" type="slidenum">
              <a:rPr lang="en-AU" altLang="en-US"/>
              <a:pPr/>
              <a:t>13</a:t>
            </a:fld>
            <a:endParaRPr lang="en-AU" altLang="en-US"/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Pitfalls</a:t>
            </a: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In multiprocessor with shared L2 or L3 cache</a:t>
            </a:r>
          </a:p>
          <a:p>
            <a:pPr lvl="1" eaLnBrk="1" hangingPunct="1"/>
            <a:r>
              <a:rPr lang="en-AU" altLang="en-US"/>
              <a:t>Less associativity than cores results in conflict misses</a:t>
            </a:r>
          </a:p>
          <a:p>
            <a:pPr lvl="1" eaLnBrk="1" hangingPunct="1"/>
            <a:r>
              <a:rPr lang="en-AU" altLang="en-US"/>
              <a:t>More cores </a:t>
            </a:r>
            <a:r>
              <a:rPr lang="en-AU" altLang="en-US">
                <a:sym typeface="Symbol" charset="2"/>
              </a:rPr>
              <a:t> need to increase associativity</a:t>
            </a:r>
          </a:p>
          <a:p>
            <a:pPr eaLnBrk="1" hangingPunct="1"/>
            <a:r>
              <a:rPr lang="en-AU" altLang="en-US">
                <a:sym typeface="Symbol" charset="2"/>
              </a:rPr>
              <a:t>Using AMAT to evaluate performance of out-of-order processors</a:t>
            </a:r>
          </a:p>
          <a:p>
            <a:pPr lvl="1" eaLnBrk="1" hangingPunct="1"/>
            <a:r>
              <a:rPr lang="en-AU" altLang="en-US">
                <a:sym typeface="Symbol" charset="2"/>
              </a:rPr>
              <a:t>Ignores effect of non-blocked accesses</a:t>
            </a:r>
          </a:p>
          <a:p>
            <a:pPr lvl="1" eaLnBrk="1" hangingPunct="1"/>
            <a:r>
              <a:rPr lang="en-AU" altLang="en-US">
                <a:sym typeface="Symbol" charset="2"/>
              </a:rPr>
              <a:t>Instead, evaluate performance by simulation</a:t>
            </a:r>
          </a:p>
        </p:txBody>
      </p:sp>
    </p:spTree>
    <p:extLst>
      <p:ext uri="{BB962C8B-B14F-4D97-AF65-F5344CB8AC3E}">
        <p14:creationId xmlns:p14="http://schemas.microsoft.com/office/powerpoint/2010/main" val="1096566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0497BA7-AA41-4247-811D-D3CFB8EEA537}" type="slidenum">
              <a:rPr lang="en-AU" altLang="en-US"/>
              <a:pPr/>
              <a:t>14</a:t>
            </a:fld>
            <a:endParaRPr lang="en-AU" altLang="en-US"/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Pitfalls</a:t>
            </a: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Extending address range using segments</a:t>
            </a:r>
          </a:p>
          <a:p>
            <a:pPr lvl="1" eaLnBrk="1" hangingPunct="1"/>
            <a:r>
              <a:rPr lang="en-AU" altLang="en-US"/>
              <a:t>E.g., Intel 80286</a:t>
            </a:r>
          </a:p>
          <a:p>
            <a:pPr lvl="1" eaLnBrk="1" hangingPunct="1"/>
            <a:r>
              <a:rPr lang="en-AU" altLang="en-US"/>
              <a:t>But a segment is not always big enough</a:t>
            </a:r>
          </a:p>
          <a:p>
            <a:pPr lvl="1" eaLnBrk="1" hangingPunct="1"/>
            <a:r>
              <a:rPr lang="en-AU" altLang="en-US"/>
              <a:t>Makes address arithmetic complicated</a:t>
            </a:r>
          </a:p>
          <a:p>
            <a:pPr eaLnBrk="1" hangingPunct="1"/>
            <a:r>
              <a:rPr lang="en-AU" altLang="en-US"/>
              <a:t>Implementing a VMM on an ISA not designed for virtualization</a:t>
            </a:r>
          </a:p>
          <a:p>
            <a:pPr lvl="1" eaLnBrk="1" hangingPunct="1"/>
            <a:r>
              <a:rPr lang="en-AU" altLang="en-US"/>
              <a:t>E.g., non-privileged instructions accessing hardware resources</a:t>
            </a:r>
          </a:p>
          <a:p>
            <a:pPr lvl="1" eaLnBrk="1" hangingPunct="1"/>
            <a:r>
              <a:rPr lang="en-AU" altLang="en-US"/>
              <a:t>Either extend ISA, or require guest OS not to use problematic instructions</a:t>
            </a:r>
          </a:p>
        </p:txBody>
      </p:sp>
    </p:spTree>
    <p:extLst>
      <p:ext uri="{BB962C8B-B14F-4D97-AF65-F5344CB8AC3E}">
        <p14:creationId xmlns:p14="http://schemas.microsoft.com/office/powerpoint/2010/main" val="2292933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2799FFB-E1CF-1147-8FD6-E0DF132D20A5}" type="slidenum">
              <a:rPr lang="en-AU" altLang="en-US"/>
              <a:pPr/>
              <a:t>15</a:t>
            </a:fld>
            <a:endParaRPr lang="en-AU" altLang="en-US"/>
          </a:p>
        </p:txBody>
      </p:sp>
      <p:sp>
        <p:nvSpPr>
          <p:cNvPr id="10957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Concluding Remarks</a:t>
            </a:r>
            <a:endParaRPr lang="en-AU" altLang="en-US"/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Fast memories are small, large memories are slow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We really want fast, large memories </a:t>
            </a:r>
            <a:r>
              <a:rPr lang="en-US" altLang="en-US" sz="2400">
                <a:sym typeface="Wingdings" charset="2"/>
              </a:rPr>
              <a:t>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sym typeface="Wingdings" charset="2"/>
              </a:rPr>
              <a:t>Caching gives this illusion 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Principle of locality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Programs use a small part of their memory space frequently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Memory hierarchy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L1 cache </a:t>
            </a:r>
            <a:r>
              <a:rPr lang="en-US" altLang="en-US" sz="2400">
                <a:sym typeface="Symbol" charset="2"/>
              </a:rPr>
              <a:t> L2 cache  …  DRAM memory</a:t>
            </a:r>
            <a:br>
              <a:rPr lang="en-US" altLang="en-US" sz="2400">
                <a:sym typeface="Symbol" charset="2"/>
              </a:rPr>
            </a:br>
            <a:r>
              <a:rPr lang="en-US" altLang="en-US" sz="2400">
                <a:sym typeface="Symbol" charset="2"/>
              </a:rPr>
              <a:t> disk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ym typeface="Symbol" charset="2"/>
              </a:rPr>
              <a:t>Memory system design is critical for multiprocessors</a:t>
            </a:r>
          </a:p>
        </p:txBody>
      </p:sp>
      <p:sp>
        <p:nvSpPr>
          <p:cNvPr id="109573" name="Text Box 4"/>
          <p:cNvSpPr txBox="1">
            <a:spLocks noChangeArrowheads="1"/>
          </p:cNvSpPr>
          <p:nvPr/>
        </p:nvSpPr>
        <p:spPr bwMode="auto">
          <a:xfrm rot="5400000">
            <a:off x="7476331" y="1297781"/>
            <a:ext cx="2968626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§5.16 Concluding Remarks</a:t>
            </a:r>
          </a:p>
        </p:txBody>
      </p:sp>
    </p:spTree>
    <p:extLst>
      <p:ext uri="{BB962C8B-B14F-4D97-AF65-F5344CB8AC3E}">
        <p14:creationId xmlns:p14="http://schemas.microsoft.com/office/powerpoint/2010/main" val="2809577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07886"/>
          </a:xfrm>
        </p:spPr>
        <p:txBody>
          <a:bodyPr/>
          <a:lstStyle/>
          <a:p>
            <a:r>
              <a:rPr lang="en-US" dirty="0"/>
              <a:t>Parallelism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5 — Large and Fast: Exploiting Memory Hierarchy — </a:t>
            </a:r>
            <a:fld id="{9C20A261-3499-D24C-89E1-BCC2045D9181}" type="slidenum">
              <a:rPr lang="en-AU" altLang="en-US" smtClean="0"/>
              <a:pPr/>
              <a:t>16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34775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  <a:endParaRPr lang="en-AU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Goal: connecting multiple computers</a:t>
            </a:r>
            <a:br>
              <a:rPr lang="en-US" altLang="en-US"/>
            </a:br>
            <a:r>
              <a:rPr lang="en-US" altLang="en-US"/>
              <a:t>to get higher 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Multiprocessors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Scalability, availability, power efficiency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Task-level (process-level) parallelism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High throughput for independent jobs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Parallel processing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Single program run on multiple processors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Multicore microprocessors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Chips with multiple processors (cores)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 rot="5400000">
            <a:off x="8009731" y="758031"/>
            <a:ext cx="1901826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§6.1 Introduction</a:t>
            </a:r>
          </a:p>
        </p:txBody>
      </p:sp>
      <p:sp>
        <p:nvSpPr>
          <p:cNvPr id="4101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C3FDD0FD-CEBC-1E4A-8B65-B3B10BDD5166}" type="slidenum">
              <a:rPr lang="en-AU" altLang="en-US"/>
              <a:pPr eaLnBrk="1" hangingPunct="1"/>
              <a:t>17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09496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Hardware and Software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Hardware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Serial: e.g., Pentium 4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Parallel: e.g., quad-core Xeon e5345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Sequential: e.g., matrix multiplication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Concurrent: e.g., operating system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Sequential/concurrent software can run on serial/parallel hardware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Challenge: making effective use of parallel hardware</a:t>
            </a:r>
          </a:p>
        </p:txBody>
      </p:sp>
      <p:sp>
        <p:nvSpPr>
          <p:cNvPr id="5124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9D86E848-4F78-CD41-A1D9-606BC32CAB2A}" type="slidenum">
              <a:rPr lang="en-AU" altLang="en-US"/>
              <a:pPr eaLnBrk="1" hangingPunct="1"/>
              <a:t>18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72690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Parallelism in the Book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§2.11: Parallelism and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Synchronization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§3.6: Parallelism and Computer Arithmetic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Subword Parallelism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§4.10: Parallelism and Advanced Instruction-Level Parallelism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§5.10: Parallelism and Memory Hierarchies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Cache Coherence</a:t>
            </a:r>
          </a:p>
        </p:txBody>
      </p:sp>
      <p:sp>
        <p:nvSpPr>
          <p:cNvPr id="6148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4895E16F-7B24-8149-89E1-8930884AAC82}" type="slidenum">
              <a:rPr lang="en-AU" altLang="en-US"/>
              <a:pPr eaLnBrk="1" hangingPunct="1"/>
              <a:t>19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7776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Box 3">
            <a:extLst>
              <a:ext uri="{FF2B5EF4-FFF2-40B4-BE49-F238E27FC236}">
                <a16:creationId xmlns:a16="http://schemas.microsoft.com/office/drawing/2014/main" id="{B5CAEE95-F8A0-0042-A675-080BE10EDD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0"/>
            <a:ext cx="883920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dirty="0">
                <a:latin typeface="Calibri" panose="020F0502020204030204" pitchFamily="34" charset="0"/>
              </a:rPr>
              <a:t>for(</a:t>
            </a:r>
            <a:r>
              <a:rPr lang="en-US" altLang="en-US" sz="3200" dirty="0" err="1">
                <a:latin typeface="Calibri" panose="020F0502020204030204" pitchFamily="34" charset="0"/>
              </a:rPr>
              <a:t>int</a:t>
            </a:r>
            <a:r>
              <a:rPr lang="en-US" altLang="en-US" sz="3200" dirty="0">
                <a:latin typeface="Calibri" panose="020F0502020204030204" pitchFamily="34" charset="0"/>
              </a:rPr>
              <a:t> </a:t>
            </a:r>
            <a:r>
              <a:rPr lang="en-US" altLang="en-US" sz="3200" dirty="0" err="1">
                <a:latin typeface="Calibri" panose="020F0502020204030204" pitchFamily="34" charset="0"/>
              </a:rPr>
              <a:t>i</a:t>
            </a:r>
            <a:r>
              <a:rPr lang="en-US" altLang="en-US" sz="3200" dirty="0">
                <a:latin typeface="Calibri" panose="020F0502020204030204" pitchFamily="34" charset="0"/>
              </a:rPr>
              <a:t> = 0; </a:t>
            </a:r>
            <a:r>
              <a:rPr lang="en-US" altLang="en-US" sz="3200" dirty="0" err="1">
                <a:latin typeface="Calibri" panose="020F0502020204030204" pitchFamily="34" charset="0"/>
              </a:rPr>
              <a:t>i</a:t>
            </a:r>
            <a:r>
              <a:rPr lang="en-US" altLang="en-US" sz="3200" dirty="0">
                <a:latin typeface="Calibri" panose="020F0502020204030204" pitchFamily="34" charset="0"/>
              </a:rPr>
              <a:t>&lt;10,000,000;i++)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dirty="0">
                <a:latin typeface="Calibri" panose="020F0502020204030204" pitchFamily="34" charset="0"/>
              </a:rPr>
              <a:t>	sum+=A[</a:t>
            </a:r>
            <a:r>
              <a:rPr lang="en-US" altLang="en-US" sz="3200" dirty="0" err="1">
                <a:latin typeface="Calibri" panose="020F0502020204030204" pitchFamily="34" charset="0"/>
              </a:rPr>
              <a:t>i</a:t>
            </a:r>
            <a:r>
              <a:rPr lang="en-US" altLang="en-US" sz="3200" dirty="0">
                <a:latin typeface="Calibri" panose="020F0502020204030204" pitchFamily="34" charset="0"/>
              </a:rPr>
              <a:t>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dirty="0">
                <a:latin typeface="Calibri" panose="020F0502020204030204" pitchFamily="34" charset="0"/>
              </a:rPr>
              <a:t>Assume each element of A is 4 bytes and sum is kept in a register.  Assume a baseline direct-mapped 32KB L1 cache with 32 byte blocks.  Which changes would help the hit rate of the above code?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400" dirty="0">
                <a:latin typeface="Calibri" panose="020F0502020204030204" pitchFamily="34" charset="0"/>
              </a:rPr>
              <a:t>							</a:t>
            </a:r>
          </a:p>
        </p:txBody>
      </p:sp>
      <p:graphicFrame>
        <p:nvGraphicFramePr>
          <p:cNvPr id="144387" name="Group 3">
            <a:extLst>
              <a:ext uri="{FF2B5EF4-FFF2-40B4-BE49-F238E27FC236}">
                <a16:creationId xmlns:a16="http://schemas.microsoft.com/office/drawing/2014/main" id="{62A8509D-1C6C-7544-8245-20D32B1763B1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81000" y="3505200"/>
          <a:ext cx="8229600" cy="2378076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Selection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Change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Increase to 2-way set associativity 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Increase block size to 64 bytes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Increase cache size to 64 KB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A and C combined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A, B, and C combined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70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Parallel Programming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Parallel software is the problem</a:t>
            </a:r>
          </a:p>
          <a:p>
            <a:pPr eaLnBrk="1" hangingPunct="1"/>
            <a:r>
              <a:rPr lang="en-AU" altLang="en-US"/>
              <a:t>Need to get significant performance improvement</a:t>
            </a:r>
          </a:p>
          <a:p>
            <a:pPr lvl="1" eaLnBrk="1" hangingPunct="1"/>
            <a:r>
              <a:rPr lang="en-AU" altLang="en-US"/>
              <a:t>Otherwise, just use a faster uniprocessor, since it’s easier!</a:t>
            </a:r>
          </a:p>
          <a:p>
            <a:pPr eaLnBrk="1" hangingPunct="1"/>
            <a:r>
              <a:rPr lang="en-AU" altLang="en-US"/>
              <a:t>Difficulties</a:t>
            </a:r>
          </a:p>
          <a:p>
            <a:pPr lvl="1" eaLnBrk="1" hangingPunct="1"/>
            <a:r>
              <a:rPr lang="en-AU" altLang="en-US"/>
              <a:t>Partitioning</a:t>
            </a:r>
          </a:p>
          <a:p>
            <a:pPr lvl="1" eaLnBrk="1" hangingPunct="1"/>
            <a:r>
              <a:rPr lang="en-AU" altLang="en-US"/>
              <a:t>Coordination</a:t>
            </a:r>
          </a:p>
          <a:p>
            <a:pPr lvl="1" eaLnBrk="1" hangingPunct="1"/>
            <a:r>
              <a:rPr lang="en-AU" altLang="en-US"/>
              <a:t>Communications overhead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 rot="5400000">
            <a:off x="5826919" y="2950369"/>
            <a:ext cx="62674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§6.2 The Difficulty of Creating Parallel Processing Programs</a:t>
            </a:r>
          </a:p>
        </p:txBody>
      </p:sp>
      <p:sp>
        <p:nvSpPr>
          <p:cNvPr id="7173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5CC9E7B8-8E2E-9A47-BCEC-073E1BF44D28}" type="slidenum">
              <a:rPr lang="en-AU" altLang="en-US"/>
              <a:pPr eaLnBrk="1" hangingPunct="1"/>
              <a:t>20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22743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Amdahl’s Law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>
              <a:sym typeface="Symbol" charset="2"/>
            </a:endParaRPr>
          </a:p>
        </p:txBody>
      </p:sp>
      <p:sp>
        <p:nvSpPr>
          <p:cNvPr id="8197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E5C06D14-F61F-DF4B-A4C3-3FDD5935BFCD}" type="slidenum">
              <a:rPr lang="en-AU" altLang="en-US"/>
              <a:pPr eaLnBrk="1" hangingPunct="1"/>
              <a:t>21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43827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Amdahl’s Law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Sequential part can limit speedup</a:t>
            </a:r>
          </a:p>
          <a:p>
            <a:pPr eaLnBrk="1" hangingPunct="1"/>
            <a:r>
              <a:rPr lang="en-AU" altLang="en-US" dirty="0"/>
              <a:t>Example: 100 processors, 90</a:t>
            </a:r>
            <a:r>
              <a:rPr lang="en-US" altLang="en-US" dirty="0">
                <a:ea typeface="Arial" charset="0"/>
                <a:cs typeface="Arial" charset="0"/>
              </a:rPr>
              <a:t>×</a:t>
            </a:r>
            <a:r>
              <a:rPr lang="en-AU" altLang="en-US" dirty="0"/>
              <a:t> speedup?</a:t>
            </a:r>
          </a:p>
          <a:p>
            <a:pPr lvl="1" eaLnBrk="1" hangingPunct="1"/>
            <a:r>
              <a:rPr lang="en-AU" altLang="en-US" dirty="0" err="1"/>
              <a:t>T</a:t>
            </a:r>
            <a:r>
              <a:rPr lang="en-AU" altLang="en-US" baseline="-25000" dirty="0" err="1"/>
              <a:t>new</a:t>
            </a:r>
            <a:r>
              <a:rPr lang="en-AU" altLang="en-US" dirty="0"/>
              <a:t> = </a:t>
            </a:r>
            <a:r>
              <a:rPr lang="en-AU" altLang="en-US" dirty="0" err="1"/>
              <a:t>T</a:t>
            </a:r>
            <a:r>
              <a:rPr lang="en-AU" altLang="en-US" baseline="-25000" dirty="0" err="1"/>
              <a:t>parallelizable</a:t>
            </a:r>
            <a:r>
              <a:rPr lang="en-AU" altLang="en-US" dirty="0"/>
              <a:t>/100 + </a:t>
            </a:r>
            <a:r>
              <a:rPr lang="en-AU" altLang="en-US" dirty="0" err="1"/>
              <a:t>T</a:t>
            </a:r>
            <a:r>
              <a:rPr lang="en-AU" altLang="en-US" baseline="-25000" dirty="0" err="1"/>
              <a:t>sequential</a:t>
            </a:r>
            <a:endParaRPr lang="en-AU" altLang="en-US" baseline="-25000" dirty="0"/>
          </a:p>
          <a:p>
            <a:pPr lvl="1" eaLnBrk="1" hangingPunct="1">
              <a:spcBef>
                <a:spcPct val="100000"/>
              </a:spcBef>
              <a:spcAft>
                <a:spcPct val="100000"/>
              </a:spcAft>
            </a:pPr>
            <a:r>
              <a:rPr lang="en-AU" altLang="en-US" dirty="0">
                <a:ea typeface="Arial" charset="0"/>
                <a:cs typeface="Arial" charset="0"/>
                <a:sym typeface="Symbol" charset="2"/>
              </a:rPr>
              <a:t> </a:t>
            </a:r>
          </a:p>
          <a:p>
            <a:pPr lvl="1" eaLnBrk="1" hangingPunct="1"/>
            <a:r>
              <a:rPr lang="en-AU" altLang="en-US" dirty="0">
                <a:ea typeface="Arial" charset="0"/>
                <a:cs typeface="Arial" charset="0"/>
                <a:sym typeface="Symbol" charset="2"/>
              </a:rPr>
              <a:t>Solving: </a:t>
            </a:r>
            <a:r>
              <a:rPr lang="en-AU" altLang="en-US" dirty="0" err="1">
                <a:ea typeface="Arial" charset="0"/>
                <a:cs typeface="Arial" charset="0"/>
                <a:sym typeface="Symbol" charset="2"/>
              </a:rPr>
              <a:t>F</a:t>
            </a:r>
            <a:r>
              <a:rPr lang="en-AU" altLang="en-US" baseline="-25000" dirty="0" err="1"/>
              <a:t>parallelizable</a:t>
            </a:r>
            <a:r>
              <a:rPr lang="en-AU" altLang="en-US" dirty="0">
                <a:ea typeface="Arial" charset="0"/>
                <a:cs typeface="Arial" charset="0"/>
                <a:sym typeface="Symbol" charset="2"/>
              </a:rPr>
              <a:t> = </a:t>
            </a:r>
            <a:r>
              <a:rPr lang="en-AU" altLang="en-US" dirty="0">
                <a:sym typeface="Symbol" charset="2"/>
              </a:rPr>
              <a:t>0.999</a:t>
            </a:r>
            <a:endParaRPr lang="en-AU" altLang="en-US" dirty="0">
              <a:ea typeface="Arial" charset="0"/>
              <a:cs typeface="Arial" charset="0"/>
              <a:sym typeface="Symbol" charset="2"/>
            </a:endParaRPr>
          </a:p>
          <a:p>
            <a:pPr eaLnBrk="1" hangingPunct="1"/>
            <a:r>
              <a:rPr lang="en-AU" altLang="en-US" dirty="0">
                <a:sym typeface="Symbol" charset="2"/>
              </a:rPr>
              <a:t>Need sequential part to be 0.1% of original time</a:t>
            </a:r>
            <a:endParaRPr lang="en-US" altLang="en-US" dirty="0">
              <a:sym typeface="Symbol" charset="2"/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492250" y="3016250"/>
          <a:ext cx="67437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4" imgW="3073400" imgH="444500" progId="Equation.3">
                  <p:embed/>
                </p:oleObj>
              </mc:Choice>
              <mc:Fallback>
                <p:oleObj name="Equation" r:id="rId4" imgW="3073400" imgH="444500" progId="Equation.3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3016250"/>
                        <a:ext cx="674370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E5C06D14-F61F-DF4B-A4C3-3FDD5935BFCD}" type="slidenum">
              <a:rPr lang="en-AU" altLang="en-US"/>
              <a:pPr eaLnBrk="1" hangingPunct="1"/>
              <a:t>22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8919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AA9A368-35AD-5841-AF9C-324C136EEC4D}" type="slidenum">
              <a:rPr lang="en-AU" altLang="en-US"/>
              <a:pPr/>
              <a:t>3</a:t>
            </a:fld>
            <a:endParaRPr lang="en-AU" altLang="en-US"/>
          </a:p>
        </p:txBody>
      </p:sp>
      <p:sp>
        <p:nvSpPr>
          <p:cNvPr id="911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Sources of Misses</a:t>
            </a:r>
            <a:endParaRPr lang="en-AU" altLang="en-US"/>
          </a:p>
        </p:txBody>
      </p:sp>
      <p:sp>
        <p:nvSpPr>
          <p:cNvPr id="911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Compulsory misses (aka cold start misses)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First access to a block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Capacity misses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Due to finite cache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 replaced block is later accessed again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Conflict misses (aka collision misses)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 a non-fully associative cache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Due to competition for entries in a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Would not occur in a fully associative cache of the same total size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25841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765864DD-76B8-D548-A87E-1F6329D6835C}" type="slidenum">
              <a:rPr lang="en-AU" altLang="en-US"/>
              <a:pPr/>
              <a:t>4</a:t>
            </a:fld>
            <a:endParaRPr lang="en-AU" altLang="en-US"/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15888"/>
            <a:ext cx="7793038" cy="766762"/>
          </a:xfrm>
        </p:spPr>
        <p:txBody>
          <a:bodyPr/>
          <a:lstStyle/>
          <a:p>
            <a:pPr eaLnBrk="1" hangingPunct="1"/>
            <a:r>
              <a:rPr lang="en-US" altLang="en-US"/>
              <a:t>Cache Design Trade-offs</a:t>
            </a:r>
            <a:endParaRPr lang="en-AU" altLang="en-US"/>
          </a:p>
        </p:txBody>
      </p:sp>
      <p:graphicFrame>
        <p:nvGraphicFramePr>
          <p:cNvPr id="363523" name="Group 3"/>
          <p:cNvGraphicFramePr>
            <a:graphicFrameLocks noGrp="1"/>
          </p:cNvGraphicFramePr>
          <p:nvPr/>
        </p:nvGraphicFramePr>
        <p:xfrm>
          <a:off x="684213" y="1541463"/>
          <a:ext cx="8135937" cy="3832226"/>
        </p:xfrm>
        <a:graphic>
          <a:graphicData uri="http://schemas.openxmlformats.org/drawingml/2006/table">
            <a:tbl>
              <a:tblPr/>
              <a:tblGrid>
                <a:gridCol w="271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Design change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Effect on miss rate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Negative performance effect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 cache size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Decrease capacity misses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May increase access time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 associativity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Decrease conflict misses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May increase access time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5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 block size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Decrease compulsory misses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Increases miss penalty. For very large block size, may increase miss rate due to pollution.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88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29BE0E36-DA07-E74B-A04E-A673460FE34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39552" y="243929"/>
            <a:ext cx="7772400" cy="769441"/>
          </a:xfrm>
        </p:spPr>
        <p:txBody>
          <a:bodyPr/>
          <a:lstStyle/>
          <a:p>
            <a:r>
              <a:rPr lang="en-US" altLang="en-US" dirty="0"/>
              <a:t>Miss Types</a:t>
            </a:r>
          </a:p>
        </p:txBody>
      </p:sp>
      <p:sp>
        <p:nvSpPr>
          <p:cNvPr id="82946" name="Rectangle 3">
            <a:extLst>
              <a:ext uri="{FF2B5EF4-FFF2-40B4-BE49-F238E27FC236}">
                <a16:creationId xmlns:a16="http://schemas.microsoft.com/office/drawing/2014/main" id="{89A2203A-06F9-1A4F-A585-5B1E2DE99E27}"/>
              </a:ext>
            </a:extLst>
          </p:cNvPr>
          <p:cNvSpPr>
            <a:spLocks noGrp="1" noChangeArrowheads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228600" y="1447800"/>
            <a:ext cx="8610600" cy="4114800"/>
          </a:xfrm>
        </p:spPr>
        <p:txBody>
          <a:bodyPr/>
          <a:lstStyle/>
          <a:p>
            <a:r>
              <a:rPr lang="en-US" altLang="en-US" sz="2000"/>
              <a:t>Suppose you experience a cache miss on a block (let's call it block A). You have accessed block A in the past. There have been precisely 1027 different blocks accessed between your last access to block A and your current miss. Your block size is 32-bytes and you have a 64KB cache. What kind of miss was this? </a:t>
            </a:r>
          </a:p>
        </p:txBody>
      </p:sp>
      <p:graphicFrame>
        <p:nvGraphicFramePr>
          <p:cNvPr id="160801" name="Group 33">
            <a:extLst>
              <a:ext uri="{FF2B5EF4-FFF2-40B4-BE49-F238E27FC236}">
                <a16:creationId xmlns:a16="http://schemas.microsoft.com/office/drawing/2014/main" id="{B408CB92-6991-8D4C-8E38-864507DCAD87}"/>
              </a:ext>
            </a:extLst>
          </p:cNvPr>
          <p:cNvGraphicFramePr>
            <a:graphicFrameLocks noGrp="1"/>
          </p:cNvGraphicFramePr>
          <p:nvPr>
            <p:ph sz="half" idx="2"/>
            <p:custDataLst>
              <p:tags r:id="rId3"/>
            </p:custDataLst>
          </p:nvPr>
        </p:nvGraphicFramePr>
        <p:xfrm>
          <a:off x="5029200" y="3200400"/>
          <a:ext cx="3810000" cy="3270251"/>
        </p:xfrm>
        <a:graphic>
          <a:graphicData uri="http://schemas.openxmlformats.org/drawingml/2006/table">
            <a:tbl>
              <a:tblPr/>
              <a:tblGrid>
                <a:gridCol w="117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35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Selection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Cache Miss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2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Compulsory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2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Capacity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Conflict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1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Both Capacity and Conflict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2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None of the above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274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oter Placeholder 2">
            <a:extLst>
              <a:ext uri="{FF2B5EF4-FFF2-40B4-BE49-F238E27FC236}">
                <a16:creationId xmlns:a16="http://schemas.microsoft.com/office/drawing/2014/main" id="{E753C963-CD79-5241-A7B9-12CD79DB30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7B0AAA9-5D4B-8045-BA08-17EF2C18FDB9}" type="slidenum">
              <a:rPr lang="en-AU" altLang="en-US"/>
              <a:pPr/>
              <a:t>6</a:t>
            </a:fld>
            <a:endParaRPr lang="en-AU" altLang="en-US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D57FBEE3-BCB3-D742-B222-952523D970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Multilevel On-Chip Caches</a:t>
            </a:r>
          </a:p>
        </p:txBody>
      </p:sp>
      <p:sp>
        <p:nvSpPr>
          <p:cNvPr id="102404" name="Text Box 4">
            <a:extLst>
              <a:ext uri="{FF2B5EF4-FFF2-40B4-BE49-F238E27FC236}">
                <a16:creationId xmlns:a16="http://schemas.microsoft.com/office/drawing/2014/main" id="{E919DB01-0C1D-1442-BF8A-26BADFA22C6B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574506" y="3198019"/>
            <a:ext cx="677227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§5.13 The ARM Cortex-A8 and Intel Core i7 Memory Hierarchies</a:t>
            </a:r>
          </a:p>
        </p:txBody>
      </p:sp>
      <p:pic>
        <p:nvPicPr>
          <p:cNvPr id="102405" name="Picture 9">
            <a:extLst>
              <a:ext uri="{FF2B5EF4-FFF2-40B4-BE49-F238E27FC236}">
                <a16:creationId xmlns:a16="http://schemas.microsoft.com/office/drawing/2014/main" id="{7E0EAC11-B12A-0E49-B5A6-745FC7B18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1196975"/>
            <a:ext cx="6334125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6083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C2C68BA1-7655-9745-BC9B-8B2E8DD3EE08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2-Level TLB Organization</a:t>
            </a:r>
          </a:p>
        </p:txBody>
      </p:sp>
      <p:pic>
        <p:nvPicPr>
          <p:cNvPr id="103428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25538"/>
            <a:ext cx="7516813" cy="498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90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>
            <a:extLst>
              <a:ext uri="{FF2B5EF4-FFF2-40B4-BE49-F238E27FC236}">
                <a16:creationId xmlns:a16="http://schemas.microsoft.com/office/drawing/2014/main" id="{9B59BD82-D067-FC49-9B15-2F9F0F59C79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Caches in Current Processors</a:t>
            </a:r>
          </a:p>
        </p:txBody>
      </p:sp>
      <p:sp>
        <p:nvSpPr>
          <p:cNvPr id="90114" name="Rectangle 3">
            <a:extLst>
              <a:ext uri="{FF2B5EF4-FFF2-40B4-BE49-F238E27FC236}">
                <a16:creationId xmlns:a16="http://schemas.microsoft.com/office/drawing/2014/main" id="{908317A7-773F-144C-909C-3BCDBE155892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81980" y="1124744"/>
            <a:ext cx="8686800" cy="5410200"/>
          </a:xfrm>
          <a:noFill/>
        </p:spPr>
        <p:txBody>
          <a:bodyPr/>
          <a:lstStyle/>
          <a:p>
            <a:r>
              <a:rPr lang="en-US" altLang="en-US" sz="2800" dirty="0"/>
              <a:t>A few years ago, DM at highest level (closest to CPU), associative further away. </a:t>
            </a:r>
          </a:p>
          <a:p>
            <a:r>
              <a:rPr lang="en-US" altLang="en-US" sz="2800" dirty="0"/>
              <a:t>Now: less associative near the processor (4-8),  more farther away (8-16).</a:t>
            </a:r>
          </a:p>
          <a:p>
            <a:r>
              <a:rPr lang="en-US" altLang="en-US" sz="2800" dirty="0"/>
              <a:t>split I and D close to the processor (for throughput rather than miss rate), unified further away.</a:t>
            </a:r>
          </a:p>
          <a:p>
            <a:r>
              <a:rPr lang="en-US" altLang="en-US" sz="2800" dirty="0"/>
              <a:t>write-through and write-back both common, but never write-through all the way to memory.</a:t>
            </a:r>
          </a:p>
          <a:p>
            <a:r>
              <a:rPr lang="en-US" altLang="en-US" sz="2800" dirty="0"/>
              <a:t>64-byte cache lines common (but getting larger)</a:t>
            </a:r>
          </a:p>
        </p:txBody>
      </p:sp>
    </p:spTree>
    <p:extLst>
      <p:ext uri="{BB962C8B-B14F-4D97-AF65-F5344CB8AC3E}">
        <p14:creationId xmlns:p14="http://schemas.microsoft.com/office/powerpoint/2010/main" val="276497038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62CB64E-52D8-BE45-87E5-683BFA129642}" type="slidenum">
              <a:rPr lang="en-AU" altLang="en-US"/>
              <a:pPr/>
              <a:t>9</a:t>
            </a:fld>
            <a:endParaRPr lang="en-AU" altLang="en-US"/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Supporting Multiple Issue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Both have multi-banked caches that allow multiple accesses per cycle assuming no bank conflicts</a:t>
            </a:r>
          </a:p>
          <a:p>
            <a:pPr eaLnBrk="1" hangingPunct="1"/>
            <a:r>
              <a:rPr lang="en-AU" altLang="en-US"/>
              <a:t>Core i7 cache optimizations</a:t>
            </a:r>
          </a:p>
          <a:p>
            <a:pPr lvl="1" eaLnBrk="1" hangingPunct="1"/>
            <a:r>
              <a:rPr lang="en-AU" altLang="en-US"/>
              <a:t>Return requested word first</a:t>
            </a:r>
          </a:p>
          <a:p>
            <a:pPr lvl="1" eaLnBrk="1" hangingPunct="1"/>
            <a:r>
              <a:rPr lang="en-AU" altLang="en-US"/>
              <a:t>Non-blocking cache</a:t>
            </a:r>
          </a:p>
          <a:p>
            <a:pPr lvl="2" eaLnBrk="1" hangingPunct="1"/>
            <a:r>
              <a:rPr lang="en-AU" altLang="en-US"/>
              <a:t>Hit under miss</a:t>
            </a:r>
          </a:p>
          <a:p>
            <a:pPr lvl="2" eaLnBrk="1" hangingPunct="1"/>
            <a:r>
              <a:rPr lang="en-AU" altLang="en-US"/>
              <a:t>Miss under miss</a:t>
            </a:r>
          </a:p>
          <a:p>
            <a:pPr lvl="1" eaLnBrk="1" hangingPunct="1"/>
            <a:r>
              <a:rPr lang="en-AU" altLang="en-US"/>
              <a:t>Data prefetching</a:t>
            </a:r>
          </a:p>
        </p:txBody>
      </p:sp>
    </p:spTree>
    <p:extLst>
      <p:ext uri="{BB962C8B-B14F-4D97-AF65-F5344CB8AC3E}">
        <p14:creationId xmlns:p14="http://schemas.microsoft.com/office/powerpoint/2010/main" val="37765471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10830</TotalTime>
  <Words>1733</Words>
  <Application>Microsoft Macintosh PowerPoint</Application>
  <PresentationFormat>On-screen Show (4:3)</PresentationFormat>
  <Paragraphs>287</Paragraphs>
  <Slides>22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Black</vt:lpstr>
      <vt:lpstr>Calibri</vt:lpstr>
      <vt:lpstr>Corbel</vt:lpstr>
      <vt:lpstr>Times New Roman</vt:lpstr>
      <vt:lpstr>Wingdings</vt:lpstr>
      <vt:lpstr>cod4e</vt:lpstr>
      <vt:lpstr>Equation</vt:lpstr>
      <vt:lpstr>The Memory Hierarchy</vt:lpstr>
      <vt:lpstr>PowerPoint Presentation</vt:lpstr>
      <vt:lpstr>Sources of Misses</vt:lpstr>
      <vt:lpstr>Cache Design Trade-offs</vt:lpstr>
      <vt:lpstr>Miss Types</vt:lpstr>
      <vt:lpstr>Multilevel On-Chip Caches</vt:lpstr>
      <vt:lpstr>2-Level TLB Organization</vt:lpstr>
      <vt:lpstr>Caches in Current Processors</vt:lpstr>
      <vt:lpstr>Supporting Multiple Issue</vt:lpstr>
      <vt:lpstr>Prefetching</vt:lpstr>
      <vt:lpstr>Writing Cache-Aware Code</vt:lpstr>
      <vt:lpstr>Pitfalls</vt:lpstr>
      <vt:lpstr>Pitfalls</vt:lpstr>
      <vt:lpstr>Pitfalls</vt:lpstr>
      <vt:lpstr>Concluding Remarks</vt:lpstr>
      <vt:lpstr>Parallelism</vt:lpstr>
      <vt:lpstr>Introduction</vt:lpstr>
      <vt:lpstr>Hardware and Software</vt:lpstr>
      <vt:lpstr>Parallelism in the Book</vt:lpstr>
      <vt:lpstr>Parallel Programming</vt:lpstr>
      <vt:lpstr>Amdahl’s Law</vt:lpstr>
      <vt:lpstr>Amdahl’s Law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Peter Ashenden</dc:creator>
  <cp:lastModifiedBy>Utterback, Robert</cp:lastModifiedBy>
  <cp:revision>201</cp:revision>
  <dcterms:created xsi:type="dcterms:W3CDTF">2008-08-25T10:09:57Z</dcterms:created>
  <dcterms:modified xsi:type="dcterms:W3CDTF">2018-12-03T17:54:45Z</dcterms:modified>
</cp:coreProperties>
</file>