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57"/>
  </p:notesMasterIdLst>
  <p:handoutMasterIdLst>
    <p:handoutMasterId r:id="rId58"/>
  </p:handoutMasterIdLst>
  <p:sldIdLst>
    <p:sldId id="396" r:id="rId2"/>
    <p:sldId id="400" r:id="rId3"/>
    <p:sldId id="453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54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55" r:id="rId20"/>
    <p:sldId id="417" r:id="rId21"/>
    <p:sldId id="418" r:id="rId22"/>
    <p:sldId id="419" r:id="rId23"/>
    <p:sldId id="420" r:id="rId24"/>
    <p:sldId id="421" r:id="rId25"/>
    <p:sldId id="422" r:id="rId26"/>
    <p:sldId id="423" r:id="rId27"/>
    <p:sldId id="424" r:id="rId28"/>
    <p:sldId id="425" r:id="rId29"/>
    <p:sldId id="426" r:id="rId30"/>
    <p:sldId id="427" r:id="rId31"/>
    <p:sldId id="428" r:id="rId32"/>
    <p:sldId id="429" r:id="rId33"/>
    <p:sldId id="430" r:id="rId34"/>
    <p:sldId id="431" r:id="rId35"/>
    <p:sldId id="432" r:id="rId36"/>
    <p:sldId id="433" r:id="rId37"/>
    <p:sldId id="434" r:id="rId38"/>
    <p:sldId id="435" r:id="rId39"/>
    <p:sldId id="436" r:id="rId40"/>
    <p:sldId id="437" r:id="rId41"/>
    <p:sldId id="438" r:id="rId42"/>
    <p:sldId id="439" r:id="rId43"/>
    <p:sldId id="440" r:id="rId44"/>
    <p:sldId id="441" r:id="rId45"/>
    <p:sldId id="442" r:id="rId46"/>
    <p:sldId id="443" r:id="rId47"/>
    <p:sldId id="444" r:id="rId48"/>
    <p:sldId id="445" r:id="rId49"/>
    <p:sldId id="446" r:id="rId50"/>
    <p:sldId id="447" r:id="rId51"/>
    <p:sldId id="448" r:id="rId52"/>
    <p:sldId id="449" r:id="rId53"/>
    <p:sldId id="450" r:id="rId54"/>
    <p:sldId id="451" r:id="rId55"/>
    <p:sldId id="452" r:id="rId56"/>
  </p:sldIdLst>
  <p:sldSz cx="9144000" cy="6858000" type="screen4x3"/>
  <p:notesSz cx="7099300" cy="10234613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79" autoAdjust="0"/>
    <p:restoredTop sz="79670" autoAdjust="0"/>
  </p:normalViewPr>
  <p:slideViewPr>
    <p:cSldViewPr snapToObjects="1">
      <p:cViewPr varScale="1">
        <p:scale>
          <a:sx n="100" d="100"/>
          <a:sy n="100" d="100"/>
        </p:scale>
        <p:origin x="188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E8038E8-4802-2544-8BAB-56D7139B1C7E}" type="datetime3">
              <a:rPr lang="en-AU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0BDD7D8F-4FDE-AE47-B781-11242A1ED6F3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92342C5-4B0A-A447-9236-B5D0A25180C1}" type="datetime3">
              <a:rPr lang="en-AU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A8974B40-D027-2D44-AC36-CA9D6F313E2C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Parallelism?</a:t>
            </a:r>
          </a:p>
          <a:p>
            <a:r>
              <a:rPr lang="en-US" dirty="0"/>
              <a:t>Heat</a:t>
            </a:r>
            <a:r>
              <a:rPr lang="en-US" baseline="0" dirty="0"/>
              <a:t> (power) &amp; energy</a:t>
            </a:r>
          </a:p>
          <a:p>
            <a:r>
              <a:rPr lang="en-US" baseline="0" dirty="0"/>
              <a:t>Difference between power and energy?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92342C5-4B0A-A447-9236-B5D0A25180C1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8974B40-D027-2D44-AC36-CA9D6F313E2C}" type="slidenum">
              <a:rPr lang="en-AU" altLang="en-US" smtClean="0"/>
              <a:pPr/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1365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0AC2923-1937-4F20-93A3-9643FC5BBE17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6BCA147-1155-AE4B-A685-41587F2C631F}" type="slidenum">
              <a:rPr lang="en-AU" altLang="en-US">
                <a:latin typeface="Times New Roman" charset="0"/>
              </a:rPr>
              <a:pPr/>
              <a:t>10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4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082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CD53D3A-AFCD-4BF8-AE52-DB08AA735EFE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EDBB688-7686-524D-9DA7-D5CBCE81A796}" type="slidenum">
              <a:rPr lang="en-AU" altLang="en-US">
                <a:latin typeface="Times New Roman" charset="0"/>
              </a:rPr>
              <a:pPr/>
              <a:t>11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5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SIMD in general just means single instruction, multiple data, but most people use it when talking about media extensions: SSE, AVX, etc.</a:t>
            </a:r>
          </a:p>
        </p:txBody>
      </p:sp>
    </p:spTree>
    <p:extLst>
      <p:ext uri="{BB962C8B-B14F-4D97-AF65-F5344CB8AC3E}">
        <p14:creationId xmlns:p14="http://schemas.microsoft.com/office/powerpoint/2010/main" val="1149197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Didn’t show, but you can specify how much of a vector register you want to use for an operation.</a:t>
            </a:r>
          </a:p>
          <a:p>
            <a:r>
              <a:rPr lang="en-US" dirty="0"/>
              <a:t>More specifically, # of operations for vector is not in the opcode (like AVX,SSE) but in a register.</a:t>
            </a:r>
          </a:p>
          <a:p>
            <a:endParaRPr lang="en-US" dirty="0"/>
          </a:p>
          <a:p>
            <a:r>
              <a:rPr lang="en-US" dirty="0"/>
              <a:t>Though I’m pretty sure later Intel media extensions do support </a:t>
            </a:r>
            <a:r>
              <a:rPr lang="en-US" dirty="0" err="1"/>
              <a:t>strided</a:t>
            </a:r>
            <a:r>
              <a:rPr lang="en-US" dirty="0"/>
              <a:t> access and gather/scatter… (maybe manual only?)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E92342C5-4B0A-A447-9236-B5D0A25180C1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74B40-D027-2D44-AC36-CA9D6F313E2C}" type="slidenum">
              <a:rPr lang="en-AU" altLang="en-US" smtClean="0"/>
              <a:pPr/>
              <a:t>12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184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14CE30C7-C54C-432D-9589-9C5120F65C6F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3900BEE-E345-9942-AE00-CDE9B94C46C1}" type="slidenum">
              <a:rPr lang="en-AU" altLang="en-US">
                <a:latin typeface="Times New Roman" charset="0"/>
              </a:rPr>
              <a:pPr/>
              <a:t>13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6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238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B96F41D2-94EE-43C5-8026-8AB545F19306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87E3D42-B67A-9243-99A4-093EB8AFE48E}" type="slidenum">
              <a:rPr lang="en-AU" altLang="en-US">
                <a:latin typeface="Times New Roman" charset="0"/>
              </a:rPr>
              <a:pPr/>
              <a:t>14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78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Think about a</a:t>
            </a:r>
            <a:r>
              <a:rPr lang="en-US" altLang="en-US" baseline="0" dirty="0">
                <a:latin typeface="Times New Roman" charset="0"/>
              </a:rPr>
              <a:t> dual-issue chip, and how we talked about low utilization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660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BA2A58A-23C2-49C3-A7B6-0B8FAB778D7F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7885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7885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4FC85AC-AAFA-2745-8F02-554D055D04A2}" type="slidenum">
              <a:rPr lang="en-AU" altLang="en-US">
                <a:latin typeface="Times New Roman" charset="0"/>
              </a:rPr>
              <a:pPr/>
              <a:t>15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88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Coarse MT must take time to load up pipeline. Fine MT requires very fast thread-switching time and still not full utilization.</a:t>
            </a:r>
          </a:p>
        </p:txBody>
      </p:sp>
    </p:spTree>
    <p:extLst>
      <p:ext uri="{BB962C8B-B14F-4D97-AF65-F5344CB8AC3E}">
        <p14:creationId xmlns:p14="http://schemas.microsoft.com/office/powerpoint/2010/main" val="2314306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FBFF91A-F840-4264-83EB-D9735D5DFD32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FD53525-33F3-4046-9184-B128BE7F8367}" type="slidenum">
              <a:rPr lang="en-AU" altLang="en-US">
                <a:latin typeface="Times New Roman" charset="0"/>
              </a:rPr>
              <a:pPr/>
              <a:t>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95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CBEC012-9E29-47EA-92A1-EFDDC373D7C0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FBB1249-B430-6746-9FD8-66AF6F6BBA88}" type="slidenum">
              <a:rPr lang="en-AU" altLang="en-US">
                <a:latin typeface="Times New Roman" charset="0"/>
              </a:rPr>
              <a:pPr/>
              <a:t>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09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Sometimes</a:t>
            </a:r>
            <a:r>
              <a:rPr lang="en-US" altLang="en-US" baseline="0" dirty="0">
                <a:latin typeface="Times New Roman" charset="0"/>
              </a:rPr>
              <a:t> people use SMP for Symmetric Multiprocessor, though this conflates with UMA.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718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16FEAC7-7252-445E-9263-39DE3AAEB389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44B18BA-4313-3848-837A-02F762208BF3}" type="slidenum">
              <a:rPr lang="en-AU" altLang="en-US">
                <a:latin typeface="Times New Roman" charset="0"/>
              </a:rPr>
              <a:pPr/>
              <a:t>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1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913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16FEAC7-7252-445E-9263-39DE3AAEB389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44B18BA-4313-3848-837A-02F762208BF3}" type="slidenum">
              <a:rPr lang="en-AU" altLang="en-US">
                <a:latin typeface="Times New Roman" charset="0"/>
              </a:rPr>
              <a:pPr/>
              <a:t>19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1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192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BDE53D6-C2AC-4083-9CFE-BB9E3ABAB175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774E49F-F4CE-7D48-8F62-F95A468E01DD}" type="slidenum">
              <a:rPr lang="en-AU" altLang="en-US">
                <a:latin typeface="Times New Roman" charset="0"/>
              </a:rPr>
              <a:pPr/>
              <a:t>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6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Reporting</a:t>
            </a:r>
            <a:r>
              <a:rPr lang="en-US" altLang="en-US" baseline="0" dirty="0">
                <a:latin typeface="Times New Roman" charset="0"/>
              </a:rPr>
              <a:t> analogy </a:t>
            </a:r>
            <a:r>
              <a:rPr lang="mr-IN" altLang="en-US" baseline="0" dirty="0">
                <a:latin typeface="Times New Roman" charset="0"/>
              </a:rPr>
              <a:t>–</a:t>
            </a:r>
            <a:r>
              <a:rPr lang="en-US" altLang="en-US" baseline="0" dirty="0">
                <a:latin typeface="Times New Roman" charset="0"/>
              </a:rPr>
              <a:t> equal sized pieces, communication overhead, balancing the load, time to synchronize</a:t>
            </a:r>
          </a:p>
          <a:p>
            <a:r>
              <a:rPr lang="en-US" altLang="en-US" baseline="0" dirty="0">
                <a:latin typeface="Times New Roman" charset="0"/>
              </a:rPr>
              <a:t>The more processors (reporters), the harder this coordination becomes</a:t>
            </a:r>
            <a:r>
              <a:rPr lang="mr-IN" altLang="en-US" baseline="0" dirty="0">
                <a:latin typeface="Times New Roman" charset="0"/>
              </a:rPr>
              <a:t>…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095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843928D-7F7A-4425-8FD3-ED48D1EFA160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9CE825F-93EE-A146-82CA-B61FB1E189AA}" type="slidenum">
              <a:rPr lang="en-AU" altLang="en-US">
                <a:latin typeface="Times New Roman" charset="0"/>
              </a:rPr>
              <a:pPr/>
              <a:t>20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649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868705D-4788-4E2A-9136-8F415B3737F7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2355EA5-3A0B-D047-AD05-EDDAD6BCA7B3}" type="slidenum">
              <a:rPr lang="en-AU" altLang="en-US">
                <a:latin typeface="Times New Roman" charset="0"/>
              </a:rPr>
              <a:pPr/>
              <a:t>21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222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BF61976-D751-4E32-9103-3BEB4EE9FF88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8499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8499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6B30BDA-73F6-5C4A-B45B-D5C5187D5B65}" type="slidenum">
              <a:rPr lang="en-AU" altLang="en-US">
                <a:latin typeface="Times New Roman" charset="0"/>
              </a:rPr>
              <a:pPr/>
              <a:t>22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49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3863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73C6833-6048-4713-8457-C39CB37BDEAA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E1DA71B-5B68-1F41-B02A-D5024A91BCEF}" type="slidenum">
              <a:rPr lang="en-AU" altLang="en-US">
                <a:latin typeface="Times New Roman" charset="0"/>
              </a:rPr>
              <a:pPr/>
              <a:t>23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Now OpenCL, like CUDA but for many GPU makers</a:t>
            </a:r>
          </a:p>
        </p:txBody>
      </p:sp>
    </p:spTree>
    <p:extLst>
      <p:ext uri="{BB962C8B-B14F-4D97-AF65-F5344CB8AC3E}">
        <p14:creationId xmlns:p14="http://schemas.microsoft.com/office/powerpoint/2010/main" val="28808969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E6B7C6A8-FC2D-41A1-95F2-56B108B24230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8704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8704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0E2B4CD-6450-614E-A39C-44E5B8DDC617}" type="slidenum">
              <a:rPr lang="en-AU" altLang="en-US">
                <a:latin typeface="Times New Roman" charset="0"/>
              </a:rPr>
              <a:pPr/>
              <a:t>24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70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Each GPU is split up into many (8-16) multithreaded SIMD processors (streaming multiprocessor).</a:t>
            </a:r>
          </a:p>
          <a:p>
            <a:r>
              <a:rPr lang="en-US" altLang="en-US" dirty="0">
                <a:latin typeface="Times New Roman" charset="0"/>
              </a:rPr>
              <a:t>Each of these is split up into many SIMD lanes (streaming processors), and use multithreading to support up to 32 separate instruction streams.</a:t>
            </a:r>
          </a:p>
        </p:txBody>
      </p:sp>
    </p:spTree>
    <p:extLst>
      <p:ext uri="{BB962C8B-B14F-4D97-AF65-F5344CB8AC3E}">
        <p14:creationId xmlns:p14="http://schemas.microsoft.com/office/powerpoint/2010/main" val="1784264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ED237FDD-B277-48F9-9D77-C05E32F3CF61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67078C3-30D4-2B4A-9704-1EA2C77F9E43}" type="slidenum">
              <a:rPr lang="en-AU" altLang="en-US">
                <a:latin typeface="Times New Roman" charset="0"/>
              </a:rPr>
              <a:pPr/>
              <a:t>25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8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8189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A546A3A7-36D1-4CA5-BA6F-A757A1B3E39F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7C93CDA-49C5-C942-820C-ADB8FE162DEF}" type="slidenum">
              <a:rPr lang="en-AU" altLang="en-US">
                <a:latin typeface="Times New Roman" charset="0"/>
              </a:rPr>
              <a:pPr/>
              <a:t>26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0856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CUDA thread -&gt; one iteration of a loop (with</a:t>
            </a:r>
            <a:r>
              <a:rPr lang="en-US" baseline="0" dirty="0"/>
              <a:t> SIMD instructions</a:t>
            </a:r>
          </a:p>
          <a:p>
            <a:r>
              <a:rPr lang="en-US" baseline="0" dirty="0"/>
              <a:t>Thread block -&gt; one </a:t>
            </a:r>
            <a:r>
              <a:rPr lang="en-US" baseline="0" dirty="0" err="1"/>
              <a:t>vectorized</a:t>
            </a:r>
            <a:r>
              <a:rPr lang="en-US" baseline="0" dirty="0"/>
              <a:t> loop</a:t>
            </a:r>
          </a:p>
          <a:p>
            <a:r>
              <a:rPr lang="en-US" baseline="0" dirty="0"/>
              <a:t>Grid -&gt; </a:t>
            </a:r>
            <a:r>
              <a:rPr lang="en-US" baseline="0" dirty="0" err="1"/>
              <a:t>vectorized</a:t>
            </a:r>
            <a:r>
              <a:rPr lang="en-US" baseline="0" dirty="0"/>
              <a:t> loop made up of several thread blocks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92342C5-4B0A-A447-9236-B5D0A25180C1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8974B40-D027-2D44-AC36-CA9D6F313E2C}" type="slidenum">
              <a:rPr lang="en-AU" altLang="en-US" smtClean="0"/>
              <a:pPr/>
              <a:t>27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081273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Extreme</a:t>
            </a:r>
            <a:r>
              <a:rPr lang="en-US" baseline="0" dirty="0"/>
              <a:t> data locality =&gt; only small caches are necessary.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92342C5-4B0A-A447-9236-B5D0A25180C1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8974B40-D027-2D44-AC36-CA9D6F313E2C}" type="slidenum">
              <a:rPr lang="en-AU" altLang="en-US" smtClean="0"/>
              <a:pPr/>
              <a:t>28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994894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F66C3E1-0578-4FD4-8863-47B3E6095D68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9011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9011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CCF9BDB-86FB-044D-9F17-F98C8786D931}" type="slidenum">
              <a:rPr lang="en-AU" altLang="en-US">
                <a:latin typeface="Times New Roman" charset="0"/>
              </a:rPr>
              <a:pPr/>
              <a:t>30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901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522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4E6273CE-179B-421B-98E6-139A50DF4BA7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6758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0B1E739-7572-9841-99CB-99360CEE04E9}" type="slidenum">
              <a:rPr lang="en-AU" altLang="en-US">
                <a:latin typeface="Times New Roman" charset="0"/>
              </a:rPr>
              <a:pPr/>
              <a:t>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7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Speedup = </a:t>
            </a:r>
            <a:r>
              <a:rPr lang="en-US" altLang="en-US" dirty="0" err="1">
                <a:latin typeface="Times New Roman" charset="0"/>
              </a:rPr>
              <a:t>T_old</a:t>
            </a:r>
            <a:r>
              <a:rPr lang="en-US" altLang="en-US" dirty="0">
                <a:latin typeface="Times New Roman" charset="0"/>
              </a:rPr>
              <a:t> / </a:t>
            </a:r>
            <a:r>
              <a:rPr lang="en-US" altLang="en-US" dirty="0" err="1">
                <a:latin typeface="Times New Roman" charset="0"/>
              </a:rPr>
              <a:t>T_new</a:t>
            </a:r>
            <a:r>
              <a:rPr lang="en-US" altLang="en-US" dirty="0">
                <a:latin typeface="Times New Roman" charset="0"/>
              </a:rPr>
              <a:t> = </a:t>
            </a:r>
            <a:r>
              <a:rPr lang="en-US" altLang="en-US" dirty="0" err="1">
                <a:latin typeface="Times New Roman" charset="0"/>
              </a:rPr>
              <a:t>T_old</a:t>
            </a:r>
            <a:r>
              <a:rPr lang="en-US" altLang="en-US" baseline="0" dirty="0">
                <a:latin typeface="Times New Roman" charset="0"/>
              </a:rPr>
              <a:t> / (</a:t>
            </a:r>
            <a:r>
              <a:rPr lang="en-US" altLang="en-US" baseline="0" dirty="0" err="1">
                <a:latin typeface="Times New Roman" charset="0"/>
              </a:rPr>
              <a:t>T_par</a:t>
            </a:r>
            <a:r>
              <a:rPr lang="en-US" altLang="en-US" baseline="0" dirty="0">
                <a:latin typeface="Times New Roman" charset="0"/>
              </a:rPr>
              <a:t>/100 + </a:t>
            </a:r>
            <a:r>
              <a:rPr lang="en-US" altLang="en-US" baseline="0" dirty="0" err="1">
                <a:latin typeface="Times New Roman" charset="0"/>
              </a:rPr>
              <a:t>T_seq</a:t>
            </a:r>
            <a:r>
              <a:rPr lang="en-US" altLang="en-US" baseline="0" dirty="0">
                <a:latin typeface="Times New Roman" charset="0"/>
              </a:rPr>
              <a:t>)</a:t>
            </a:r>
          </a:p>
          <a:p>
            <a:r>
              <a:rPr lang="en-US" altLang="en-US" baseline="0" dirty="0">
                <a:latin typeface="Times New Roman" charset="0"/>
              </a:rPr>
              <a:t>= 1/( (</a:t>
            </a:r>
            <a:r>
              <a:rPr lang="en-US" altLang="en-US" baseline="0" dirty="0" err="1">
                <a:latin typeface="Times New Roman" charset="0"/>
              </a:rPr>
              <a:t>T_par</a:t>
            </a:r>
            <a:r>
              <a:rPr lang="en-US" altLang="en-US" baseline="0" dirty="0">
                <a:latin typeface="Times New Roman" charset="0"/>
              </a:rPr>
              <a:t>/100/</a:t>
            </a:r>
            <a:r>
              <a:rPr lang="en-US" altLang="en-US" baseline="0" dirty="0" err="1">
                <a:latin typeface="Times New Roman" charset="0"/>
              </a:rPr>
              <a:t>T_old</a:t>
            </a:r>
            <a:r>
              <a:rPr lang="en-US" altLang="en-US" baseline="0" dirty="0">
                <a:latin typeface="Times New Roman" charset="0"/>
              </a:rPr>
              <a:t>) + (</a:t>
            </a:r>
            <a:r>
              <a:rPr lang="en-US" altLang="en-US" baseline="0" dirty="0" err="1">
                <a:latin typeface="Times New Roman" charset="0"/>
              </a:rPr>
              <a:t>T_seq</a:t>
            </a:r>
            <a:r>
              <a:rPr lang="en-US" altLang="en-US" baseline="0" dirty="0">
                <a:latin typeface="Times New Roman" charset="0"/>
              </a:rPr>
              <a:t>/</a:t>
            </a:r>
            <a:r>
              <a:rPr lang="en-US" altLang="en-US" baseline="0" dirty="0" err="1">
                <a:latin typeface="Times New Roman" charset="0"/>
              </a:rPr>
              <a:t>T_old</a:t>
            </a:r>
            <a:r>
              <a:rPr lang="en-US" altLang="en-US" baseline="0" dirty="0">
                <a:latin typeface="Times New Roman" charset="0"/>
              </a:rPr>
              <a:t>) = 1 /  ((</a:t>
            </a:r>
            <a:r>
              <a:rPr lang="en-US" altLang="en-US" baseline="0" dirty="0" err="1">
                <a:latin typeface="Times New Roman" charset="0"/>
              </a:rPr>
              <a:t>F_par</a:t>
            </a:r>
            <a:r>
              <a:rPr lang="en-US" altLang="en-US" baseline="0" dirty="0">
                <a:latin typeface="Times New Roman" charset="0"/>
              </a:rPr>
              <a:t>/100) + </a:t>
            </a:r>
            <a:r>
              <a:rPr lang="en-US" altLang="en-US" baseline="0" dirty="0" err="1">
                <a:latin typeface="Times New Roman" charset="0"/>
              </a:rPr>
              <a:t>F_seq</a:t>
            </a:r>
            <a:r>
              <a:rPr lang="en-US" altLang="en-US" baseline="0" dirty="0">
                <a:latin typeface="Times New Roman" charset="0"/>
              </a:rPr>
              <a:t>)</a:t>
            </a:r>
          </a:p>
          <a:p>
            <a:endParaRPr lang="en-US" altLang="en-US" baseline="0" dirty="0">
              <a:latin typeface="Times New Roman" charset="0"/>
            </a:endParaRPr>
          </a:p>
          <a:p>
            <a:r>
              <a:rPr lang="en-US" altLang="en-US" baseline="0" dirty="0">
                <a:latin typeface="Times New Roman" charset="0"/>
              </a:rPr>
              <a:t>Note that parts of a problem may be parallelizable but not perfectly…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590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46E8B39-0964-4B5E-9117-9B45CFED57A2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9114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9114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3A5BB70-B0B2-E844-8F2F-91C537771537}" type="slidenum">
              <a:rPr lang="en-AU" altLang="en-US">
                <a:latin typeface="Times New Roman" charset="0"/>
              </a:rPr>
              <a:pPr/>
              <a:t>31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911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A lot of supercomputers</a:t>
            </a:r>
            <a:r>
              <a:rPr lang="en-US" altLang="en-US" baseline="0" dirty="0">
                <a:latin typeface="Times New Roman" charset="0"/>
              </a:rPr>
              <a:t> use message passing, but as one large system, vs. clusters</a:t>
            </a:r>
            <a:r>
              <a:rPr lang="mr-IN" altLang="en-US" baseline="0" dirty="0">
                <a:latin typeface="Times New Roman" charset="0"/>
              </a:rPr>
              <a:t>…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9148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E56E3A0-B68C-428C-84E9-1910E48D8BF3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17B85F-245C-EA47-84A3-5689A8F76D14}" type="slidenum">
              <a:rPr lang="en-AU" altLang="en-US">
                <a:latin typeface="Times New Roman" charset="0"/>
              </a:rPr>
              <a:pPr/>
              <a:t>32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3553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43C96AD-EDC3-4D40-AE58-829CA3BCF34D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5688EBF-5436-2644-B392-A23432CB3A35}" type="slidenum">
              <a:rPr lang="en-AU" altLang="en-US">
                <a:latin typeface="Times New Roman" charset="0"/>
              </a:rPr>
              <a:pPr/>
              <a:t>33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There’s lots of details to how</a:t>
            </a:r>
            <a:r>
              <a:rPr lang="en-US" altLang="en-US" baseline="0" dirty="0">
                <a:latin typeface="Times New Roman" charset="0"/>
              </a:rPr>
              <a:t> send() and receive() work</a:t>
            </a:r>
          </a:p>
          <a:p>
            <a:r>
              <a:rPr lang="en-US" altLang="en-US" baseline="0" dirty="0">
                <a:latin typeface="Times New Roman" charset="0"/>
              </a:rPr>
              <a:t>In real life you’d probably be using MPI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9635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ED680E2-AC72-4D8E-B348-0FDD3E4E54B9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9421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9421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3A7FC69-B694-DE46-BB63-DDAE676035C0}" type="slidenum">
              <a:rPr lang="en-AU" altLang="en-US">
                <a:latin typeface="Times New Roman" charset="0"/>
              </a:rPr>
              <a:pPr/>
              <a:t>34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942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2068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70346F91-B59E-4BAB-98B2-3ED6D96F6A21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9523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9523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3FD5CD0-BD22-774D-8687-87A3F78D9EAD}" type="slidenum">
              <a:rPr lang="en-AU" altLang="en-US">
                <a:latin typeface="Times New Roman" charset="0"/>
              </a:rPr>
              <a:pPr/>
              <a:t>35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952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5118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A2A99CAB-8502-4386-B1AF-F41696CE3432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A74D1DF-3FB5-CB42-A1B6-D5CEE24243FD}" type="slidenum">
              <a:rPr lang="en-AU" altLang="en-US">
                <a:latin typeface="Times New Roman" charset="0"/>
              </a:rPr>
              <a:pPr/>
              <a:t>36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8193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7969C96D-29DC-4351-BEA7-D7CB98BC08FE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9728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9728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D02B5DF-8074-C04B-B410-E89717FBB899}" type="slidenum">
              <a:rPr lang="en-AU" altLang="en-US">
                <a:latin typeface="Times New Roman" charset="0"/>
              </a:rPr>
              <a:pPr/>
              <a:t>37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972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Fully</a:t>
            </a:r>
            <a:r>
              <a:rPr lang="en-US" altLang="en-US" baseline="0" dirty="0">
                <a:latin typeface="Times New Roman" charset="0"/>
              </a:rPr>
              <a:t> connected total bandwidth: P(P-1)/2 (sum of (P-1)+(P-2)+(P-3)</a:t>
            </a:r>
            <a:r>
              <a:rPr lang="mr-IN" altLang="en-US" baseline="0" dirty="0">
                <a:latin typeface="Times New Roman" charset="0"/>
              </a:rPr>
              <a:t>…</a:t>
            </a:r>
            <a:r>
              <a:rPr lang="en-US" altLang="en-US" baseline="0" dirty="0">
                <a:latin typeface="Times New Roman" charset="0"/>
              </a:rPr>
              <a:t>+1+0)</a:t>
            </a:r>
          </a:p>
          <a:p>
            <a:r>
              <a:rPr lang="en-US" altLang="en-US" baseline="0" dirty="0">
                <a:latin typeface="Times New Roman" charset="0"/>
              </a:rPr>
              <a:t>Full connected bisection </a:t>
            </a:r>
            <a:r>
              <a:rPr lang="en-US" altLang="en-US" baseline="0" dirty="0" err="1">
                <a:latin typeface="Times New Roman" charset="0"/>
              </a:rPr>
              <a:t>bandwith</a:t>
            </a:r>
            <a:r>
              <a:rPr lang="en-US" altLang="en-US" baseline="0" dirty="0">
                <a:latin typeface="Times New Roman" charset="0"/>
              </a:rPr>
              <a:t>: (P/2)^2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6842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F77C198-4D68-4B8B-B408-0F1DF628D703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9830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9830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BF7494-9334-DA43-AC7D-ED2140133D7D}" type="slidenum">
              <a:rPr lang="en-AU" altLang="en-US">
                <a:latin typeface="Times New Roman" charset="0"/>
              </a:rPr>
              <a:pPr/>
              <a:t>38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98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442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DB2FF73B-1BBA-4696-8D1C-8CF1B1BD5176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9933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9933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47D82FA-FFFE-8447-8698-5249AB9CFB59}" type="slidenum">
              <a:rPr lang="en-AU" altLang="en-US">
                <a:latin typeface="Times New Roman" charset="0"/>
              </a:rPr>
              <a:pPr/>
              <a:t>39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99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2106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65D2B9C-717A-469F-B806-0328D032E883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8F7FBAF-F6A7-8C48-BD30-092B82FBB174}" type="slidenum">
              <a:rPr lang="en-AU" altLang="en-US">
                <a:latin typeface="Times New Roman" charset="0"/>
              </a:rPr>
              <a:pPr/>
              <a:t>40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19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AB06209-9B0E-4858-B932-9ADC365B19E1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485D2C7-C35E-DA4E-9409-C9FED3868B8E}" type="slidenum">
              <a:rPr lang="en-AU" altLang="en-US">
                <a:latin typeface="Times New Roman" charset="0"/>
              </a:rPr>
              <a:pPr/>
              <a:t>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8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Now I want you do repeat these</a:t>
            </a:r>
            <a:r>
              <a:rPr lang="en-US" altLang="en-US" baseline="0" dirty="0">
                <a:latin typeface="Times New Roman" charset="0"/>
              </a:rPr>
              <a:t> calculations with a 100x100 matrix.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9083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C8A5DC1-BCC1-471D-B2D2-200372185B1C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1013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3CD0CEE-A105-F240-BD6C-399798F8D678}" type="slidenum">
              <a:rPr lang="en-AU" altLang="en-US">
                <a:latin typeface="Times New Roman" charset="0"/>
              </a:rPr>
              <a:pPr/>
              <a:t>41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013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7448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EA2369F1-7C29-44B5-84D8-ED0EF410C484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10240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10240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EA35820-84CC-0649-A9F7-E338BD3B4450}" type="slidenum">
              <a:rPr lang="en-AU" altLang="en-US">
                <a:latin typeface="Times New Roman" charset="0"/>
              </a:rPr>
              <a:pPr/>
              <a:t>42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024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8445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876C5F2-287C-4A27-8016-5927EB4DF7C3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10342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10342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9B4DC-FCFF-0249-89CA-DE875909150D}" type="slidenum">
              <a:rPr lang="en-AU" altLang="en-US">
                <a:latin typeface="Times New Roman" charset="0"/>
              </a:rPr>
              <a:pPr/>
              <a:t>43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034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4960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EB0A35C1-86D6-4FEB-9D68-D8B6B5BABCC3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10445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10445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C382E71-C156-8F49-BCED-03036920CAC6}" type="slidenum">
              <a:rPr lang="en-AU" altLang="en-US">
                <a:latin typeface="Times New Roman" charset="0"/>
              </a:rPr>
              <a:pPr/>
              <a:t>44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044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5328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FD8706E-A4A3-4B0B-9EFF-25F39E564C40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10547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10547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F8C51E4-CB95-0249-A058-67DAEC188AE5}" type="slidenum">
              <a:rPr lang="en-AU" altLang="en-US">
                <a:latin typeface="Times New Roman" charset="0"/>
              </a:rPr>
              <a:pPr/>
              <a:t>45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05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6772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A37C7DC-C7F9-413C-AB39-A4BDEE4FB171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BDD784C-9582-774B-8814-A4DA92522F66}" type="slidenum">
              <a:rPr lang="en-AU" altLang="en-US">
                <a:latin typeface="Times New Roman" charset="0"/>
              </a:rPr>
              <a:pPr/>
              <a:t>52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06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6987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AC756043-BCBF-426F-9436-17582B68EA51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10752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10752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41E9FFE-1050-F04A-B600-FE6A0FBD71D8}" type="slidenum">
              <a:rPr lang="en-AU" altLang="en-US">
                <a:latin typeface="Times New Roman" charset="0"/>
              </a:rPr>
              <a:pPr/>
              <a:t>53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075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158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282C0A1-AEC3-4680-B42D-A6DEA842CB55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10854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10854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328B254-62F3-9B43-859B-75DEBCA4BBDC}" type="slidenum">
              <a:rPr lang="en-AU" altLang="en-US">
                <a:latin typeface="Times New Roman" charset="0"/>
              </a:rPr>
              <a:pPr/>
              <a:t>54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085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605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410B7FEF-05DF-486F-8A42-20FD73D63957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6963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6963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37FA779-E05E-F64C-846C-5B1C217A76F8}" type="slidenum">
              <a:rPr lang="en-AU" altLang="en-US">
                <a:latin typeface="Times New Roman" charset="0"/>
              </a:rPr>
              <a:pPr/>
              <a:t>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96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022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5B8FB32-4B61-46C2-A9DD-2ECB8065057F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7066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7066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2CC5290-CA93-124F-8C59-89BFF5884A98}" type="slidenum">
              <a:rPr lang="en-AU" altLang="en-US">
                <a:latin typeface="Times New Roman" charset="0"/>
              </a:rPr>
              <a:pPr/>
              <a:t>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0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Exception:</a:t>
            </a:r>
            <a:r>
              <a:rPr lang="en-US" altLang="en-US" baseline="0" dirty="0">
                <a:latin typeface="Times New Roman" charset="0"/>
              </a:rPr>
              <a:t> memory hierarchy!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104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125D458A-5F3D-4E91-899F-120693BC3923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708F887-49EF-AA43-9D2C-3359CCB18861}" type="slidenum">
              <a:rPr lang="en-AU" altLang="en-US">
                <a:latin typeface="Times New Roman" charset="0"/>
              </a:rPr>
              <a:pPr/>
              <a:t>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636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63E0665-C81A-4BFE-B7C5-01B0F526BAF3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7270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7270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7E27733-5C3E-B04B-9FBA-56DAF9749E6C}" type="slidenum">
              <a:rPr lang="en-AU" altLang="en-US">
                <a:latin typeface="Times New Roman" charset="0"/>
              </a:rPr>
              <a:pPr/>
              <a:t>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27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Note dependencies in conventional mode.</a:t>
            </a:r>
          </a:p>
          <a:p>
            <a:endParaRPr lang="en-US" altLang="en-US" dirty="0">
              <a:latin typeface="Times New Roman" charset="0"/>
            </a:endParaRPr>
          </a:p>
          <a:p>
            <a:r>
              <a:rPr lang="en-US" altLang="en-US" dirty="0">
                <a:latin typeface="Times New Roman" charset="0"/>
              </a:rPr>
              <a:t>Code size is a bit misleading: if you needed to DAXPY more elements than fit in a vector, still need the loop operations…</a:t>
            </a:r>
          </a:p>
        </p:txBody>
      </p:sp>
    </p:spTree>
    <p:extLst>
      <p:ext uri="{BB962C8B-B14F-4D97-AF65-F5344CB8AC3E}">
        <p14:creationId xmlns:p14="http://schemas.microsoft.com/office/powerpoint/2010/main" val="3467257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75A20D72-3CB6-4D73-8F11-B50BA51EA1F7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7373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7373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0642BEA-CC7B-9940-A022-BD23356B9E51}" type="slidenum">
              <a:rPr lang="en-AU" altLang="en-US">
                <a:latin typeface="Times New Roman" charset="0"/>
              </a:rPr>
              <a:pPr/>
              <a:t>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37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Instead of fixed width SIMD</a:t>
            </a:r>
          </a:p>
        </p:txBody>
      </p:sp>
    </p:spTree>
    <p:extLst>
      <p:ext uri="{BB962C8B-B14F-4D97-AF65-F5344CB8AC3E}">
        <p14:creationId xmlns:p14="http://schemas.microsoft.com/office/powerpoint/2010/main" val="270943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2000">
                  <a:solidFill>
                    <a:schemeClr val="bg1"/>
                  </a:solidFill>
                </a:rPr>
                <a:t>The Hardware/Software Interface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4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200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r>
                <a:rPr lang="en-GB" sz="2000" baseline="30000">
                  <a:solidFill>
                    <a:schemeClr val="bg1"/>
                  </a:solidFill>
                  <a:latin typeface="Arial Black" pitchFamily="34" charset="0"/>
                </a:rPr>
                <a:t>th</a:t>
              </a:r>
              <a:endParaRPr lang="en-GB" sz="2000">
                <a:solidFill>
                  <a:schemeClr val="bg1"/>
                </a:solidFill>
                <a:latin typeface="Arial Black" pitchFamily="34" charset="0"/>
              </a:endParaRPr>
            </a:p>
            <a:p>
              <a:pPr>
                <a:defRPr/>
              </a:pPr>
              <a:endParaRPr lang="en-US" sz="2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1400">
                  <a:solidFill>
                    <a:schemeClr val="bg1"/>
                  </a:solidFill>
                </a:rPr>
                <a:t>Edition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09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0A81BA47-A443-3746-97A6-5D2D6E7F6C5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141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3AD723C7-6C38-854E-A737-B23276970DE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3131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F1274710-7B68-5041-9CD6-90C071B46C7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283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5BF78CE7-10B1-F448-9ABC-4F89A26304A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6678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9C20A261-3499-D24C-89E1-BCC2045D918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8235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1D11F420-7FEC-4845-BBAB-C8F07521DDF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4515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49F8649A-44C5-8D43-9B90-A23D0ECC399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0452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BB113C93-82A5-F846-95E2-9B5E5DB61EA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2705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3D2638A2-A303-CB4F-9726-3E80DCC1532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6456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B1DEA165-E0EE-8245-8622-30D57CD51D5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3465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E0DD32EE-AF2D-6B48-9A18-101CB18F440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89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AU" altLang="en-US"/>
              <a:t>Chapter 5 — Large and Fast: Exploiting Memory Hierarchy — </a:t>
            </a:r>
            <a:fld id="{BCA103B2-8260-484C-BA6A-3D28B0DA09B7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9" name="Picture 7" descr="MK 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7886"/>
          </a:xfrm>
        </p:spPr>
        <p:txBody>
          <a:bodyPr/>
          <a:lstStyle/>
          <a:p>
            <a:r>
              <a:rPr lang="en-US" dirty="0"/>
              <a:t>Parallelism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9C20A261-3499-D24C-89E1-BCC2045D9181}" type="slidenum">
              <a:rPr lang="en-AU" altLang="en-US" smtClean="0"/>
              <a:pPr/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34775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Vector vs. Scalar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Vector architectures and compilers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Simplify data-parallel programming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Explicit statement of absence of loop-carried dependences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Reduced checking in 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Regular access patterns benefit from interleaved and burst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Avoid control hazards by avoiding loops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More general than ad-hoc media extensions (such as MMX, SSE)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Better match with compiler technology</a:t>
            </a:r>
          </a:p>
        </p:txBody>
      </p:sp>
      <p:sp>
        <p:nvSpPr>
          <p:cNvPr id="15364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50B62331-7A94-814F-A237-F75956EEA5C8}" type="slidenum">
              <a:rPr lang="en-AU" altLang="en-US"/>
              <a:pPr eaLnBrk="1" hangingPunct="1"/>
              <a:t>10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4111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SIMD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Operate elementwise on vectors of data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E.g., MMX and SSE instructions in x86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Multiple data elements in 128-bit wide registers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All processors execute the same instruction at the same time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Each with different data address, etc.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Simplifies synchronization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Reduced instruction control hardware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Works best for highly data-parallel applications</a:t>
            </a:r>
          </a:p>
          <a:p>
            <a:pPr lvl="1" eaLnBrk="1" hangingPunct="1">
              <a:lnSpc>
                <a:spcPct val="90000"/>
              </a:lnSpc>
            </a:pPr>
            <a:endParaRPr lang="en-AU" altLang="en-US"/>
          </a:p>
        </p:txBody>
      </p:sp>
      <p:sp>
        <p:nvSpPr>
          <p:cNvPr id="16388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16C7A8B5-6C71-134E-A084-96189C0E5366}" type="slidenum">
              <a:rPr lang="en-AU" altLang="en-US"/>
              <a:pPr eaLnBrk="1" hangingPunct="1"/>
              <a:t>11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45943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r>
              <a:rPr lang="en-US" altLang="en-US" sz="4000"/>
              <a:t>Vector vs. Multimedia Extensions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Vector instructions have a variable vector width, multimedia extensions have a fixed width</a:t>
            </a:r>
          </a:p>
          <a:p>
            <a:r>
              <a:rPr lang="en-US" altLang="en-US" sz="2800"/>
              <a:t>Vector instructions support strided access, multimedia extensions do not</a:t>
            </a:r>
          </a:p>
          <a:p>
            <a:r>
              <a:rPr lang="en-US" altLang="en-US" sz="2800"/>
              <a:t>Vector units can be combination of pipelined and arrayed functional units:</a:t>
            </a:r>
            <a:endParaRPr lang="en-US" altLang="en-US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5" y="3933825"/>
            <a:ext cx="3703638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21C18A43-BA03-0145-B1A1-22534640DBDC}" type="slidenum">
              <a:rPr lang="en-AU" altLang="en-US"/>
              <a:pPr eaLnBrk="1" hangingPunct="1"/>
              <a:t>12</a:t>
            </a:fld>
            <a:endParaRPr lang="en-AU" altLang="en-US"/>
          </a:p>
        </p:txBody>
      </p:sp>
      <p:pic>
        <p:nvPicPr>
          <p:cNvPr id="174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575050"/>
            <a:ext cx="3311525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872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Multithreading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74012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Performing multiple threads of execution in parallel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Replicate registers, PC,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Fast switching between threads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Fine-grain multithreading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Switch threads after each cycle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Interleave instruction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If one thread stalls, others are executed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Coarse-grain multithreading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Only switch on long stall (e.g., L2-cache miss)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Simplifies hardware, but doesn’t hide short stalls (eg, data hazards)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 rot="5400000">
            <a:off x="7369969" y="1407319"/>
            <a:ext cx="3181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§6.4 Hardware Multithreading</a:t>
            </a:r>
          </a:p>
        </p:txBody>
      </p:sp>
      <p:sp>
        <p:nvSpPr>
          <p:cNvPr id="18437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42C1103E-B24F-024C-80A1-76583304BD3E}" type="slidenum">
              <a:rPr lang="en-AU" altLang="en-US"/>
              <a:pPr eaLnBrk="1" hangingPunct="1"/>
              <a:t>13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4322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Simultaneous Multithreading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In multiple-issue dynamically scheduled processor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Schedule instructions from multiple threads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Instructions from independent threads execute when function units are available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Within threads, dependencies handled by scheduling and register renaming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Example: Intel Pentium-4 HT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Two threads: duplicated registers, shared function units and caches</a:t>
            </a:r>
          </a:p>
        </p:txBody>
      </p:sp>
      <p:sp>
        <p:nvSpPr>
          <p:cNvPr id="19460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84A91705-ED5A-834C-B385-B48D8535478D}" type="slidenum">
              <a:rPr lang="en-AU" altLang="en-US"/>
              <a:pPr eaLnBrk="1" hangingPunct="1"/>
              <a:t>14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14288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f07-0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8" y="1281113"/>
            <a:ext cx="4703762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Multithreading Example</a:t>
            </a:r>
          </a:p>
        </p:txBody>
      </p:sp>
      <p:sp>
        <p:nvSpPr>
          <p:cNvPr id="20484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6CE73A2B-87F5-D14C-BDE4-2A5C843FEA5C}" type="slidenum">
              <a:rPr lang="en-AU" altLang="en-US"/>
              <a:pPr eaLnBrk="1" hangingPunct="1"/>
              <a:t>15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3810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Future of Multithreading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Will it survive? In what form?</a:t>
            </a:r>
          </a:p>
          <a:p>
            <a:pPr eaLnBrk="1" hangingPunct="1"/>
            <a:r>
              <a:rPr lang="en-AU" altLang="en-US"/>
              <a:t>Power considerations </a:t>
            </a:r>
            <a:r>
              <a:rPr lang="en-AU" altLang="en-US">
                <a:sym typeface="Symbol" charset="2"/>
              </a:rPr>
              <a:t> simplified microarchitectures</a:t>
            </a:r>
          </a:p>
          <a:p>
            <a:pPr lvl="1" eaLnBrk="1" hangingPunct="1"/>
            <a:r>
              <a:rPr lang="en-AU" altLang="en-US">
                <a:sym typeface="Symbol" charset="2"/>
              </a:rPr>
              <a:t>Simpler forms of multithreading</a:t>
            </a:r>
          </a:p>
          <a:p>
            <a:pPr eaLnBrk="1" hangingPunct="1"/>
            <a:r>
              <a:rPr lang="en-AU" altLang="en-US">
                <a:sym typeface="Symbol" charset="2"/>
              </a:rPr>
              <a:t>Tolerating cache-miss latency</a:t>
            </a:r>
          </a:p>
          <a:p>
            <a:pPr lvl="1" eaLnBrk="1" hangingPunct="1"/>
            <a:r>
              <a:rPr lang="en-AU" altLang="en-US">
                <a:sym typeface="Symbol" charset="2"/>
              </a:rPr>
              <a:t>Thread switch may be most effective</a:t>
            </a:r>
          </a:p>
          <a:p>
            <a:pPr eaLnBrk="1" hangingPunct="1"/>
            <a:r>
              <a:rPr lang="en-AU" altLang="en-US">
                <a:sym typeface="Symbol" charset="2"/>
              </a:rPr>
              <a:t>Multiple simple cores might share resources more effectively</a:t>
            </a:r>
          </a:p>
        </p:txBody>
      </p:sp>
      <p:sp>
        <p:nvSpPr>
          <p:cNvPr id="21508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B4DF6409-C6DC-8D4F-8550-C6824C74426C}" type="slidenum">
              <a:rPr lang="en-AU" altLang="en-US"/>
              <a:pPr eaLnBrk="1" hangingPunct="1"/>
              <a:t>16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50085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6" descr="f07-0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4011613"/>
            <a:ext cx="4541837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Shared Memory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654300"/>
          </a:xfrm>
        </p:spPr>
        <p:txBody>
          <a:bodyPr/>
          <a:lstStyle/>
          <a:p>
            <a:pPr eaLnBrk="1" hangingPunct="1"/>
            <a:r>
              <a:rPr lang="en-AU" altLang="en-US" sz="2800"/>
              <a:t>SMP: shared memory multiprocessor</a:t>
            </a:r>
          </a:p>
          <a:p>
            <a:pPr lvl="1" eaLnBrk="1" hangingPunct="1"/>
            <a:r>
              <a:rPr lang="en-AU" altLang="en-US" sz="2400"/>
              <a:t>Hardware provides single physical</a:t>
            </a:r>
            <a:br>
              <a:rPr lang="en-AU" altLang="en-US" sz="2400"/>
            </a:br>
            <a:r>
              <a:rPr lang="en-AU" altLang="en-US" sz="2400"/>
              <a:t>address space for all processors</a:t>
            </a:r>
          </a:p>
          <a:p>
            <a:pPr lvl="1" eaLnBrk="1" hangingPunct="1"/>
            <a:r>
              <a:rPr lang="en-AU" altLang="en-US" sz="2400"/>
              <a:t>Synchronize shared variables using locks</a:t>
            </a:r>
          </a:p>
          <a:p>
            <a:pPr lvl="1" eaLnBrk="1" hangingPunct="1"/>
            <a:r>
              <a:rPr lang="en-AU" altLang="en-US" sz="2400"/>
              <a:t>Memory access time</a:t>
            </a:r>
          </a:p>
          <a:p>
            <a:pPr lvl="2" eaLnBrk="1" hangingPunct="1"/>
            <a:r>
              <a:rPr lang="en-AU" altLang="en-US" sz="2000"/>
              <a:t>UMA (uniform) vs. NUMA (nonuniform)</a:t>
            </a:r>
          </a:p>
          <a:p>
            <a:pPr eaLnBrk="1" hangingPunct="1"/>
            <a:endParaRPr lang="en-AU" altLang="en-US" sz="2800"/>
          </a:p>
        </p:txBody>
      </p:sp>
      <p:sp>
        <p:nvSpPr>
          <p:cNvPr id="22533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AE21FB6C-287A-154C-9827-0336A88C4494}" type="slidenum">
              <a:rPr lang="en-AU" altLang="en-US"/>
              <a:pPr eaLnBrk="1" hangingPunct="1"/>
              <a:t>17</a:t>
            </a:fld>
            <a:endParaRPr lang="en-AU" altLang="en-US"/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 rot="5400000">
            <a:off x="5906294" y="2869406"/>
            <a:ext cx="6108700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§6.5 Multicore and Other Shared Memory Multiprocessors</a:t>
            </a:r>
          </a:p>
        </p:txBody>
      </p:sp>
    </p:spTree>
    <p:extLst>
      <p:ext uri="{BB962C8B-B14F-4D97-AF65-F5344CB8AC3E}">
        <p14:creationId xmlns:p14="http://schemas.microsoft.com/office/powerpoint/2010/main" val="1210265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Sum Reduction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 dirty="0"/>
              <a:t>Sum 100,000 numbers on 100 processor UMA</a:t>
            </a:r>
          </a:p>
        </p:txBody>
      </p:sp>
      <p:sp>
        <p:nvSpPr>
          <p:cNvPr id="23556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532C53D3-B07E-B649-8896-AA38996711BC}" type="slidenum">
              <a:rPr lang="en-AU" altLang="en-US"/>
              <a:pPr eaLnBrk="1" hangingPunct="1"/>
              <a:t>18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65928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Sum Reduction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Sum 100,000 numbers on 100 processor UMA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Each processor has ID: 0 </a:t>
            </a:r>
            <a:r>
              <a:rPr lang="en-AU" altLang="en-US" sz="2400">
                <a:ea typeface="Arial" charset="0"/>
                <a:cs typeface="Arial" charset="0"/>
              </a:rPr>
              <a:t>≤ Pn ≤ 99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>
                <a:ea typeface="Arial" charset="0"/>
                <a:cs typeface="Arial" charset="0"/>
              </a:rPr>
              <a:t>Partition 1000 numbers per processor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>
                <a:ea typeface="Arial" charset="0"/>
                <a:cs typeface="Arial" charset="0"/>
              </a:rPr>
              <a:t>Initial summation on each processor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AU" altLang="en-US" sz="2400">
                <a:latin typeface="Lucida Console" charset="0"/>
                <a:ea typeface="Arial" charset="0"/>
                <a:cs typeface="Arial" charset="0"/>
              </a:rPr>
              <a:t>  sum[Pn] = 0;</a:t>
            </a:r>
            <a:br>
              <a:rPr lang="en-AU" altLang="en-US" sz="2400">
                <a:latin typeface="Lucida Console" charset="0"/>
                <a:ea typeface="Arial" charset="0"/>
                <a:cs typeface="Arial" charset="0"/>
              </a:rPr>
            </a:br>
            <a:r>
              <a:rPr lang="en-AU" altLang="en-US" sz="2400">
                <a:latin typeface="Lucida Console" charset="0"/>
                <a:ea typeface="Arial" charset="0"/>
                <a:cs typeface="Arial" charset="0"/>
              </a:rPr>
              <a:t>  for (i = 1000*Pn;</a:t>
            </a:r>
            <a:br>
              <a:rPr lang="en-AU" altLang="en-US" sz="2400">
                <a:latin typeface="Lucida Console" charset="0"/>
                <a:ea typeface="Arial" charset="0"/>
                <a:cs typeface="Arial" charset="0"/>
              </a:rPr>
            </a:br>
            <a:r>
              <a:rPr lang="en-AU" altLang="en-US" sz="2400">
                <a:latin typeface="Lucida Console" charset="0"/>
                <a:ea typeface="Arial" charset="0"/>
                <a:cs typeface="Arial" charset="0"/>
              </a:rPr>
              <a:t>     i &lt; 1000*(Pn+1); i = i + 1)</a:t>
            </a:r>
            <a:br>
              <a:rPr lang="en-AU" altLang="en-US" sz="2400">
                <a:latin typeface="Lucida Console" charset="0"/>
                <a:ea typeface="Arial" charset="0"/>
                <a:cs typeface="Arial" charset="0"/>
              </a:rPr>
            </a:br>
            <a:r>
              <a:rPr lang="en-AU" altLang="en-US" sz="2400">
                <a:latin typeface="Lucida Console" charset="0"/>
                <a:ea typeface="Arial" charset="0"/>
                <a:cs typeface="Arial" charset="0"/>
              </a:rPr>
              <a:t>    sum[Pn] = sum[Pn] + A[i];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>
                <a:ea typeface="Arial" charset="0"/>
                <a:cs typeface="Arial" charset="0"/>
              </a:rPr>
              <a:t>Now need to add these partial sums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>
                <a:ea typeface="Arial" charset="0"/>
                <a:cs typeface="Arial" charset="0"/>
              </a:rPr>
              <a:t>Reduction: divide and conquer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>
                <a:ea typeface="Arial" charset="0"/>
                <a:cs typeface="Arial" charset="0"/>
              </a:rPr>
              <a:t>Half the processors add pairs, then quarter, …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>
                <a:ea typeface="Arial" charset="0"/>
                <a:cs typeface="Arial" charset="0"/>
              </a:rPr>
              <a:t>Need to synchronize between reduction steps</a:t>
            </a:r>
          </a:p>
        </p:txBody>
      </p:sp>
      <p:sp>
        <p:nvSpPr>
          <p:cNvPr id="23556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532C53D3-B07E-B649-8896-AA38996711BC}" type="slidenum">
              <a:rPr lang="en-AU" altLang="en-US"/>
              <a:pPr eaLnBrk="1" hangingPunct="1"/>
              <a:t>19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1522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Parallel Programming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Parallel software is the problem</a:t>
            </a:r>
          </a:p>
          <a:p>
            <a:pPr eaLnBrk="1" hangingPunct="1"/>
            <a:r>
              <a:rPr lang="en-AU" altLang="en-US"/>
              <a:t>Need to get significant performance improvement</a:t>
            </a:r>
          </a:p>
          <a:p>
            <a:pPr lvl="1" eaLnBrk="1" hangingPunct="1"/>
            <a:r>
              <a:rPr lang="en-AU" altLang="en-US"/>
              <a:t>Otherwise, just use a faster uniprocessor, since it’s easier!</a:t>
            </a:r>
          </a:p>
          <a:p>
            <a:pPr eaLnBrk="1" hangingPunct="1"/>
            <a:r>
              <a:rPr lang="en-AU" altLang="en-US"/>
              <a:t>Difficulties</a:t>
            </a:r>
          </a:p>
          <a:p>
            <a:pPr lvl="1" eaLnBrk="1" hangingPunct="1"/>
            <a:r>
              <a:rPr lang="en-AU" altLang="en-US"/>
              <a:t>Partitioning</a:t>
            </a:r>
          </a:p>
          <a:p>
            <a:pPr lvl="1" eaLnBrk="1" hangingPunct="1"/>
            <a:r>
              <a:rPr lang="en-AU" altLang="en-US"/>
              <a:t>Coordination</a:t>
            </a:r>
          </a:p>
          <a:p>
            <a:pPr lvl="1" eaLnBrk="1" hangingPunct="1"/>
            <a:r>
              <a:rPr lang="en-AU" altLang="en-US"/>
              <a:t>Communications overhead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 rot="5400000">
            <a:off x="5826919" y="2950369"/>
            <a:ext cx="62674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§6.2 The Difficulty of Creating Parallel Processing Programs</a:t>
            </a:r>
          </a:p>
        </p:txBody>
      </p:sp>
      <p:sp>
        <p:nvSpPr>
          <p:cNvPr id="7173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5CC9E7B8-8E2E-9A47-BCEC-073E1BF44D28}" type="slidenum">
              <a:rPr lang="en-AU" altLang="en-US"/>
              <a:pPr eaLnBrk="1" hangingPunct="1"/>
              <a:t>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22743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Sum Reduction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649538"/>
            <a:ext cx="8270875" cy="35877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altLang="en-US" sz="2000">
                <a:latin typeface="Lucida Console" charset="0"/>
              </a:rPr>
              <a:t>half = 100;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altLang="en-US" sz="2000">
                <a:latin typeface="Lucida Console" charset="0"/>
              </a:rPr>
              <a:t>repeat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altLang="en-US" sz="2000">
                <a:latin typeface="Lucida Console" charset="0"/>
              </a:rPr>
              <a:t>  </a:t>
            </a:r>
            <a:r>
              <a:rPr lang="en-AU" altLang="en-US" sz="2000">
                <a:solidFill>
                  <a:srgbClr val="FF0000"/>
                </a:solidFill>
                <a:latin typeface="Lucida Console" charset="0"/>
              </a:rPr>
              <a:t>synch();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altLang="en-US" sz="2000">
                <a:latin typeface="Lucida Console" charset="0"/>
              </a:rPr>
              <a:t>  </a:t>
            </a:r>
            <a:r>
              <a:rPr lang="en-AU" altLang="en-US" sz="2000">
                <a:solidFill>
                  <a:schemeClr val="tx2"/>
                </a:solidFill>
                <a:latin typeface="Lucida Console" charset="0"/>
              </a:rPr>
              <a:t>if (half%2 != 0 &amp;&amp; Pn == 0)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altLang="en-US" sz="2000">
                <a:solidFill>
                  <a:schemeClr val="tx2"/>
                </a:solidFill>
                <a:latin typeface="Lucida Console" charset="0"/>
              </a:rPr>
              <a:t>    sum[0] = sum[0] + sum[half-1];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altLang="en-US" sz="2000">
                <a:solidFill>
                  <a:schemeClr val="tx2"/>
                </a:solidFill>
                <a:latin typeface="Lucida Console" charset="0"/>
              </a:rPr>
              <a:t>    /* Conditional sum needed when half is odd;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altLang="en-US" sz="2000">
                <a:solidFill>
                  <a:schemeClr val="tx2"/>
                </a:solidFill>
                <a:latin typeface="Lucida Console" charset="0"/>
              </a:rPr>
              <a:t>       Processor0 gets missing element */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altLang="en-US" sz="2000">
                <a:latin typeface="Lucida Console" charset="0"/>
              </a:rPr>
              <a:t>  half = half/2; /* dividing line on who sums */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altLang="en-US" sz="2000">
                <a:latin typeface="Lucida Console" charset="0"/>
              </a:rPr>
              <a:t>  if (Pn &lt; half) sum[Pn] = sum[Pn] + sum[Pn+half];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altLang="en-US" sz="2000">
                <a:latin typeface="Lucida Console" charset="0"/>
              </a:rPr>
              <a:t>until (half == 1);</a:t>
            </a:r>
          </a:p>
        </p:txBody>
      </p:sp>
      <p:pic>
        <p:nvPicPr>
          <p:cNvPr id="24580" name="Picture 4" descr="f07-0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1225550"/>
            <a:ext cx="33115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33832156-5FEE-0B4E-AAE8-62B3D85679E1}" type="slidenum">
              <a:rPr lang="en-AU" altLang="en-US"/>
              <a:pPr eaLnBrk="1" hangingPunct="1"/>
              <a:t>20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53244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History of GPUs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Early video cards</a:t>
            </a:r>
          </a:p>
          <a:p>
            <a:pPr lvl="1" eaLnBrk="1" hangingPunct="1"/>
            <a:r>
              <a:rPr lang="en-AU" altLang="en-US" sz="2400"/>
              <a:t>Frame buffer memory with address generation for video output</a:t>
            </a:r>
          </a:p>
          <a:p>
            <a:pPr eaLnBrk="1" hangingPunct="1"/>
            <a:r>
              <a:rPr lang="en-AU" altLang="en-US" sz="2800"/>
              <a:t>3D graphics processing</a:t>
            </a:r>
          </a:p>
          <a:p>
            <a:pPr lvl="1" eaLnBrk="1" hangingPunct="1"/>
            <a:r>
              <a:rPr lang="en-AU" altLang="en-US" sz="2400"/>
              <a:t>Originally high-end computers (e.g., SGI)</a:t>
            </a:r>
          </a:p>
          <a:p>
            <a:pPr lvl="1" eaLnBrk="1" hangingPunct="1"/>
            <a:r>
              <a:rPr lang="en-AU" altLang="en-US" sz="2400"/>
              <a:t>Moore’s Law </a:t>
            </a:r>
            <a:r>
              <a:rPr lang="en-AU" altLang="en-US" sz="2400">
                <a:sym typeface="Symbol" charset="2"/>
              </a:rPr>
              <a:t> lower cost, higher density</a:t>
            </a:r>
          </a:p>
          <a:p>
            <a:pPr lvl="1" eaLnBrk="1" hangingPunct="1"/>
            <a:r>
              <a:rPr lang="en-AU" altLang="en-US" sz="2400">
                <a:sym typeface="Symbol" charset="2"/>
              </a:rPr>
              <a:t>3D graphics cards for PCs and game consoles</a:t>
            </a:r>
          </a:p>
          <a:p>
            <a:pPr eaLnBrk="1" hangingPunct="1"/>
            <a:r>
              <a:rPr lang="en-AU" altLang="en-US" sz="2800">
                <a:sym typeface="Symbol" charset="2"/>
              </a:rPr>
              <a:t>Graphics Processing Units</a:t>
            </a:r>
          </a:p>
          <a:p>
            <a:pPr lvl="1" eaLnBrk="1" hangingPunct="1"/>
            <a:r>
              <a:rPr lang="en-AU" altLang="en-US" sz="2400">
                <a:sym typeface="Symbol" charset="2"/>
              </a:rPr>
              <a:t>Processors oriented to 3D graphics tasks</a:t>
            </a:r>
          </a:p>
          <a:p>
            <a:pPr lvl="1" eaLnBrk="1" hangingPunct="1"/>
            <a:r>
              <a:rPr lang="en-AU" altLang="en-US" sz="2400">
                <a:sym typeface="Symbol" charset="2"/>
              </a:rPr>
              <a:t>Vertex/pixel processing, shading, texture mapping,</a:t>
            </a:r>
            <a:br>
              <a:rPr lang="en-AU" altLang="en-US" sz="2400">
                <a:sym typeface="Symbol" charset="2"/>
              </a:rPr>
            </a:br>
            <a:r>
              <a:rPr lang="en-AU" altLang="en-US" sz="2400">
                <a:sym typeface="Symbol" charset="2"/>
              </a:rPr>
              <a:t>rasterization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 rot="5400000">
            <a:off x="6512719" y="2264569"/>
            <a:ext cx="48958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§6.6 </a:t>
            </a:r>
            <a:r>
              <a:rPr lang="en-AU" altLang="en-US">
                <a:solidFill>
                  <a:schemeClr val="folHlink"/>
                </a:solidFill>
              </a:rPr>
              <a:t>Introduction to Graphics Processing Units</a:t>
            </a:r>
            <a:endParaRPr lang="en-US" altLang="en-US">
              <a:solidFill>
                <a:schemeClr val="folHlink"/>
              </a:solidFill>
            </a:endParaRPr>
          </a:p>
        </p:txBody>
      </p:sp>
      <p:sp>
        <p:nvSpPr>
          <p:cNvPr id="25605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0FE2A83B-1885-2640-B98A-CD138AF3BE51}" type="slidenum">
              <a:rPr lang="en-AU" altLang="en-US"/>
              <a:pPr eaLnBrk="1" hangingPunct="1"/>
              <a:t>21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18880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9" descr="App-a-02-02-P374493-bott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788" y="2986088"/>
            <a:ext cx="36385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8" descr="App-a-02-02-P374493-t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25" y="1281113"/>
            <a:ext cx="3675063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7" descr="App-a-02-01-P37449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3146425"/>
            <a:ext cx="3570288" cy="300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Graphics in the System</a:t>
            </a:r>
          </a:p>
        </p:txBody>
      </p:sp>
      <p:sp>
        <p:nvSpPr>
          <p:cNvPr id="26630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0C612491-AEBA-0647-90A8-8B75055683E1}" type="slidenum">
              <a:rPr lang="en-AU" altLang="en-US"/>
              <a:pPr eaLnBrk="1" hangingPunct="1"/>
              <a:t>22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69858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GPU Architectures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altLang="en-US" sz="2800"/>
              <a:t>Processing is highly data-parallel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GPUs are highly multithreaded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Use thread switching to hide memory latency</a:t>
            </a:r>
          </a:p>
          <a:p>
            <a:pPr lvl="2" eaLnBrk="1" hangingPunct="1">
              <a:lnSpc>
                <a:spcPct val="80000"/>
              </a:lnSpc>
            </a:pPr>
            <a:r>
              <a:rPr lang="en-AU" altLang="en-US" sz="2000"/>
              <a:t>Less reliance on multi-level caches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Graphics memory is wide and high-bandwidth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2800"/>
              <a:t>Trend toward general purpose GPUs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Heterogeneous CPU/GPU systems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CPU for sequential code, GPU for parallel code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2800"/>
              <a:t>Programming languages/APIs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DirectX, OpenGL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C for Graphics (Cg), High Level Shader Language (HLSL)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Compute Unified Device Architecture (CUDA)</a:t>
            </a:r>
          </a:p>
        </p:txBody>
      </p:sp>
      <p:sp>
        <p:nvSpPr>
          <p:cNvPr id="27652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A4A400F1-E213-3A41-A1AA-59C8F1FC5526}" type="slidenum">
              <a:rPr lang="en-AU" altLang="en-US"/>
              <a:pPr eaLnBrk="1" hangingPunct="1"/>
              <a:t>23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7269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9" descr="App-a-02-0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1579563"/>
            <a:ext cx="67437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NVIDIA Tesla</a:t>
            </a:r>
          </a:p>
        </p:txBody>
      </p:sp>
      <p:sp>
        <p:nvSpPr>
          <p:cNvPr id="28676" name="AutoShape 5"/>
          <p:cNvSpPr>
            <a:spLocks/>
          </p:cNvSpPr>
          <p:nvPr/>
        </p:nvSpPr>
        <p:spPr bwMode="auto">
          <a:xfrm>
            <a:off x="7439025" y="1212850"/>
            <a:ext cx="1520825" cy="609600"/>
          </a:xfrm>
          <a:prstGeom prst="borderCallout1">
            <a:avLst>
              <a:gd name="adj1" fmla="val 18750"/>
              <a:gd name="adj2" fmla="val -5009"/>
              <a:gd name="adj3" fmla="val 115366"/>
              <a:gd name="adj4" fmla="val -213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AU" altLang="en-US" sz="1600"/>
              <a:t>Streaming multiprocessor</a:t>
            </a:r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7526338" y="5659438"/>
            <a:ext cx="1454150" cy="627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AU" altLang="en-US" sz="1600"/>
              <a:t>8 </a:t>
            </a:r>
            <a:r>
              <a:rPr lang="en-US" altLang="en-US" sz="1600"/>
              <a:t>× </a:t>
            </a:r>
            <a:r>
              <a:rPr lang="en-AU" altLang="en-US" sz="1600"/>
              <a:t>Streaming</a:t>
            </a:r>
            <a:br>
              <a:rPr lang="en-AU" altLang="en-US" sz="1600"/>
            </a:br>
            <a:r>
              <a:rPr lang="en-AU" altLang="en-US" sz="1600"/>
              <a:t>processors</a:t>
            </a:r>
          </a:p>
        </p:txBody>
      </p:sp>
      <p:sp>
        <p:nvSpPr>
          <p:cNvPr id="28678" name="Line 8"/>
          <p:cNvSpPr>
            <a:spLocks noChangeShapeType="1"/>
          </p:cNvSpPr>
          <p:nvPr/>
        </p:nvSpPr>
        <p:spPr bwMode="auto">
          <a:xfrm flipH="1" flipV="1">
            <a:off x="7431088" y="4533900"/>
            <a:ext cx="701675" cy="1049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E4D59860-8E14-F14E-909A-C20A4989619F}" type="slidenum">
              <a:rPr lang="en-AU" altLang="en-US"/>
              <a:pPr eaLnBrk="1" hangingPunct="1"/>
              <a:t>24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43403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5" descr="f07-0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650" y="3171825"/>
            <a:ext cx="4062413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NVIDIA Tesla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dirty="0"/>
              <a:t>Streaming Processors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dirty="0"/>
              <a:t>Single-precision FP and integer units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dirty="0"/>
              <a:t>Each SMP is fine-grained multithreaded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dirty="0"/>
              <a:t>Warp: group of 32 threads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dirty="0"/>
              <a:t>Executed in parallel,</a:t>
            </a:r>
            <a:br>
              <a:rPr lang="en-AU" altLang="en-US" dirty="0"/>
            </a:br>
            <a:r>
              <a:rPr lang="en-AU" altLang="en-US" dirty="0"/>
              <a:t>SIMD style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 dirty="0"/>
              <a:t>8 SPs</a:t>
            </a:r>
            <a:br>
              <a:rPr lang="en-AU" altLang="en-US" dirty="0"/>
            </a:br>
            <a:r>
              <a:rPr lang="en-US" altLang="en-US" dirty="0">
                <a:ea typeface="Arial" charset="0"/>
                <a:cs typeface="Arial" charset="0"/>
              </a:rPr>
              <a:t>× 4 clock cycles</a:t>
            </a:r>
            <a:endParaRPr lang="en-AU" altLang="en-US" dirty="0"/>
          </a:p>
          <a:p>
            <a:pPr lvl="1" eaLnBrk="1" hangingPunct="1">
              <a:lnSpc>
                <a:spcPct val="90000"/>
              </a:lnSpc>
            </a:pPr>
            <a:r>
              <a:rPr lang="en-AU" altLang="en-US" dirty="0"/>
              <a:t>Hardware contexts</a:t>
            </a:r>
            <a:br>
              <a:rPr lang="en-AU" altLang="en-US" dirty="0"/>
            </a:br>
            <a:r>
              <a:rPr lang="en-AU" altLang="en-US" dirty="0"/>
              <a:t>for 24 warps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 dirty="0"/>
              <a:t>Registers, PCs, …</a:t>
            </a:r>
          </a:p>
        </p:txBody>
      </p:sp>
      <p:sp>
        <p:nvSpPr>
          <p:cNvPr id="29701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EB869150-9A04-DE41-86C6-26DAB42EAE9A}" type="slidenum">
              <a:rPr lang="en-AU" altLang="en-US"/>
              <a:pPr eaLnBrk="1" hangingPunct="1"/>
              <a:t>25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17802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Classifying GPUs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368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Don’t fit nicely into SIMD/MIMD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Conditional execution in a thread allows an illusion of MIMD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But with performance degredation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Need to write general purpose code with care</a:t>
            </a:r>
          </a:p>
        </p:txBody>
      </p:sp>
      <p:graphicFrame>
        <p:nvGraphicFramePr>
          <p:cNvPr id="345129" name="Group 41"/>
          <p:cNvGraphicFramePr>
            <a:graphicFrameLocks noGrp="1"/>
          </p:cNvGraphicFramePr>
          <p:nvPr/>
        </p:nvGraphicFramePr>
        <p:xfrm>
          <a:off x="812800" y="3609975"/>
          <a:ext cx="7729538" cy="2332038"/>
        </p:xfrm>
        <a:graphic>
          <a:graphicData uri="http://schemas.openxmlformats.org/drawingml/2006/table">
            <a:tbl>
              <a:tblPr/>
              <a:tblGrid>
                <a:gridCol w="2103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7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Static: Discovered</a:t>
                      </a:r>
                      <a:b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</a:b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at Compile Time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Dynamic: Discovered at Runtime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2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Instruction-Level Parallelism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VLIW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Superscalar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Data-Level Parallelism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SIMD or Vector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Tesla Multiprocessor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42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A2035BB2-4821-B848-9FBA-E88BB69D22B0}" type="slidenum">
              <a:rPr lang="en-AU" altLang="en-US"/>
              <a:pPr eaLnBrk="1" hangingPunct="1"/>
              <a:t>26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76291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GPU Memory Structures</a:t>
            </a: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7BE91F52-9C60-F549-BA20-239C1A5F2559}" type="slidenum">
              <a:rPr lang="en-AU" altLang="en-US"/>
              <a:pPr eaLnBrk="1" hangingPunct="1"/>
              <a:t>27</a:t>
            </a:fld>
            <a:endParaRPr lang="en-AU" altLang="en-US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268413"/>
            <a:ext cx="5538788" cy="488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3976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r>
              <a:rPr lang="en-US" altLang="en-US" sz="4000"/>
              <a:t>Putting GPUs into Perspective</a:t>
            </a: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CC71B52E-9019-B84E-B5E0-56304F5B68D7}" type="slidenum">
              <a:rPr lang="en-AU" altLang="en-US"/>
              <a:pPr eaLnBrk="1" hangingPunct="1"/>
              <a:t>28</a:t>
            </a:fld>
            <a:endParaRPr lang="en-AU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54050" y="1123950"/>
          <a:ext cx="7613650" cy="50752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44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8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1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6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Feature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Multicore with SIMD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GPU</a:t>
                      </a:r>
                    </a:p>
                  </a:txBody>
                  <a:tcPr marL="91446" marR="91446"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SIMD</a:t>
                      </a:r>
                      <a:r>
                        <a:rPr lang="en-US" sz="1600" baseline="0" dirty="0"/>
                        <a:t> processors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 to 8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 to 16</a:t>
                      </a:r>
                    </a:p>
                  </a:txBody>
                  <a:tcPr marL="91446" marR="91446"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SIMD</a:t>
                      </a:r>
                      <a:r>
                        <a:rPr lang="en-US" sz="1600" baseline="0" dirty="0"/>
                        <a:t> lanes/processor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en-US" sz="1600" baseline="0" dirty="0"/>
                        <a:t> to 4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 to 16</a:t>
                      </a:r>
                    </a:p>
                  </a:txBody>
                  <a:tcPr marL="91446" marR="91446"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56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Multithreading hardware support for</a:t>
                      </a:r>
                      <a:r>
                        <a:rPr lang="en-US" sz="1600" baseline="0" dirty="0"/>
                        <a:t> SIMD threads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 to 4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 to 32</a:t>
                      </a:r>
                    </a:p>
                  </a:txBody>
                  <a:tcPr marL="91446" marR="91446"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Typical ratio of single precision to double-precision performance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2:1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2:1</a:t>
                      </a:r>
                    </a:p>
                  </a:txBody>
                  <a:tcPr marL="91446" marR="91446"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Largest</a:t>
                      </a:r>
                      <a:r>
                        <a:rPr lang="en-US" sz="1600" baseline="0" dirty="0"/>
                        <a:t> cache size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 MB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0.75 MB</a:t>
                      </a:r>
                    </a:p>
                  </a:txBody>
                  <a:tcPr marL="91446" marR="91446"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Size of memory address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64-bit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64-bit</a:t>
                      </a:r>
                    </a:p>
                  </a:txBody>
                  <a:tcPr marL="91446" marR="91446"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Size</a:t>
                      </a:r>
                      <a:r>
                        <a:rPr lang="en-US" sz="1600" baseline="0" dirty="0"/>
                        <a:t> of main memory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 GB to 256 GB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 GB to 6 GB</a:t>
                      </a:r>
                    </a:p>
                  </a:txBody>
                  <a:tcPr marL="91446" marR="91446"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Memory protection at level of page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 marL="91446" marR="91446" marT="45723" marB="457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Demand</a:t>
                      </a:r>
                      <a:r>
                        <a:rPr lang="en-US" sz="1600" baseline="0" dirty="0"/>
                        <a:t> paging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 marL="91446" marR="91446" marT="45723" marB="4572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9156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Integrated</a:t>
                      </a:r>
                      <a:r>
                        <a:rPr lang="en-US" sz="1600" baseline="0" dirty="0"/>
                        <a:t> scalar processor/SIMD processor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 marL="91446" marR="91446" marT="45723" marB="4572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Cache coherent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 marL="91446" marR="91446" marT="45723" marB="45723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117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Guide to GPU Terms</a:t>
            </a: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3BC7033B-D884-EA46-8FE4-93C7C3588935}" type="slidenum">
              <a:rPr lang="en-AU" altLang="en-US"/>
              <a:pPr eaLnBrk="1" hangingPunct="1"/>
              <a:t>29</a:t>
            </a:fld>
            <a:endParaRPr lang="en-AU" altLang="en-US"/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1122363"/>
            <a:ext cx="5124450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813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Amdahl’s Law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Sequential part can limit speedup</a:t>
            </a:r>
          </a:p>
          <a:p>
            <a:pPr eaLnBrk="1" hangingPunct="1"/>
            <a:r>
              <a:rPr lang="en-AU" altLang="en-US" dirty="0"/>
              <a:t>Example: 100 processors, 90</a:t>
            </a:r>
            <a:r>
              <a:rPr lang="en-US" altLang="en-US" dirty="0">
                <a:ea typeface="Arial" charset="0"/>
                <a:cs typeface="Arial" charset="0"/>
              </a:rPr>
              <a:t>×</a:t>
            </a:r>
            <a:r>
              <a:rPr lang="en-AU" altLang="en-US" dirty="0"/>
              <a:t> speedup?</a:t>
            </a:r>
          </a:p>
          <a:p>
            <a:pPr lvl="1" eaLnBrk="1" hangingPunct="1"/>
            <a:r>
              <a:rPr lang="en-AU" altLang="en-US" dirty="0" err="1"/>
              <a:t>T</a:t>
            </a:r>
            <a:r>
              <a:rPr lang="en-AU" altLang="en-US" baseline="-25000" dirty="0" err="1"/>
              <a:t>new</a:t>
            </a:r>
            <a:r>
              <a:rPr lang="en-AU" altLang="en-US" dirty="0"/>
              <a:t> = </a:t>
            </a:r>
            <a:r>
              <a:rPr lang="en-AU" altLang="en-US" dirty="0" err="1"/>
              <a:t>T</a:t>
            </a:r>
            <a:r>
              <a:rPr lang="en-AU" altLang="en-US" baseline="-25000" dirty="0" err="1"/>
              <a:t>parallelizable</a:t>
            </a:r>
            <a:r>
              <a:rPr lang="en-AU" altLang="en-US" dirty="0"/>
              <a:t>/100 + </a:t>
            </a:r>
            <a:r>
              <a:rPr lang="en-AU" altLang="en-US" dirty="0" err="1"/>
              <a:t>T</a:t>
            </a:r>
            <a:r>
              <a:rPr lang="en-AU" altLang="en-US" baseline="-25000" dirty="0" err="1"/>
              <a:t>sequential</a:t>
            </a:r>
            <a:endParaRPr lang="en-AU" altLang="en-US" baseline="-25000" dirty="0"/>
          </a:p>
          <a:p>
            <a:pPr lvl="1" eaLnBrk="1" hangingPunct="1">
              <a:spcBef>
                <a:spcPct val="100000"/>
              </a:spcBef>
              <a:spcAft>
                <a:spcPct val="100000"/>
              </a:spcAft>
            </a:pPr>
            <a:r>
              <a:rPr lang="en-AU" altLang="en-US" dirty="0">
                <a:ea typeface="Arial" charset="0"/>
                <a:cs typeface="Arial" charset="0"/>
                <a:sym typeface="Symbol" charset="2"/>
              </a:rPr>
              <a:t> </a:t>
            </a:r>
          </a:p>
          <a:p>
            <a:pPr lvl="1" eaLnBrk="1" hangingPunct="1"/>
            <a:r>
              <a:rPr lang="en-AU" altLang="en-US" dirty="0">
                <a:ea typeface="Arial" charset="0"/>
                <a:cs typeface="Arial" charset="0"/>
                <a:sym typeface="Symbol" charset="2"/>
              </a:rPr>
              <a:t>Solving: </a:t>
            </a:r>
            <a:r>
              <a:rPr lang="en-AU" altLang="en-US" dirty="0" err="1">
                <a:ea typeface="Arial" charset="0"/>
                <a:cs typeface="Arial" charset="0"/>
                <a:sym typeface="Symbol" charset="2"/>
              </a:rPr>
              <a:t>F</a:t>
            </a:r>
            <a:r>
              <a:rPr lang="en-AU" altLang="en-US" baseline="-25000" dirty="0" err="1"/>
              <a:t>parallelizable</a:t>
            </a:r>
            <a:r>
              <a:rPr lang="en-AU" altLang="en-US" dirty="0">
                <a:ea typeface="Arial" charset="0"/>
                <a:cs typeface="Arial" charset="0"/>
                <a:sym typeface="Symbol" charset="2"/>
              </a:rPr>
              <a:t> = </a:t>
            </a:r>
            <a:r>
              <a:rPr lang="en-AU" altLang="en-US" dirty="0">
                <a:sym typeface="Symbol" charset="2"/>
              </a:rPr>
              <a:t>0.999</a:t>
            </a:r>
            <a:endParaRPr lang="en-AU" altLang="en-US" dirty="0">
              <a:ea typeface="Arial" charset="0"/>
              <a:cs typeface="Arial" charset="0"/>
              <a:sym typeface="Symbol" charset="2"/>
            </a:endParaRPr>
          </a:p>
          <a:p>
            <a:pPr eaLnBrk="1" hangingPunct="1"/>
            <a:r>
              <a:rPr lang="en-AU" altLang="en-US" dirty="0">
                <a:sym typeface="Symbol" charset="2"/>
              </a:rPr>
              <a:t>Need sequential part to be 0.1% of original time</a:t>
            </a:r>
            <a:endParaRPr lang="en-US" altLang="en-US" dirty="0">
              <a:sym typeface="Symbol" charset="2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492250" y="3016250"/>
          <a:ext cx="67437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4" imgW="3073400" imgH="444500" progId="Equation.3">
                  <p:embed/>
                </p:oleObj>
              </mc:Choice>
              <mc:Fallback>
                <p:oleObj name="Equation" r:id="rId4" imgW="3073400" imgH="444500" progId="Equation.3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3016250"/>
                        <a:ext cx="674370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E5C06D14-F61F-DF4B-A4C3-3FDD5935BFCD}" type="slidenum">
              <a:rPr lang="en-AU" altLang="en-US"/>
              <a:pPr eaLnBrk="1" hangingPunct="1"/>
              <a:t>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89190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6" descr="f07-0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3544888"/>
            <a:ext cx="4524375" cy="224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Message Passing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044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Each processor has private physical address space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Hardware sends/receives messages between processors</a:t>
            </a: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 rot="5400000">
            <a:off x="6066631" y="2707481"/>
            <a:ext cx="578802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§6.7 Clusters, WSC, and Other Message-Passing MPs</a:t>
            </a:r>
          </a:p>
        </p:txBody>
      </p:sp>
      <p:sp>
        <p:nvSpPr>
          <p:cNvPr id="34822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CBFE6C13-C258-F848-8563-701676E2A64C}" type="slidenum">
              <a:rPr lang="en-AU" altLang="en-US"/>
              <a:pPr eaLnBrk="1" hangingPunct="1"/>
              <a:t>30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42872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Loosely Coupled Clusters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Network of independent computers</a:t>
            </a:r>
          </a:p>
          <a:p>
            <a:pPr lvl="1" eaLnBrk="1" hangingPunct="1"/>
            <a:r>
              <a:rPr lang="en-AU" altLang="en-US" sz="2400"/>
              <a:t>Each has private memory and OS</a:t>
            </a:r>
          </a:p>
          <a:p>
            <a:pPr lvl="1" eaLnBrk="1" hangingPunct="1"/>
            <a:r>
              <a:rPr lang="en-AU" altLang="en-US" sz="2400"/>
              <a:t>Connected using I/O system</a:t>
            </a:r>
          </a:p>
          <a:p>
            <a:pPr lvl="2" eaLnBrk="1" hangingPunct="1"/>
            <a:r>
              <a:rPr lang="en-AU" altLang="en-US" sz="2000"/>
              <a:t>E.g., Ethernet/switch, Internet</a:t>
            </a:r>
          </a:p>
          <a:p>
            <a:pPr eaLnBrk="1" hangingPunct="1"/>
            <a:r>
              <a:rPr lang="en-AU" altLang="en-US" sz="2800"/>
              <a:t>Suitable for applications with independent tasks</a:t>
            </a:r>
          </a:p>
          <a:p>
            <a:pPr lvl="1" eaLnBrk="1" hangingPunct="1"/>
            <a:r>
              <a:rPr lang="en-AU" altLang="en-US" sz="2400"/>
              <a:t>Web servers, databases, simulations, …</a:t>
            </a:r>
          </a:p>
          <a:p>
            <a:pPr eaLnBrk="1" hangingPunct="1"/>
            <a:r>
              <a:rPr lang="en-AU" altLang="en-US" sz="2800"/>
              <a:t>High availability, scalable, affordable</a:t>
            </a:r>
          </a:p>
          <a:p>
            <a:pPr eaLnBrk="1" hangingPunct="1"/>
            <a:r>
              <a:rPr lang="en-AU" altLang="en-US" sz="2800"/>
              <a:t>Problems</a:t>
            </a:r>
          </a:p>
          <a:p>
            <a:pPr lvl="1" eaLnBrk="1" hangingPunct="1"/>
            <a:r>
              <a:rPr lang="en-AU" altLang="en-US" sz="2400"/>
              <a:t>Administration cost (prefer virtual machines)</a:t>
            </a:r>
          </a:p>
          <a:p>
            <a:pPr lvl="1" eaLnBrk="1" hangingPunct="1"/>
            <a:r>
              <a:rPr lang="en-AU" altLang="en-US" sz="2400"/>
              <a:t>Low interconnect bandwidth</a:t>
            </a:r>
          </a:p>
          <a:p>
            <a:pPr lvl="2" eaLnBrk="1" hangingPunct="1"/>
            <a:r>
              <a:rPr lang="en-AU" altLang="en-US" sz="2000"/>
              <a:t>c.f. processor/memory bandwidth on an SMP</a:t>
            </a:r>
          </a:p>
        </p:txBody>
      </p:sp>
      <p:sp>
        <p:nvSpPr>
          <p:cNvPr id="35844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19CD2FF1-1B5C-7A40-8834-6E02D5CE28C9}" type="slidenum">
              <a:rPr lang="en-AU" altLang="en-US"/>
              <a:pPr eaLnBrk="1" hangingPunct="1"/>
              <a:t>31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125370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Sum Reduction (Again)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Sum 100,000 on 100 processors</a:t>
            </a:r>
          </a:p>
          <a:p>
            <a:pPr eaLnBrk="1" hangingPunct="1"/>
            <a:r>
              <a:rPr lang="en-AU" altLang="en-US"/>
              <a:t>First distribute 100 numbers to each</a:t>
            </a:r>
          </a:p>
          <a:p>
            <a:pPr lvl="1" eaLnBrk="1" hangingPunct="1"/>
            <a:r>
              <a:rPr lang="en-AU" altLang="en-US"/>
              <a:t>The do partial sums</a:t>
            </a:r>
          </a:p>
          <a:p>
            <a:pPr lvl="1" eaLnBrk="1" hangingPunct="1">
              <a:buFont typeface="Wingdings" charset="2"/>
              <a:buNone/>
            </a:pPr>
            <a:r>
              <a:rPr lang="en-AU" altLang="en-US">
                <a:latin typeface="Lucida Console" charset="0"/>
                <a:ea typeface="Arial" charset="0"/>
                <a:cs typeface="Arial" charset="0"/>
              </a:rPr>
              <a:t> 	sum = 0;</a:t>
            </a:r>
            <a:br>
              <a:rPr lang="en-AU" altLang="en-US">
                <a:latin typeface="Lucida Console" charset="0"/>
                <a:ea typeface="Arial" charset="0"/>
                <a:cs typeface="Arial" charset="0"/>
              </a:rPr>
            </a:br>
            <a:r>
              <a:rPr lang="en-AU" altLang="en-US">
                <a:latin typeface="Lucida Console" charset="0"/>
                <a:ea typeface="Arial" charset="0"/>
                <a:cs typeface="Arial" charset="0"/>
              </a:rPr>
              <a:t>for (i = 0; i&lt;1000; i = i + 1)</a:t>
            </a:r>
            <a:br>
              <a:rPr lang="en-AU" altLang="en-US">
                <a:latin typeface="Lucida Console" charset="0"/>
                <a:ea typeface="Arial" charset="0"/>
                <a:cs typeface="Arial" charset="0"/>
              </a:rPr>
            </a:br>
            <a:r>
              <a:rPr lang="en-AU" altLang="en-US">
                <a:latin typeface="Lucida Console" charset="0"/>
                <a:ea typeface="Arial" charset="0"/>
                <a:cs typeface="Arial" charset="0"/>
              </a:rPr>
              <a:t>  sum = sum + AN[i];</a:t>
            </a:r>
          </a:p>
          <a:p>
            <a:pPr eaLnBrk="1" hangingPunct="1"/>
            <a:r>
              <a:rPr lang="en-AU" altLang="en-US">
                <a:ea typeface="Arial" charset="0"/>
                <a:cs typeface="Arial" charset="0"/>
              </a:rPr>
              <a:t>Reduction</a:t>
            </a:r>
          </a:p>
          <a:p>
            <a:pPr lvl="1" eaLnBrk="1" hangingPunct="1"/>
            <a:r>
              <a:rPr lang="en-AU" altLang="en-US">
                <a:ea typeface="Arial" charset="0"/>
                <a:cs typeface="Arial" charset="0"/>
              </a:rPr>
              <a:t>Half the processors send, other half receive and add</a:t>
            </a:r>
          </a:p>
          <a:p>
            <a:pPr lvl="1" eaLnBrk="1" hangingPunct="1"/>
            <a:r>
              <a:rPr lang="en-AU" altLang="en-US">
                <a:ea typeface="Arial" charset="0"/>
                <a:cs typeface="Arial" charset="0"/>
              </a:rPr>
              <a:t>The quarter send, quarter receive and add, …</a:t>
            </a:r>
            <a:endParaRPr lang="en-AU" altLang="en-US">
              <a:latin typeface="Lucida Console" charset="0"/>
              <a:ea typeface="Arial" charset="0"/>
              <a:cs typeface="Arial" charset="0"/>
            </a:endParaRPr>
          </a:p>
        </p:txBody>
      </p:sp>
      <p:sp>
        <p:nvSpPr>
          <p:cNvPr id="36868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CB5515F2-F30F-3B46-AAFD-CBF40BC47D6E}" type="slidenum">
              <a:rPr lang="en-AU" altLang="en-US"/>
              <a:pPr eaLnBrk="1" hangingPunct="1"/>
              <a:t>32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79713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Sum Reduction (Again)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Given send() and receive() operations</a:t>
            </a:r>
          </a:p>
          <a:p>
            <a:pPr lvl="1" eaLnBrk="1" hangingPunct="1">
              <a:spcBef>
                <a:spcPct val="50000"/>
              </a:spcBef>
              <a:spcAft>
                <a:spcPct val="50000"/>
              </a:spcAft>
              <a:buFont typeface="Wingdings" charset="2"/>
              <a:buNone/>
            </a:pPr>
            <a:r>
              <a:rPr lang="en-AU" altLang="en-US" sz="2100">
                <a:latin typeface="Lucida Console" charset="0"/>
              </a:rPr>
              <a:t>	limit = 100; half = 100;/* 100 processors */</a:t>
            </a:r>
            <a:br>
              <a:rPr lang="en-AU" altLang="en-US" sz="2100">
                <a:latin typeface="Lucida Console" charset="0"/>
              </a:rPr>
            </a:br>
            <a:r>
              <a:rPr lang="en-AU" altLang="en-US" sz="2100">
                <a:latin typeface="Lucida Console" charset="0"/>
              </a:rPr>
              <a:t>repeat</a:t>
            </a:r>
            <a:br>
              <a:rPr lang="en-AU" altLang="en-US" sz="2100">
                <a:latin typeface="Lucida Console" charset="0"/>
              </a:rPr>
            </a:br>
            <a:r>
              <a:rPr lang="en-AU" altLang="en-US" sz="2100">
                <a:latin typeface="Lucida Console" charset="0"/>
              </a:rPr>
              <a:t>  half = (half+1)/2; /* send vs. receive</a:t>
            </a:r>
            <a:br>
              <a:rPr lang="en-AU" altLang="en-US" sz="2100">
                <a:latin typeface="Lucida Console" charset="0"/>
              </a:rPr>
            </a:br>
            <a:r>
              <a:rPr lang="en-AU" altLang="en-US" sz="2100">
                <a:latin typeface="Lucida Console" charset="0"/>
              </a:rPr>
              <a:t>                        dividing line */</a:t>
            </a:r>
            <a:br>
              <a:rPr lang="en-AU" altLang="en-US" sz="2100">
                <a:latin typeface="Lucida Console" charset="0"/>
              </a:rPr>
            </a:br>
            <a:r>
              <a:rPr lang="en-AU" altLang="en-US" sz="2100">
                <a:latin typeface="Lucida Console" charset="0"/>
              </a:rPr>
              <a:t>  if (Pn &gt;= half &amp;&amp; Pn &lt; limit)</a:t>
            </a:r>
            <a:br>
              <a:rPr lang="en-AU" altLang="en-US" sz="2100">
                <a:latin typeface="Lucida Console" charset="0"/>
              </a:rPr>
            </a:br>
            <a:r>
              <a:rPr lang="en-AU" altLang="en-US" sz="2100">
                <a:latin typeface="Lucida Console" charset="0"/>
              </a:rPr>
              <a:t>    </a:t>
            </a:r>
            <a:r>
              <a:rPr lang="en-AU" altLang="en-US" sz="2100">
                <a:solidFill>
                  <a:srgbClr val="FF0000"/>
                </a:solidFill>
                <a:latin typeface="Lucida Console" charset="0"/>
              </a:rPr>
              <a:t>send(Pn - half, sum)</a:t>
            </a:r>
            <a:r>
              <a:rPr lang="en-AU" altLang="en-US" sz="2100">
                <a:latin typeface="Lucida Console" charset="0"/>
              </a:rPr>
              <a:t>;</a:t>
            </a:r>
            <a:br>
              <a:rPr lang="en-AU" altLang="en-US" sz="2100">
                <a:latin typeface="Lucida Console" charset="0"/>
              </a:rPr>
            </a:br>
            <a:r>
              <a:rPr lang="en-AU" altLang="en-US" sz="2100">
                <a:latin typeface="Lucida Console" charset="0"/>
              </a:rPr>
              <a:t>  if (Pn &lt; (limit/2))</a:t>
            </a:r>
            <a:br>
              <a:rPr lang="en-AU" altLang="en-US" sz="2100">
                <a:latin typeface="Lucida Console" charset="0"/>
              </a:rPr>
            </a:br>
            <a:r>
              <a:rPr lang="en-AU" altLang="en-US" sz="2100">
                <a:latin typeface="Lucida Console" charset="0"/>
              </a:rPr>
              <a:t>    sum = sum + </a:t>
            </a:r>
            <a:r>
              <a:rPr lang="en-AU" altLang="en-US" sz="2100">
                <a:solidFill>
                  <a:srgbClr val="FF0000"/>
                </a:solidFill>
                <a:latin typeface="Lucida Console" charset="0"/>
              </a:rPr>
              <a:t>receive()</a:t>
            </a:r>
            <a:r>
              <a:rPr lang="en-AU" altLang="en-US" sz="2100">
                <a:latin typeface="Lucida Console" charset="0"/>
              </a:rPr>
              <a:t>;</a:t>
            </a:r>
            <a:br>
              <a:rPr lang="en-AU" altLang="en-US" sz="2100">
                <a:latin typeface="Lucida Console" charset="0"/>
              </a:rPr>
            </a:br>
            <a:r>
              <a:rPr lang="en-AU" altLang="en-US" sz="2100">
                <a:latin typeface="Lucida Console" charset="0"/>
              </a:rPr>
              <a:t>  limit = half; /* upper limit of senders */</a:t>
            </a:r>
            <a:br>
              <a:rPr lang="en-AU" altLang="en-US" sz="2100">
                <a:latin typeface="Lucida Console" charset="0"/>
              </a:rPr>
            </a:br>
            <a:r>
              <a:rPr lang="en-AU" altLang="en-US" sz="2100">
                <a:latin typeface="Lucida Console" charset="0"/>
              </a:rPr>
              <a:t>until (half == 1); /* exit with final sum */</a:t>
            </a:r>
          </a:p>
          <a:p>
            <a:pPr lvl="1" eaLnBrk="1" hangingPunct="1"/>
            <a:r>
              <a:rPr lang="en-AU" altLang="en-US" sz="2400"/>
              <a:t>Send/receive also provide synchronization</a:t>
            </a:r>
          </a:p>
          <a:p>
            <a:pPr lvl="1" eaLnBrk="1" hangingPunct="1"/>
            <a:r>
              <a:rPr lang="en-AU" altLang="en-US" sz="2400"/>
              <a:t>Assumes send/receive take similar time to addition</a:t>
            </a:r>
          </a:p>
        </p:txBody>
      </p:sp>
      <p:sp>
        <p:nvSpPr>
          <p:cNvPr id="37892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B5B0F9CD-B651-5549-9D13-4E0D3E24D2AA}" type="slidenum">
              <a:rPr lang="en-AU" altLang="en-US"/>
              <a:pPr eaLnBrk="1" hangingPunct="1"/>
              <a:t>33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4119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Grid Computing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Separate computers interconnected by long-haul networks</a:t>
            </a:r>
          </a:p>
          <a:p>
            <a:pPr lvl="1" eaLnBrk="1" hangingPunct="1"/>
            <a:r>
              <a:rPr lang="en-AU" altLang="en-US"/>
              <a:t>E.g., Internet connections</a:t>
            </a:r>
          </a:p>
          <a:p>
            <a:pPr lvl="1" eaLnBrk="1" hangingPunct="1"/>
            <a:r>
              <a:rPr lang="en-AU" altLang="en-US"/>
              <a:t>Work units farmed out, results sent back</a:t>
            </a:r>
          </a:p>
          <a:p>
            <a:pPr eaLnBrk="1" hangingPunct="1"/>
            <a:r>
              <a:rPr lang="en-AU" altLang="en-US"/>
              <a:t>Can make use of idle time on PCs</a:t>
            </a:r>
          </a:p>
          <a:p>
            <a:pPr lvl="1" eaLnBrk="1" hangingPunct="1"/>
            <a:r>
              <a:rPr lang="en-AU" altLang="en-US"/>
              <a:t>E.g., SETI@home, World Community Grid</a:t>
            </a:r>
          </a:p>
        </p:txBody>
      </p:sp>
      <p:sp>
        <p:nvSpPr>
          <p:cNvPr id="38916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C3BA1EBD-C03E-1249-AADE-FF3BCCDC5EDE}" type="slidenum">
              <a:rPr lang="en-AU" altLang="en-US"/>
              <a:pPr eaLnBrk="1" hangingPunct="1"/>
              <a:t>34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14571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2" descr="un07-0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3" y="2636838"/>
            <a:ext cx="27892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21" descr="fully-connected-netwo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038" y="3821113"/>
            <a:ext cx="16160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18" descr="bus-netwo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2636838"/>
            <a:ext cx="26304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Interconnection Networks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069975"/>
          </a:xfrm>
        </p:spPr>
        <p:txBody>
          <a:bodyPr/>
          <a:lstStyle/>
          <a:p>
            <a:pPr eaLnBrk="1" hangingPunct="1"/>
            <a:r>
              <a:rPr lang="en-AU" altLang="en-US" sz="2800"/>
              <a:t>Network topologies</a:t>
            </a:r>
          </a:p>
          <a:p>
            <a:pPr lvl="1" eaLnBrk="1" hangingPunct="1"/>
            <a:r>
              <a:rPr lang="en-AU" altLang="en-US" sz="2400"/>
              <a:t>Arrangements of processors, switches, and links</a:t>
            </a:r>
          </a:p>
        </p:txBody>
      </p:sp>
      <p:sp>
        <p:nvSpPr>
          <p:cNvPr id="39943" name="Text Box 5"/>
          <p:cNvSpPr txBox="1">
            <a:spLocks noChangeArrowheads="1"/>
          </p:cNvSpPr>
          <p:nvPr/>
        </p:nvSpPr>
        <p:spPr bwMode="auto">
          <a:xfrm rot="5400000">
            <a:off x="6074569" y="2702719"/>
            <a:ext cx="5772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§6.8 </a:t>
            </a:r>
            <a:r>
              <a:rPr lang="en-AU" altLang="en-US">
                <a:solidFill>
                  <a:schemeClr val="folHlink"/>
                </a:solidFill>
              </a:rPr>
              <a:t>Introduction to Multiprocessor Network Topologies</a:t>
            </a:r>
            <a:endParaRPr lang="en-US" altLang="en-US">
              <a:solidFill>
                <a:schemeClr val="folHlink"/>
              </a:solidFill>
            </a:endParaRP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2487613" y="312420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AU" altLang="en-US"/>
              <a:t>Bus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5940425" y="3124200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AU" altLang="en-US"/>
              <a:t>Ring</a:t>
            </a:r>
          </a:p>
        </p:txBody>
      </p:sp>
      <p:sp>
        <p:nvSpPr>
          <p:cNvPr id="39946" name="Text Box 12"/>
          <p:cNvSpPr txBox="1">
            <a:spLocks noChangeArrowheads="1"/>
          </p:cNvSpPr>
          <p:nvPr/>
        </p:nvSpPr>
        <p:spPr bwMode="auto">
          <a:xfrm>
            <a:off x="1692275" y="5689600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AU" altLang="en-US"/>
              <a:t>2D Mesh</a:t>
            </a:r>
          </a:p>
        </p:txBody>
      </p:sp>
      <p:sp>
        <p:nvSpPr>
          <p:cNvPr id="39947" name="Text Box 14"/>
          <p:cNvSpPr txBox="1">
            <a:spLocks noChangeArrowheads="1"/>
          </p:cNvSpPr>
          <p:nvPr/>
        </p:nvSpPr>
        <p:spPr bwMode="auto">
          <a:xfrm>
            <a:off x="3779838" y="5322888"/>
            <a:ext cx="1689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AU" altLang="en-US"/>
              <a:t>N-cube (N = 3)</a:t>
            </a:r>
          </a:p>
        </p:txBody>
      </p:sp>
      <p:sp>
        <p:nvSpPr>
          <p:cNvPr id="39948" name="Text Box 16"/>
          <p:cNvSpPr txBox="1">
            <a:spLocks noChangeArrowheads="1"/>
          </p:cNvSpPr>
          <p:nvPr/>
        </p:nvSpPr>
        <p:spPr bwMode="auto">
          <a:xfrm>
            <a:off x="6156325" y="5822950"/>
            <a:ext cx="178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AU" altLang="en-US"/>
              <a:t>Fully connected</a:t>
            </a:r>
          </a:p>
        </p:txBody>
      </p:sp>
      <p:pic>
        <p:nvPicPr>
          <p:cNvPr id="39949" name="Picture 20" descr="f07-09-P374493-righ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263" y="4221163"/>
            <a:ext cx="9683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0" name="Picture 23" descr="f07-09-P374493-lef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3933825"/>
            <a:ext cx="1522413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1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2652906D-99A2-984C-A8E0-2879D3DE85AE}" type="slidenum">
              <a:rPr lang="en-AU" altLang="en-US"/>
              <a:pPr eaLnBrk="1" hangingPunct="1"/>
              <a:t>35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548676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5" descr="f07-10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341438"/>
            <a:ext cx="4987925" cy="492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Multistage Networks</a:t>
            </a:r>
          </a:p>
        </p:txBody>
      </p:sp>
      <p:sp>
        <p:nvSpPr>
          <p:cNvPr id="40964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59655B80-DF93-AF40-9222-F0E8A4949404}" type="slidenum">
              <a:rPr lang="en-AU" altLang="en-US"/>
              <a:pPr eaLnBrk="1" hangingPunct="1"/>
              <a:t>36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54364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Network Characteristics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Latency per message (unloaded network)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Throughput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Link bandwidth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Total network bandwidth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Bisection bandwidth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Congestion delays (depending on traffic)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Cost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Power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Routability in silicon</a:t>
            </a:r>
          </a:p>
        </p:txBody>
      </p:sp>
      <p:sp>
        <p:nvSpPr>
          <p:cNvPr id="41988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9E16976B-FA52-3444-BD25-3E2FF688D3F7}" type="slidenum">
              <a:rPr lang="en-AU" altLang="en-US"/>
              <a:pPr eaLnBrk="1" hangingPunct="1"/>
              <a:t>37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86246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Parallel Benchmarks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Linpack: matrix linear algebra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SPECrate: parallel run of SPEC CPU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Job-level parallelism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SPLASH: Stanford Parallel Applications for Shared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Mix of kernels and applications, strong scaling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NAS (NASA Advanced Supercomputing) suite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computational fluid dynamics kernels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PARSEC (Princeton Application Repository for Shared Memory Computers) suite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Multithreaded applications using Pthreads and OpenMP</a:t>
            </a:r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 rot="5400000">
            <a:off x="5803106" y="2975769"/>
            <a:ext cx="63150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§6.10 </a:t>
            </a:r>
            <a:r>
              <a:rPr lang="en-AU" altLang="en-US">
                <a:solidFill>
                  <a:schemeClr val="folHlink"/>
                </a:solidFill>
              </a:rPr>
              <a:t>Multiprocessor Benchmarks and Performance Models</a:t>
            </a:r>
            <a:endParaRPr lang="en-US" altLang="en-US">
              <a:solidFill>
                <a:schemeClr val="folHlink"/>
              </a:solidFill>
            </a:endParaRPr>
          </a:p>
        </p:txBody>
      </p:sp>
      <p:sp>
        <p:nvSpPr>
          <p:cNvPr id="43013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FA0204BC-2137-0944-8F5A-BA37857B506D}" type="slidenum">
              <a:rPr lang="en-AU" altLang="en-US"/>
              <a:pPr eaLnBrk="1" hangingPunct="1"/>
              <a:t>38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212126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Code or Applications?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Traditional benchmarks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Fixed code and data sets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Parallel programming is evolving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Should algorithms, programming languages, and tools be part of the system?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Compare systems, provided they implement a given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E.g., Linpack, Berkeley Design Patterns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Would foster innovation in approaches to parallelism</a:t>
            </a:r>
          </a:p>
        </p:txBody>
      </p:sp>
      <p:sp>
        <p:nvSpPr>
          <p:cNvPr id="44036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2EF1B856-3EE4-0B4E-AB77-9FB4CE38FCC4}" type="slidenum">
              <a:rPr lang="en-AU" altLang="en-US"/>
              <a:pPr eaLnBrk="1" hangingPunct="1"/>
              <a:t>39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2463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Scaling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altLang="en-US" sz="2800"/>
              <a:t>Workload: sum of 10 scalars, and 10 </a:t>
            </a:r>
            <a:r>
              <a:rPr lang="en-US" altLang="en-US" sz="2800">
                <a:ea typeface="Arial" charset="0"/>
                <a:cs typeface="Arial" charset="0"/>
              </a:rPr>
              <a:t>× 10 matrix sum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ea typeface="Arial" charset="0"/>
                <a:cs typeface="Arial" charset="0"/>
              </a:rPr>
              <a:t>Speed up from 10 to 100 processors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ea typeface="Arial" charset="0"/>
                <a:cs typeface="Arial" charset="0"/>
              </a:rPr>
              <a:t>Single processor: Time = (10 + 100) × t</a:t>
            </a:r>
            <a:r>
              <a:rPr lang="en-US" altLang="en-US" sz="2800" baseline="-25000">
                <a:ea typeface="Arial" charset="0"/>
                <a:cs typeface="Arial" charset="0"/>
              </a:rPr>
              <a:t>add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ea typeface="Arial" charset="0"/>
                <a:cs typeface="Arial" charset="0"/>
              </a:rPr>
              <a:t>10 processors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ea typeface="Arial" charset="0"/>
                <a:cs typeface="Arial" charset="0"/>
              </a:rPr>
              <a:t>Time = 10 × t</a:t>
            </a:r>
            <a:r>
              <a:rPr lang="en-US" altLang="en-US" sz="2400" baseline="-25000">
                <a:ea typeface="Arial" charset="0"/>
                <a:cs typeface="Arial" charset="0"/>
              </a:rPr>
              <a:t>add</a:t>
            </a:r>
            <a:r>
              <a:rPr lang="en-US" altLang="en-US" sz="2400">
                <a:ea typeface="Arial" charset="0"/>
                <a:cs typeface="Arial" charset="0"/>
              </a:rPr>
              <a:t> + 100/10 × t</a:t>
            </a:r>
            <a:r>
              <a:rPr lang="en-US" altLang="en-US" sz="2400" baseline="-25000">
                <a:ea typeface="Arial" charset="0"/>
                <a:cs typeface="Arial" charset="0"/>
              </a:rPr>
              <a:t>add</a:t>
            </a:r>
            <a:r>
              <a:rPr lang="en-US" altLang="en-US" sz="2400">
                <a:ea typeface="Arial" charset="0"/>
                <a:cs typeface="Arial" charset="0"/>
              </a:rPr>
              <a:t> = 20 × t</a:t>
            </a:r>
            <a:r>
              <a:rPr lang="en-US" altLang="en-US" sz="2400" baseline="-25000">
                <a:ea typeface="Arial" charset="0"/>
                <a:cs typeface="Arial" charset="0"/>
              </a:rPr>
              <a:t>add</a:t>
            </a:r>
            <a:endParaRPr lang="en-US" altLang="en-US" sz="2400">
              <a:ea typeface="Arial" charset="0"/>
              <a:cs typeface="Arial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ea typeface="Arial" charset="0"/>
                <a:cs typeface="Arial" charset="0"/>
              </a:rPr>
              <a:t>Speedup = 110/20 = 5.5 (55% of potential)</a:t>
            </a:r>
            <a:endParaRPr lang="en-US" altLang="en-US" sz="2400" baseline="-25000">
              <a:ea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ea typeface="Arial" charset="0"/>
                <a:cs typeface="Arial" charset="0"/>
              </a:rPr>
              <a:t>100 processors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ea typeface="Arial" charset="0"/>
                <a:cs typeface="Arial" charset="0"/>
              </a:rPr>
              <a:t>Time = 10 × t</a:t>
            </a:r>
            <a:r>
              <a:rPr lang="en-US" altLang="en-US" sz="2400" baseline="-25000">
                <a:ea typeface="Arial" charset="0"/>
                <a:cs typeface="Arial" charset="0"/>
              </a:rPr>
              <a:t>add</a:t>
            </a:r>
            <a:r>
              <a:rPr lang="en-US" altLang="en-US" sz="2400">
                <a:ea typeface="Arial" charset="0"/>
                <a:cs typeface="Arial" charset="0"/>
              </a:rPr>
              <a:t> + 100/100 × t</a:t>
            </a:r>
            <a:r>
              <a:rPr lang="en-US" altLang="en-US" sz="2400" baseline="-25000">
                <a:ea typeface="Arial" charset="0"/>
                <a:cs typeface="Arial" charset="0"/>
              </a:rPr>
              <a:t>add</a:t>
            </a:r>
            <a:r>
              <a:rPr lang="en-US" altLang="en-US" sz="2400">
                <a:ea typeface="Arial" charset="0"/>
                <a:cs typeface="Arial" charset="0"/>
              </a:rPr>
              <a:t> = 11 × t</a:t>
            </a:r>
            <a:r>
              <a:rPr lang="en-US" altLang="en-US" sz="2400" baseline="-25000">
                <a:ea typeface="Arial" charset="0"/>
                <a:cs typeface="Arial" charset="0"/>
              </a:rPr>
              <a:t>add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ea typeface="Arial" charset="0"/>
                <a:cs typeface="Arial" charset="0"/>
              </a:rPr>
              <a:t>Speedup = 110/11 = 10 (10% of potential)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ea typeface="Arial" charset="0"/>
                <a:cs typeface="Arial" charset="0"/>
              </a:rPr>
              <a:t>Assumes load can be balanced across processors</a:t>
            </a:r>
          </a:p>
        </p:txBody>
      </p:sp>
      <p:sp>
        <p:nvSpPr>
          <p:cNvPr id="9220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6D879D32-E92E-4B4B-B25B-6023F380EDE9}" type="slidenum">
              <a:rPr lang="en-AU" altLang="en-US"/>
              <a:pPr eaLnBrk="1" hangingPunct="1"/>
              <a:t>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57642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Modeling Performance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Assume performance metric of interest is achievable GFLOPs/sec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Measured using computational kernels from Berkeley Design Patterns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Arithmetic intensity of a kernel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FLOPs per byte of memory accessed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For a given computer, determine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Peak GFLOPS (from data sheet)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Peak memory bytes/sec (using Stream benchmark)</a:t>
            </a:r>
          </a:p>
        </p:txBody>
      </p:sp>
      <p:sp>
        <p:nvSpPr>
          <p:cNvPr id="45060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76238E37-9D60-7948-BED0-9B57E7428D0F}" type="slidenum">
              <a:rPr lang="en-AU" altLang="en-US"/>
              <a:pPr eaLnBrk="1" hangingPunct="1"/>
              <a:t>40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125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7" descr="f07-1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30338"/>
            <a:ext cx="3709987" cy="355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Roofline Diagram</a:t>
            </a:r>
          </a:p>
        </p:txBody>
      </p:sp>
      <p:sp>
        <p:nvSpPr>
          <p:cNvPr id="46084" name="Text Box 6"/>
          <p:cNvSpPr txBox="1">
            <a:spLocks noChangeArrowheads="1"/>
          </p:cNvSpPr>
          <p:nvPr/>
        </p:nvSpPr>
        <p:spPr bwMode="auto">
          <a:xfrm>
            <a:off x="755650" y="5300663"/>
            <a:ext cx="7562850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AU" altLang="en-US"/>
              <a:t>Attainable GPLOPs/sec</a:t>
            </a:r>
          </a:p>
          <a:p>
            <a:r>
              <a:rPr lang="en-AU" altLang="en-US"/>
              <a:t>= Max ( Peak Memory BW × Arithmetic Intensity, Peak FP Performance )</a:t>
            </a:r>
          </a:p>
        </p:txBody>
      </p:sp>
      <p:sp>
        <p:nvSpPr>
          <p:cNvPr id="46085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6533EC98-E018-9146-989A-526CB1D9F984}" type="slidenum">
              <a:rPr lang="en-AU" altLang="en-US"/>
              <a:pPr eaLnBrk="1" hangingPunct="1"/>
              <a:t>41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01915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6" descr="f07-1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3105150"/>
            <a:ext cx="2828925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Comparing Systems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798637"/>
          </a:xfrm>
        </p:spPr>
        <p:txBody>
          <a:bodyPr/>
          <a:lstStyle/>
          <a:p>
            <a:pPr eaLnBrk="1" hangingPunct="1"/>
            <a:r>
              <a:rPr lang="en-AU" altLang="en-US" sz="2800"/>
              <a:t>Example: Opteron X2 vs. Opteron X4</a:t>
            </a:r>
          </a:p>
          <a:p>
            <a:pPr lvl="1" eaLnBrk="1" hangingPunct="1"/>
            <a:r>
              <a:rPr lang="en-AU" altLang="en-US" sz="2400"/>
              <a:t>2</a:t>
            </a:r>
            <a:r>
              <a:rPr lang="en-US" altLang="en-US" sz="2400">
                <a:ea typeface="Arial" charset="0"/>
                <a:cs typeface="Arial" charset="0"/>
              </a:rPr>
              <a:t>-core vs. 4-core, 2× FP performance/core, 2.2GHz vs. 2.3GHz</a:t>
            </a:r>
          </a:p>
          <a:p>
            <a:pPr lvl="1" eaLnBrk="1" hangingPunct="1"/>
            <a:r>
              <a:rPr lang="en-US" altLang="en-US" sz="2400">
                <a:ea typeface="Arial" charset="0"/>
                <a:cs typeface="Arial" charset="0"/>
              </a:rPr>
              <a:t>Same memory system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4473575" y="3213100"/>
            <a:ext cx="4491038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400"/>
              <a:t>To get higher performance on X4 than X2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000"/>
              <a:t>Need high arithmetic intensity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000"/>
              <a:t>Or working set must fit in X4’s 2MB L-3 cache</a:t>
            </a:r>
          </a:p>
        </p:txBody>
      </p:sp>
      <p:sp>
        <p:nvSpPr>
          <p:cNvPr id="47110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AFCCD276-5931-4B42-9BF8-8CD30A68F3D5}" type="slidenum">
              <a:rPr lang="en-AU" altLang="en-US"/>
              <a:pPr eaLnBrk="1" hangingPunct="1"/>
              <a:t>42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30189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5" descr="f07-1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125538"/>
            <a:ext cx="2468562" cy="519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Optimizing Performance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5256212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Optimize FP 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Balance adds &amp; multiplies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Improve superscalar ILP and use of SIMD instructions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Optimize memory usage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Software prefetch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Avoid load stalls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Memory affinity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Avoid non-local data accesses</a:t>
            </a:r>
          </a:p>
        </p:txBody>
      </p:sp>
      <p:sp>
        <p:nvSpPr>
          <p:cNvPr id="48133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BC219AAF-9922-B24F-8E3E-34B37FEF9FD7}" type="slidenum">
              <a:rPr lang="en-AU" altLang="en-US"/>
              <a:pPr eaLnBrk="1" hangingPunct="1"/>
              <a:t>43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003407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6" descr="f07-16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92375"/>
            <a:ext cx="3573462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Optimizing Performance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798637"/>
          </a:xfrm>
        </p:spPr>
        <p:txBody>
          <a:bodyPr/>
          <a:lstStyle/>
          <a:p>
            <a:pPr eaLnBrk="1" hangingPunct="1"/>
            <a:r>
              <a:rPr lang="en-AU" altLang="en-US"/>
              <a:t>Choice of optimization depends on arithmetic intensity of code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4427538" y="2492375"/>
            <a:ext cx="4527550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AU" altLang="en-US" sz="3200"/>
              <a:t>Arithmetic intensity is not always fixed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AU" altLang="en-US" sz="2800"/>
              <a:t>May scale with problem size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AU" altLang="en-US" sz="2800"/>
              <a:t>Caching reduces memory accesses</a:t>
            </a:r>
          </a:p>
          <a:p>
            <a:pPr lvl="2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</a:pPr>
            <a:r>
              <a:rPr lang="en-AU" altLang="en-US" sz="2400"/>
              <a:t>Increases arithmetic intensity</a:t>
            </a:r>
          </a:p>
        </p:txBody>
      </p:sp>
      <p:sp>
        <p:nvSpPr>
          <p:cNvPr id="49158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C8886B04-7838-4B43-B274-A16E5D775B89}" type="slidenum">
              <a:rPr lang="en-AU" altLang="en-US"/>
              <a:pPr eaLnBrk="1" hangingPunct="1"/>
              <a:t>44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186981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pPr eaLnBrk="1" hangingPunct="1"/>
            <a:r>
              <a:rPr lang="en-AU" altLang="en-US" sz="4000"/>
              <a:t>i7-960 vs. NVIDIA Tesla 280/480</a:t>
            </a: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 rot="5400000">
            <a:off x="5911850" y="2860675"/>
            <a:ext cx="6097588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§6.11 </a:t>
            </a:r>
            <a:r>
              <a:rPr lang="en-AU" altLang="en-US">
                <a:solidFill>
                  <a:schemeClr val="folHlink"/>
                </a:solidFill>
              </a:rPr>
              <a:t>Real Stuff: Benchmarking and Rooflines i7 vs. Tesla</a:t>
            </a:r>
          </a:p>
        </p:txBody>
      </p:sp>
      <p:sp>
        <p:nvSpPr>
          <p:cNvPr id="50180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0975536A-D176-604D-B721-A1E5D3986F82}" type="slidenum">
              <a:rPr lang="en-AU" altLang="en-US"/>
              <a:pPr eaLnBrk="1" hangingPunct="1"/>
              <a:t>45</a:t>
            </a:fld>
            <a:endParaRPr lang="en-AU" altLang="en-US"/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25538"/>
            <a:ext cx="8199438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19493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Rooflines</a:t>
            </a:r>
          </a:p>
        </p:txBody>
      </p:sp>
      <p:sp>
        <p:nvSpPr>
          <p:cNvPr id="5120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44ADC5BB-A5C5-404B-A968-387DC3A19E02}" type="slidenum">
              <a:rPr lang="en-AU" altLang="en-US"/>
              <a:pPr eaLnBrk="1" hangingPunct="1"/>
              <a:t>46</a:t>
            </a:fld>
            <a:endParaRPr lang="en-AU" altLang="en-US"/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125538"/>
            <a:ext cx="54387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2005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Benchmarks</a:t>
            </a:r>
          </a:p>
        </p:txBody>
      </p:sp>
      <p:sp>
        <p:nvSpPr>
          <p:cNvPr id="52227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0B045165-0B12-EF4E-A5A5-F3322ECD017C}" type="slidenum">
              <a:rPr lang="en-AU" altLang="en-US"/>
              <a:pPr eaLnBrk="1" hangingPunct="1"/>
              <a:t>47</a:t>
            </a:fld>
            <a:endParaRPr lang="en-AU" altLang="en-US"/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052513"/>
            <a:ext cx="6197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2600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 Summary</a:t>
            </a:r>
          </a:p>
        </p:txBody>
      </p:sp>
      <p:sp>
        <p:nvSpPr>
          <p:cNvPr id="53251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610672BA-F01D-2D45-9A0A-15F42F9DFD9E}" type="slidenum">
              <a:rPr lang="en-AU" altLang="en-US"/>
              <a:pPr eaLnBrk="1" hangingPunct="1"/>
              <a:t>48</a:t>
            </a:fld>
            <a:endParaRPr lang="en-AU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4213" y="1125538"/>
            <a:ext cx="8270875" cy="48244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AU" sz="2400" kern="0" dirty="0"/>
              <a:t>GPU (480) has 4.4 X the memory bandwidth</a:t>
            </a:r>
          </a:p>
          <a:p>
            <a:pPr lvl="1" eaLnBrk="1" hangingPunct="1">
              <a:defRPr/>
            </a:pPr>
            <a:r>
              <a:rPr lang="en-AU" sz="2000" kern="0" dirty="0">
                <a:ea typeface="+mn-ea"/>
                <a:cs typeface="+mn-cs"/>
              </a:rPr>
              <a:t>Benefits memory bound kernels</a:t>
            </a:r>
          </a:p>
          <a:p>
            <a:pPr eaLnBrk="1" hangingPunct="1">
              <a:defRPr/>
            </a:pPr>
            <a:r>
              <a:rPr lang="en-AU" sz="2400" kern="0" dirty="0"/>
              <a:t>GPU has 13.1 X the single precision throughout, 2.5 X the double precision throughput</a:t>
            </a:r>
          </a:p>
          <a:p>
            <a:pPr lvl="1" eaLnBrk="1" hangingPunct="1">
              <a:defRPr/>
            </a:pPr>
            <a:r>
              <a:rPr lang="en-AU" sz="2000" kern="0" dirty="0">
                <a:ea typeface="+mn-ea"/>
                <a:cs typeface="+mn-cs"/>
              </a:rPr>
              <a:t>Benefits FP compute bound kernels</a:t>
            </a:r>
          </a:p>
          <a:p>
            <a:pPr eaLnBrk="1" hangingPunct="1">
              <a:defRPr/>
            </a:pPr>
            <a:r>
              <a:rPr lang="en-AU" sz="2400" kern="0" dirty="0"/>
              <a:t>CPU cache prevents some kernels from becoming memory bound when they otherwise would on GPU</a:t>
            </a:r>
          </a:p>
          <a:p>
            <a:pPr eaLnBrk="1" hangingPunct="1">
              <a:defRPr/>
            </a:pPr>
            <a:r>
              <a:rPr lang="en-AU" sz="2400" kern="0" dirty="0"/>
              <a:t>GPUs offer scatter-gather, which assists with kernels with </a:t>
            </a:r>
            <a:r>
              <a:rPr lang="en-AU" sz="2400" kern="0" dirty="0" err="1"/>
              <a:t>strided</a:t>
            </a:r>
            <a:r>
              <a:rPr lang="en-AU" sz="2400" kern="0" dirty="0"/>
              <a:t> data</a:t>
            </a:r>
          </a:p>
          <a:p>
            <a:pPr eaLnBrk="1" hangingPunct="1">
              <a:defRPr/>
            </a:pPr>
            <a:r>
              <a:rPr lang="en-AU" sz="2400" kern="0" dirty="0"/>
              <a:t>Lack of synchronization and memory consistency support on GPU limits performance for some kernels</a:t>
            </a:r>
          </a:p>
        </p:txBody>
      </p:sp>
    </p:spTree>
    <p:extLst>
      <p:ext uri="{BB962C8B-B14F-4D97-AF65-F5344CB8AC3E}">
        <p14:creationId xmlns:p14="http://schemas.microsoft.com/office/powerpoint/2010/main" val="13895364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Multi-threading DGEMM</a:t>
            </a:r>
          </a:p>
        </p:txBody>
      </p:sp>
      <p:sp>
        <p:nvSpPr>
          <p:cNvPr id="5427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441A92ED-C49A-0F43-91C4-9601399C2BF1}" type="slidenum">
              <a:rPr lang="en-AU" altLang="en-US"/>
              <a:pPr eaLnBrk="1" hangingPunct="1"/>
              <a:t>49</a:t>
            </a:fld>
            <a:endParaRPr lang="en-AU" altLang="en-US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 rot="5400000">
            <a:off x="5784056" y="2988469"/>
            <a:ext cx="63531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§6.12 </a:t>
            </a:r>
            <a:r>
              <a:rPr lang="en-AU" altLang="en-US">
                <a:solidFill>
                  <a:schemeClr val="folHlink"/>
                </a:solidFill>
              </a:rPr>
              <a:t>Going Faster:  Multiple Processors and Matrix Multiply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4213" y="1125538"/>
            <a:ext cx="8270875" cy="48244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fr-FR" sz="2400" dirty="0"/>
              <a:t>Use OpenMP: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fr-FR" sz="24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dgemm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n, double* A, double* B, double* C)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parallel for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sv-SE" sz="2000" dirty="0">
                <a:latin typeface="Courier New" pitchFamily="49" charset="0"/>
                <a:cs typeface="Courier New" pitchFamily="49" charset="0"/>
              </a:rPr>
              <a:t> for ( int sj = 0; sj &lt; n; sj += BLOCKSIZE 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it-IT" sz="2000" dirty="0">
                <a:latin typeface="Courier New" pitchFamily="49" charset="0"/>
                <a:cs typeface="Courier New" pitchFamily="49" charset="0"/>
              </a:rPr>
              <a:t>  for ( int si = 0; si &lt; n; si += BLOCKSIZE 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for (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+= BLOCKSIZE 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do_block(n, si, sj, sk, A, B, C);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AU" sz="2400" kern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46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Scaling Example (cont)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What if matrix size is 100 </a:t>
            </a:r>
            <a:r>
              <a:rPr lang="en-US" altLang="en-US" sz="2800">
                <a:ea typeface="Arial" charset="0"/>
                <a:cs typeface="Arial" charset="0"/>
              </a:rPr>
              <a:t>× 100?</a:t>
            </a:r>
          </a:p>
          <a:p>
            <a:pPr eaLnBrk="1" hangingPunct="1"/>
            <a:r>
              <a:rPr lang="en-US" altLang="en-US" sz="2800">
                <a:ea typeface="Arial" charset="0"/>
                <a:cs typeface="Arial" charset="0"/>
              </a:rPr>
              <a:t>Single processor: Time = (10 + 10000) × t</a:t>
            </a:r>
            <a:r>
              <a:rPr lang="en-US" altLang="en-US" sz="2800" baseline="-25000">
                <a:ea typeface="Arial" charset="0"/>
                <a:cs typeface="Arial" charset="0"/>
              </a:rPr>
              <a:t>add</a:t>
            </a:r>
          </a:p>
          <a:p>
            <a:pPr eaLnBrk="1" hangingPunct="1"/>
            <a:r>
              <a:rPr lang="en-US" altLang="en-US" sz="2800">
                <a:ea typeface="Arial" charset="0"/>
                <a:cs typeface="Arial" charset="0"/>
              </a:rPr>
              <a:t>10 processors</a:t>
            </a:r>
          </a:p>
          <a:p>
            <a:pPr lvl="1" eaLnBrk="1" hangingPunct="1"/>
            <a:r>
              <a:rPr lang="en-US" altLang="en-US" sz="2400">
                <a:ea typeface="Arial" charset="0"/>
                <a:cs typeface="Arial" charset="0"/>
              </a:rPr>
              <a:t>Time = 10 × t</a:t>
            </a:r>
            <a:r>
              <a:rPr lang="en-US" altLang="en-US" sz="2400" baseline="-25000">
                <a:ea typeface="Arial" charset="0"/>
                <a:cs typeface="Arial" charset="0"/>
              </a:rPr>
              <a:t>add</a:t>
            </a:r>
            <a:r>
              <a:rPr lang="en-US" altLang="en-US" sz="2400">
                <a:ea typeface="Arial" charset="0"/>
                <a:cs typeface="Arial" charset="0"/>
              </a:rPr>
              <a:t> + 10000/10 × t</a:t>
            </a:r>
            <a:r>
              <a:rPr lang="en-US" altLang="en-US" sz="2400" baseline="-25000">
                <a:ea typeface="Arial" charset="0"/>
                <a:cs typeface="Arial" charset="0"/>
              </a:rPr>
              <a:t>add</a:t>
            </a:r>
            <a:r>
              <a:rPr lang="en-US" altLang="en-US" sz="2400">
                <a:ea typeface="Arial" charset="0"/>
                <a:cs typeface="Arial" charset="0"/>
              </a:rPr>
              <a:t> = 1010 × t</a:t>
            </a:r>
            <a:r>
              <a:rPr lang="en-US" altLang="en-US" sz="2400" baseline="-25000">
                <a:ea typeface="Arial" charset="0"/>
                <a:cs typeface="Arial" charset="0"/>
              </a:rPr>
              <a:t>add</a:t>
            </a:r>
            <a:endParaRPr lang="en-US" altLang="en-US" sz="2400">
              <a:ea typeface="Arial" charset="0"/>
              <a:cs typeface="Arial" charset="0"/>
            </a:endParaRPr>
          </a:p>
          <a:p>
            <a:pPr lvl="1" eaLnBrk="1" hangingPunct="1"/>
            <a:r>
              <a:rPr lang="en-US" altLang="en-US" sz="2400">
                <a:ea typeface="Arial" charset="0"/>
                <a:cs typeface="Arial" charset="0"/>
              </a:rPr>
              <a:t>Speedup = 10010/1010 = 9.9 (99% of potential)</a:t>
            </a:r>
            <a:endParaRPr lang="en-US" altLang="en-US" sz="2400" baseline="-25000">
              <a:ea typeface="Arial" charset="0"/>
              <a:cs typeface="Arial" charset="0"/>
            </a:endParaRPr>
          </a:p>
          <a:p>
            <a:pPr eaLnBrk="1" hangingPunct="1"/>
            <a:r>
              <a:rPr lang="en-US" altLang="en-US" sz="2800">
                <a:ea typeface="Arial" charset="0"/>
                <a:cs typeface="Arial" charset="0"/>
              </a:rPr>
              <a:t>100 processors</a:t>
            </a:r>
          </a:p>
          <a:p>
            <a:pPr lvl="1" eaLnBrk="1" hangingPunct="1"/>
            <a:r>
              <a:rPr lang="en-US" altLang="en-US" sz="2400">
                <a:ea typeface="Arial" charset="0"/>
                <a:cs typeface="Arial" charset="0"/>
              </a:rPr>
              <a:t>Time = 10 × t</a:t>
            </a:r>
            <a:r>
              <a:rPr lang="en-US" altLang="en-US" sz="2400" baseline="-25000">
                <a:ea typeface="Arial" charset="0"/>
                <a:cs typeface="Arial" charset="0"/>
              </a:rPr>
              <a:t>add</a:t>
            </a:r>
            <a:r>
              <a:rPr lang="en-US" altLang="en-US" sz="2400">
                <a:ea typeface="Arial" charset="0"/>
                <a:cs typeface="Arial" charset="0"/>
              </a:rPr>
              <a:t> + 10000/100 × t</a:t>
            </a:r>
            <a:r>
              <a:rPr lang="en-US" altLang="en-US" sz="2400" baseline="-25000">
                <a:ea typeface="Arial" charset="0"/>
                <a:cs typeface="Arial" charset="0"/>
              </a:rPr>
              <a:t>add</a:t>
            </a:r>
            <a:r>
              <a:rPr lang="en-US" altLang="en-US" sz="2400">
                <a:ea typeface="Arial" charset="0"/>
                <a:cs typeface="Arial" charset="0"/>
              </a:rPr>
              <a:t> = 110 × t</a:t>
            </a:r>
            <a:r>
              <a:rPr lang="en-US" altLang="en-US" sz="2400" baseline="-25000">
                <a:ea typeface="Arial" charset="0"/>
                <a:cs typeface="Arial" charset="0"/>
              </a:rPr>
              <a:t>add</a:t>
            </a:r>
          </a:p>
          <a:p>
            <a:pPr lvl="1" eaLnBrk="1" hangingPunct="1"/>
            <a:r>
              <a:rPr lang="en-US" altLang="en-US" sz="2400">
                <a:ea typeface="Arial" charset="0"/>
                <a:cs typeface="Arial" charset="0"/>
              </a:rPr>
              <a:t>Speedup = 10010/110 = 91 (91% of potential)</a:t>
            </a:r>
          </a:p>
          <a:p>
            <a:pPr eaLnBrk="1" hangingPunct="1"/>
            <a:r>
              <a:rPr lang="en-US" altLang="en-US" sz="2800">
                <a:ea typeface="Arial" charset="0"/>
                <a:cs typeface="Arial" charset="0"/>
              </a:rPr>
              <a:t>Assuming load balanced</a:t>
            </a:r>
          </a:p>
        </p:txBody>
      </p:sp>
      <p:sp>
        <p:nvSpPr>
          <p:cNvPr id="10244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3C2CAC23-0397-8C46-945E-17167E0D1AAD}" type="slidenum">
              <a:rPr lang="en-AU" altLang="en-US"/>
              <a:pPr eaLnBrk="1" hangingPunct="1"/>
              <a:t>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002455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Multithreaded DGEMM</a:t>
            </a:r>
          </a:p>
        </p:txBody>
      </p:sp>
      <p:sp>
        <p:nvSpPr>
          <p:cNvPr id="55299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90DDA5D3-09ED-1A44-B518-B0EE493C50CE}" type="slidenum">
              <a:rPr lang="en-AU" altLang="en-US"/>
              <a:pPr eaLnBrk="1" hangingPunct="1"/>
              <a:t>50</a:t>
            </a:fld>
            <a:endParaRPr lang="en-AU" altLang="en-US"/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3" y="1341438"/>
            <a:ext cx="6175375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2098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Multithreaded DGEMM</a:t>
            </a:r>
          </a:p>
        </p:txBody>
      </p:sp>
      <p:sp>
        <p:nvSpPr>
          <p:cNvPr id="5632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67430DF7-7564-AB4D-914B-9A7108C0166D}" type="slidenum">
              <a:rPr lang="en-AU" altLang="en-US"/>
              <a:pPr eaLnBrk="1" hangingPunct="1"/>
              <a:t>51</a:t>
            </a:fld>
            <a:endParaRPr lang="en-AU" altLang="en-US"/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341438"/>
            <a:ext cx="72390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0576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Fallacies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Amdahl’s Law doesn’t apply to parallel computers</a:t>
            </a:r>
          </a:p>
          <a:p>
            <a:pPr lvl="1" eaLnBrk="1" hangingPunct="1"/>
            <a:r>
              <a:rPr lang="en-AU" altLang="en-US"/>
              <a:t>Since we can achieve linear speedup</a:t>
            </a:r>
          </a:p>
          <a:p>
            <a:pPr lvl="1" eaLnBrk="1" hangingPunct="1"/>
            <a:r>
              <a:rPr lang="en-AU" altLang="en-US"/>
              <a:t>But only on applications with weak scaling</a:t>
            </a:r>
          </a:p>
          <a:p>
            <a:pPr eaLnBrk="1" hangingPunct="1"/>
            <a:r>
              <a:rPr lang="en-AU" altLang="en-US"/>
              <a:t>Peak performance tracks observed performance</a:t>
            </a:r>
          </a:p>
          <a:p>
            <a:pPr lvl="1" eaLnBrk="1" hangingPunct="1"/>
            <a:r>
              <a:rPr lang="en-AU" altLang="en-US"/>
              <a:t>Marketers like this approach!</a:t>
            </a:r>
          </a:p>
          <a:p>
            <a:pPr lvl="1" eaLnBrk="1" hangingPunct="1"/>
            <a:r>
              <a:rPr lang="en-AU" altLang="en-US"/>
              <a:t>But compare Xeon with others in example</a:t>
            </a:r>
          </a:p>
          <a:p>
            <a:pPr lvl="1" eaLnBrk="1" hangingPunct="1"/>
            <a:r>
              <a:rPr lang="en-AU" altLang="en-US"/>
              <a:t>Need to be aware of bottlenecks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 rot="5400000">
            <a:off x="7509669" y="1267619"/>
            <a:ext cx="2901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§6.13 </a:t>
            </a:r>
            <a:r>
              <a:rPr lang="en-AU" altLang="en-US">
                <a:solidFill>
                  <a:schemeClr val="folHlink"/>
                </a:solidFill>
              </a:rPr>
              <a:t>Fallacies and Pitfalls</a:t>
            </a:r>
          </a:p>
        </p:txBody>
      </p:sp>
      <p:sp>
        <p:nvSpPr>
          <p:cNvPr id="57349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3123D89D-844C-4A48-B33D-06C4CC9C2294}" type="slidenum">
              <a:rPr lang="en-AU" altLang="en-US"/>
              <a:pPr eaLnBrk="1" hangingPunct="1"/>
              <a:t>52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714589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Pitfalls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Not developing the software to take account of a multiprocessor architecture</a:t>
            </a:r>
          </a:p>
          <a:p>
            <a:pPr lvl="1" eaLnBrk="1" hangingPunct="1"/>
            <a:r>
              <a:rPr lang="en-AU" altLang="en-US"/>
              <a:t>Example: using a single lock for a shared composite resource</a:t>
            </a:r>
          </a:p>
          <a:p>
            <a:pPr lvl="2" eaLnBrk="1" hangingPunct="1"/>
            <a:r>
              <a:rPr lang="en-AU" altLang="en-US"/>
              <a:t>Serializes accesses, even if they could be done in parallel</a:t>
            </a:r>
          </a:p>
          <a:p>
            <a:pPr lvl="2" eaLnBrk="1" hangingPunct="1"/>
            <a:r>
              <a:rPr lang="en-AU" altLang="en-US"/>
              <a:t>Use finer-granularity locking</a:t>
            </a:r>
          </a:p>
        </p:txBody>
      </p:sp>
      <p:sp>
        <p:nvSpPr>
          <p:cNvPr id="58372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EC6A57B3-4B1B-6543-A327-1A4634B8A601}" type="slidenum">
              <a:rPr lang="en-AU" altLang="en-US"/>
              <a:pPr eaLnBrk="1" hangingPunct="1"/>
              <a:t>53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257391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74012" cy="5111750"/>
          </a:xfrm>
        </p:spPr>
        <p:txBody>
          <a:bodyPr/>
          <a:lstStyle/>
          <a:p>
            <a:pPr eaLnBrk="1" hangingPunct="1"/>
            <a:r>
              <a:rPr lang="en-AU" altLang="en-US" sz="2800">
                <a:sym typeface="Symbol" charset="2"/>
              </a:rPr>
              <a:t>Goal: higher performance by using multiple processors</a:t>
            </a:r>
          </a:p>
          <a:p>
            <a:pPr eaLnBrk="1" hangingPunct="1"/>
            <a:r>
              <a:rPr lang="en-AU" altLang="en-US" sz="2800">
                <a:sym typeface="Symbol" charset="2"/>
              </a:rPr>
              <a:t>Difficulties</a:t>
            </a:r>
          </a:p>
          <a:p>
            <a:pPr lvl="1" eaLnBrk="1" hangingPunct="1"/>
            <a:r>
              <a:rPr lang="en-AU" altLang="en-US" sz="2400">
                <a:sym typeface="Symbol" charset="2"/>
              </a:rPr>
              <a:t>Developing parallel software</a:t>
            </a:r>
          </a:p>
          <a:p>
            <a:pPr lvl="1" eaLnBrk="1" hangingPunct="1"/>
            <a:r>
              <a:rPr lang="en-AU" altLang="en-US" sz="2400">
                <a:sym typeface="Symbol" charset="2"/>
              </a:rPr>
              <a:t>Devising appropriate architectures</a:t>
            </a:r>
          </a:p>
          <a:p>
            <a:pPr eaLnBrk="1" hangingPunct="1"/>
            <a:r>
              <a:rPr lang="en-AU" altLang="en-US" sz="2800">
                <a:sym typeface="Symbol" charset="2"/>
              </a:rPr>
              <a:t>SaaS importance is growing and clusters are a good match</a:t>
            </a:r>
          </a:p>
          <a:p>
            <a:pPr eaLnBrk="1" hangingPunct="1"/>
            <a:r>
              <a:rPr lang="en-AU" altLang="en-US" sz="2800">
                <a:sym typeface="Symbol" charset="2"/>
              </a:rPr>
              <a:t>Performance per dollar and performance per Joule drive both mobile and WSC</a:t>
            </a:r>
            <a:endParaRPr lang="en-AU" altLang="en-US">
              <a:sym typeface="Symbol" charset="2"/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 rot="5400000">
            <a:off x="7490619" y="1286669"/>
            <a:ext cx="2940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§6.14 Concluding Remarks</a:t>
            </a:r>
          </a:p>
        </p:txBody>
      </p:sp>
      <p:sp>
        <p:nvSpPr>
          <p:cNvPr id="59397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DBF18632-25DD-0841-954D-156E903D3B39}" type="slidenum">
              <a:rPr lang="en-AU" altLang="en-US"/>
              <a:pPr eaLnBrk="1" hangingPunct="1"/>
              <a:t>54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350052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Concluding Remarks (con’t)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3743325" cy="5111750"/>
          </a:xfrm>
        </p:spPr>
        <p:txBody>
          <a:bodyPr/>
          <a:lstStyle/>
          <a:p>
            <a:r>
              <a:rPr lang="en-US" altLang="en-US" sz="2400"/>
              <a:t>SIMD and vector operations match multimedia applications and are easy to program</a:t>
            </a:r>
          </a:p>
        </p:txBody>
      </p:sp>
      <p:sp>
        <p:nvSpPr>
          <p:cNvPr id="604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BE1E0253-EE1A-D740-A444-16C96A9E8DA6}" type="slidenum">
              <a:rPr lang="en-AU" altLang="en-US"/>
              <a:pPr eaLnBrk="1" hangingPunct="1"/>
              <a:t>55</a:t>
            </a:fld>
            <a:endParaRPr lang="en-AU" altLang="en-US"/>
          </a:p>
        </p:txBody>
      </p:sp>
      <p:pic>
        <p:nvPicPr>
          <p:cNvPr id="604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88" y="1268413"/>
            <a:ext cx="4389437" cy="458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15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Strong vs Weak Scaling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Strong scaling: problem size fixed</a:t>
            </a:r>
          </a:p>
          <a:p>
            <a:pPr lvl="1" eaLnBrk="1" hangingPunct="1"/>
            <a:r>
              <a:rPr lang="en-AU" altLang="en-US"/>
              <a:t>As in example</a:t>
            </a:r>
          </a:p>
          <a:p>
            <a:pPr eaLnBrk="1" hangingPunct="1"/>
            <a:r>
              <a:rPr lang="en-AU" altLang="en-US"/>
              <a:t>Weak scaling: problem size proportional to number of processors</a:t>
            </a:r>
          </a:p>
          <a:p>
            <a:pPr lvl="1" eaLnBrk="1" hangingPunct="1"/>
            <a:r>
              <a:rPr lang="en-AU" altLang="en-US"/>
              <a:t>10 processors, 10 </a:t>
            </a:r>
            <a:r>
              <a:rPr lang="en-US" altLang="en-US">
                <a:ea typeface="Arial" charset="0"/>
                <a:cs typeface="Arial" charset="0"/>
              </a:rPr>
              <a:t>× 10 matrix</a:t>
            </a:r>
          </a:p>
          <a:p>
            <a:pPr lvl="2" eaLnBrk="1" hangingPunct="1"/>
            <a:r>
              <a:rPr lang="en-US" altLang="en-US">
                <a:ea typeface="Arial" charset="0"/>
                <a:cs typeface="Arial" charset="0"/>
              </a:rPr>
              <a:t>Time = 20 × t</a:t>
            </a:r>
            <a:r>
              <a:rPr lang="en-US" altLang="en-US" baseline="-25000">
                <a:ea typeface="Arial" charset="0"/>
                <a:cs typeface="Arial" charset="0"/>
              </a:rPr>
              <a:t>add</a:t>
            </a:r>
            <a:endParaRPr lang="en-US" altLang="en-US">
              <a:ea typeface="Arial" charset="0"/>
              <a:cs typeface="Arial" charset="0"/>
            </a:endParaRPr>
          </a:p>
          <a:p>
            <a:pPr lvl="1" eaLnBrk="1" hangingPunct="1"/>
            <a:r>
              <a:rPr lang="en-AU" altLang="en-US">
                <a:ea typeface="Arial" charset="0"/>
                <a:cs typeface="Arial" charset="0"/>
              </a:rPr>
              <a:t>100 processors, </a:t>
            </a:r>
            <a:r>
              <a:rPr lang="en-AU" altLang="en-US"/>
              <a:t>32 </a:t>
            </a:r>
            <a:r>
              <a:rPr lang="en-US" altLang="en-US">
                <a:ea typeface="Arial" charset="0"/>
                <a:cs typeface="Arial" charset="0"/>
              </a:rPr>
              <a:t>× 32 matrix</a:t>
            </a:r>
          </a:p>
          <a:p>
            <a:pPr lvl="2" eaLnBrk="1" hangingPunct="1"/>
            <a:r>
              <a:rPr lang="en-US" altLang="en-US">
                <a:ea typeface="Arial" charset="0"/>
                <a:cs typeface="Arial" charset="0"/>
              </a:rPr>
              <a:t>Time = 10 × t</a:t>
            </a:r>
            <a:r>
              <a:rPr lang="en-US" altLang="en-US" baseline="-25000">
                <a:ea typeface="Arial" charset="0"/>
                <a:cs typeface="Arial" charset="0"/>
              </a:rPr>
              <a:t>add</a:t>
            </a:r>
            <a:r>
              <a:rPr lang="en-US" altLang="en-US">
                <a:ea typeface="Arial" charset="0"/>
                <a:cs typeface="Arial" charset="0"/>
              </a:rPr>
              <a:t> + 1000/100 × t</a:t>
            </a:r>
            <a:r>
              <a:rPr lang="en-US" altLang="en-US" baseline="-25000">
                <a:ea typeface="Arial" charset="0"/>
                <a:cs typeface="Arial" charset="0"/>
              </a:rPr>
              <a:t>add</a:t>
            </a:r>
            <a:r>
              <a:rPr lang="en-US" altLang="en-US">
                <a:ea typeface="Arial" charset="0"/>
                <a:cs typeface="Arial" charset="0"/>
              </a:rPr>
              <a:t> = 20 × t</a:t>
            </a:r>
            <a:r>
              <a:rPr lang="en-US" altLang="en-US" baseline="-25000">
                <a:ea typeface="Arial" charset="0"/>
                <a:cs typeface="Arial" charset="0"/>
              </a:rPr>
              <a:t>add</a:t>
            </a:r>
            <a:endParaRPr lang="en-US" altLang="en-US">
              <a:ea typeface="Arial" charset="0"/>
              <a:cs typeface="Arial" charset="0"/>
            </a:endParaRPr>
          </a:p>
          <a:p>
            <a:pPr lvl="1" eaLnBrk="1" hangingPunct="1"/>
            <a:r>
              <a:rPr lang="en-AU" altLang="en-US">
                <a:ea typeface="Arial" charset="0"/>
                <a:cs typeface="Arial" charset="0"/>
              </a:rPr>
              <a:t>Constant performance in this example</a:t>
            </a:r>
          </a:p>
        </p:txBody>
      </p:sp>
      <p:sp>
        <p:nvSpPr>
          <p:cNvPr id="11268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8A95EAA4-5B30-AD4B-A6D2-397DC445023C}" type="slidenum">
              <a:rPr lang="en-AU" altLang="en-US"/>
              <a:pPr eaLnBrk="1" hangingPunct="1"/>
              <a:t>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4803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Instruction and Data Streams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36587"/>
          </a:xfrm>
        </p:spPr>
        <p:txBody>
          <a:bodyPr/>
          <a:lstStyle/>
          <a:p>
            <a:pPr eaLnBrk="1" hangingPunct="1"/>
            <a:r>
              <a:rPr lang="en-AU" altLang="en-US"/>
              <a:t>An alternate classification</a:t>
            </a:r>
          </a:p>
        </p:txBody>
      </p:sp>
      <p:graphicFrame>
        <p:nvGraphicFramePr>
          <p:cNvPr id="312381" name="Group 61"/>
          <p:cNvGraphicFramePr>
            <a:graphicFrameLocks noGrp="1"/>
          </p:cNvGraphicFramePr>
          <p:nvPr/>
        </p:nvGraphicFramePr>
        <p:xfrm>
          <a:off x="811213" y="1897063"/>
          <a:ext cx="7529512" cy="2227263"/>
        </p:xfrm>
        <a:graphic>
          <a:graphicData uri="http://schemas.openxmlformats.org/drawingml/2006/table">
            <a:tbl>
              <a:tblPr/>
              <a:tblGrid>
                <a:gridCol w="1382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1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2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 rowSpan="2"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Data Streams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Single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Multiple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675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Instruction Streams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Single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SISD</a:t>
                      </a: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:</a:t>
                      </a:r>
                      <a:b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</a:b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Intel Pentium 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SIMD</a:t>
                      </a: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: SSE instructions of x86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Multiple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MISD</a:t>
                      </a: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:</a:t>
                      </a:r>
                      <a:b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</a:b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No examples today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MIMD</a:t>
                      </a: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:</a:t>
                      </a:r>
                      <a:b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</a:b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Intel Xeon e5345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314" name="Rectangle 62"/>
          <p:cNvSpPr>
            <a:spLocks noChangeArrowheads="1"/>
          </p:cNvSpPr>
          <p:nvPr/>
        </p:nvSpPr>
        <p:spPr bwMode="auto">
          <a:xfrm>
            <a:off x="684213" y="4349750"/>
            <a:ext cx="82708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AU" altLang="en-US" sz="3200"/>
              <a:t>SPMD: Single Program Multiple Data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AU" altLang="en-US" sz="2800"/>
              <a:t>A parallel program on a MIMD computer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AU" altLang="en-US" sz="2800"/>
              <a:t>Conditional code for different processors</a:t>
            </a:r>
          </a:p>
        </p:txBody>
      </p:sp>
      <p:sp>
        <p:nvSpPr>
          <p:cNvPr id="12315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40EEEAF4-17E4-584E-9123-A782764DDC79}" type="slidenum">
              <a:rPr lang="en-AU" altLang="en-US"/>
              <a:pPr eaLnBrk="1" hangingPunct="1"/>
              <a:t>7</a:t>
            </a:fld>
            <a:endParaRPr lang="en-AU" altLang="en-US"/>
          </a:p>
        </p:txBody>
      </p:sp>
      <p:sp>
        <p:nvSpPr>
          <p:cNvPr id="12316" name="Text Box 4"/>
          <p:cNvSpPr txBox="1">
            <a:spLocks noChangeArrowheads="1"/>
          </p:cNvSpPr>
          <p:nvPr/>
        </p:nvSpPr>
        <p:spPr bwMode="auto">
          <a:xfrm rot="5400000">
            <a:off x="6605587" y="2168525"/>
            <a:ext cx="471011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§6.3 SISD, MIMD, SIMD, SPMD, and Vector</a:t>
            </a:r>
          </a:p>
        </p:txBody>
      </p:sp>
    </p:spTree>
    <p:extLst>
      <p:ext uri="{BB962C8B-B14F-4D97-AF65-F5344CB8AC3E}">
        <p14:creationId xmlns:p14="http://schemas.microsoft.com/office/powerpoint/2010/main" val="43594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AU" altLang="en-US" sz="4000"/>
              <a:t>Example: DAXPY (Y = a × X + Y)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AU" altLang="en-US" sz="1800"/>
              <a:t>  Conventional MIPS code</a:t>
            </a:r>
          </a:p>
          <a:p>
            <a:pPr marL="0" indent="0" eaLnBrk="1" hangingPunct="1">
              <a:lnSpc>
                <a:spcPct val="90000"/>
              </a:lnSpc>
              <a:spcBef>
                <a:spcPct val="30000"/>
              </a:spcBef>
              <a:buFont typeface="Wingdings" charset="2"/>
              <a:buNone/>
            </a:pPr>
            <a:r>
              <a:rPr lang="en-AU" altLang="en-US" sz="1800">
                <a:latin typeface="Lucida Console" charset="0"/>
              </a:rPr>
              <a:t>      l.d   $f0,a($sp)     ;load scalar a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      addiu r4,$s0,#512    ;upper bound of what to load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loop: l.d   $f2,0($s0)     ;load x(i)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      mul.d $f2,$f2,$f0    ;a × x(i)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      l.d   $f4,0($s1)     ;load y(i)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      add.d $f4,$f4,$f2    ;a × x(i) + y(i)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      s.d   $f4,0($s1)     ;store into y(i)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      addiu $s0,$s0,#8     ;increment index to x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      addiu $s1,$s1,#8     ;increment index to y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      subu  $t0,r4,$s0     ;compute bound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      bne   $t0,$zero,loop ;check if done</a:t>
            </a:r>
          </a:p>
          <a:p>
            <a:pPr marL="0" indent="0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AU" altLang="en-US" sz="1800"/>
              <a:t>  Vector MIPS code</a:t>
            </a:r>
          </a:p>
          <a:p>
            <a:pPr marL="0" indent="0" eaLnBrk="1" hangingPunct="1">
              <a:lnSpc>
                <a:spcPct val="90000"/>
              </a:lnSpc>
              <a:spcBef>
                <a:spcPct val="30000"/>
              </a:spcBef>
              <a:buFont typeface="Wingdings" charset="2"/>
              <a:buNone/>
            </a:pPr>
            <a:r>
              <a:rPr lang="en-AU" altLang="en-US" sz="1800">
                <a:latin typeface="Lucida Console" charset="0"/>
              </a:rPr>
              <a:t>      l.d     $f0,a($sp)   ;load scalar a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      lv      $v1,0($s0)   ;load vector x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      mulvs.d $v2,$v1,$f0  ;vector-scalar multiply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      lv      $v3,0($s1)   ;load vector y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      addv.d  $v4,$v2,$v3  ;add y to product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      sv      $v4,0($s1)   ;store the result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214563" y="2184400"/>
            <a:ext cx="1827212" cy="1079500"/>
            <a:chOff x="1395" y="1376"/>
            <a:chExt cx="1151" cy="680"/>
          </a:xfrm>
        </p:grpSpPr>
        <p:sp>
          <p:nvSpPr>
            <p:cNvPr id="13318" name="Oval 4"/>
            <p:cNvSpPr>
              <a:spLocks noChangeArrowheads="1"/>
            </p:cNvSpPr>
            <p:nvPr/>
          </p:nvSpPr>
          <p:spPr bwMode="auto">
            <a:xfrm>
              <a:off x="1467" y="1376"/>
              <a:ext cx="394" cy="21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19" name="Oval 5"/>
            <p:cNvSpPr>
              <a:spLocks noChangeArrowheads="1"/>
            </p:cNvSpPr>
            <p:nvPr/>
          </p:nvSpPr>
          <p:spPr bwMode="auto">
            <a:xfrm>
              <a:off x="2152" y="1686"/>
              <a:ext cx="394" cy="21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20" name="Oval 6"/>
            <p:cNvSpPr>
              <a:spLocks noChangeArrowheads="1"/>
            </p:cNvSpPr>
            <p:nvPr/>
          </p:nvSpPr>
          <p:spPr bwMode="auto">
            <a:xfrm>
              <a:off x="1479" y="1674"/>
              <a:ext cx="394" cy="21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21" name="Oval 9"/>
            <p:cNvSpPr>
              <a:spLocks noChangeArrowheads="1"/>
            </p:cNvSpPr>
            <p:nvPr/>
          </p:nvSpPr>
          <p:spPr bwMode="auto">
            <a:xfrm>
              <a:off x="1479" y="1843"/>
              <a:ext cx="394" cy="21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>
              <a:off x="1843" y="1516"/>
              <a:ext cx="322" cy="2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3" name="Freeform 11"/>
            <p:cNvSpPr>
              <a:spLocks/>
            </p:cNvSpPr>
            <p:nvPr/>
          </p:nvSpPr>
          <p:spPr bwMode="auto">
            <a:xfrm>
              <a:off x="1395" y="1789"/>
              <a:ext cx="84" cy="157"/>
            </a:xfrm>
            <a:custGeom>
              <a:avLst/>
              <a:gdLst>
                <a:gd name="T0" fmla="*/ 84 w 84"/>
                <a:gd name="T1" fmla="*/ 0 h 157"/>
                <a:gd name="T2" fmla="*/ 0 w 84"/>
                <a:gd name="T3" fmla="*/ 97 h 157"/>
                <a:gd name="T4" fmla="*/ 84 w 84"/>
                <a:gd name="T5" fmla="*/ 157 h 157"/>
                <a:gd name="T6" fmla="*/ 0 60000 65536"/>
                <a:gd name="T7" fmla="*/ 0 60000 65536"/>
                <a:gd name="T8" fmla="*/ 0 60000 65536"/>
                <a:gd name="T9" fmla="*/ 0 w 84"/>
                <a:gd name="T10" fmla="*/ 0 h 157"/>
                <a:gd name="T11" fmla="*/ 84 w 84"/>
                <a:gd name="T12" fmla="*/ 157 h 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" h="157">
                  <a:moveTo>
                    <a:pt x="84" y="0"/>
                  </a:moveTo>
                  <a:cubicBezTo>
                    <a:pt x="70" y="16"/>
                    <a:pt x="0" y="71"/>
                    <a:pt x="0" y="97"/>
                  </a:cubicBezTo>
                  <a:cubicBezTo>
                    <a:pt x="0" y="123"/>
                    <a:pt x="67" y="145"/>
                    <a:pt x="84" y="157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17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11FA3F51-4E72-6144-A49C-3CB5E7585435}" type="slidenum">
              <a:rPr lang="en-AU" altLang="en-US"/>
              <a:pPr eaLnBrk="1" hangingPunct="1"/>
              <a:t>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415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Vector Processors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Highly pipelined function units</a:t>
            </a:r>
          </a:p>
          <a:p>
            <a:pPr eaLnBrk="1" hangingPunct="1"/>
            <a:r>
              <a:rPr lang="en-AU" altLang="en-US" sz="2800"/>
              <a:t>Stream data from/to vector registers to units</a:t>
            </a:r>
          </a:p>
          <a:p>
            <a:pPr lvl="1" eaLnBrk="1" hangingPunct="1"/>
            <a:r>
              <a:rPr lang="en-AU" altLang="en-US" sz="2400"/>
              <a:t>Data collected from memory into registers</a:t>
            </a:r>
          </a:p>
          <a:p>
            <a:pPr lvl="1" eaLnBrk="1" hangingPunct="1"/>
            <a:r>
              <a:rPr lang="en-AU" altLang="en-US" sz="2400"/>
              <a:t>Results stored from registers to memory</a:t>
            </a:r>
          </a:p>
          <a:p>
            <a:pPr eaLnBrk="1" hangingPunct="1"/>
            <a:r>
              <a:rPr lang="en-AU" altLang="en-US" sz="2800"/>
              <a:t>Example: Vector extension to MIPS</a:t>
            </a:r>
          </a:p>
          <a:p>
            <a:pPr lvl="1" eaLnBrk="1" hangingPunct="1"/>
            <a:r>
              <a:rPr lang="en-AU" altLang="en-US" sz="2400"/>
              <a:t>32 </a:t>
            </a:r>
            <a:r>
              <a:rPr lang="en-US" altLang="en-US" sz="2400">
                <a:ea typeface="Arial" charset="0"/>
                <a:cs typeface="Arial" charset="0"/>
              </a:rPr>
              <a:t>× 64-element registers (64-bit elements)</a:t>
            </a:r>
          </a:p>
          <a:p>
            <a:pPr lvl="1" eaLnBrk="1" hangingPunct="1"/>
            <a:r>
              <a:rPr lang="en-US" altLang="en-US" sz="2400">
                <a:ea typeface="Arial" charset="0"/>
                <a:cs typeface="Arial" charset="0"/>
              </a:rPr>
              <a:t>Vector instructions</a:t>
            </a:r>
          </a:p>
          <a:p>
            <a:pPr lvl="2" eaLnBrk="1" hangingPunct="1"/>
            <a:r>
              <a:rPr lang="en-US" altLang="en-US" sz="2000">
                <a:latin typeface="Lucida Console" charset="0"/>
                <a:ea typeface="Arial" charset="0"/>
                <a:cs typeface="Arial" charset="0"/>
              </a:rPr>
              <a:t>lv</a:t>
            </a:r>
            <a:r>
              <a:rPr lang="en-US" altLang="en-US" sz="2000">
                <a:ea typeface="Arial" charset="0"/>
                <a:cs typeface="Arial" charset="0"/>
              </a:rPr>
              <a:t>, </a:t>
            </a:r>
            <a:r>
              <a:rPr lang="en-US" altLang="en-US" sz="2000">
                <a:latin typeface="Lucida Console" charset="0"/>
                <a:ea typeface="Arial" charset="0"/>
                <a:cs typeface="Arial" charset="0"/>
              </a:rPr>
              <a:t>sv</a:t>
            </a:r>
            <a:r>
              <a:rPr lang="en-US" altLang="en-US" sz="2000">
                <a:ea typeface="Arial" charset="0"/>
                <a:cs typeface="Arial" charset="0"/>
              </a:rPr>
              <a:t>: load/store vector</a:t>
            </a:r>
          </a:p>
          <a:p>
            <a:pPr lvl="2" eaLnBrk="1" hangingPunct="1"/>
            <a:r>
              <a:rPr lang="en-US" altLang="en-US" sz="2000">
                <a:latin typeface="Lucida Console" charset="0"/>
                <a:ea typeface="Arial" charset="0"/>
                <a:cs typeface="Arial" charset="0"/>
              </a:rPr>
              <a:t>addv.d</a:t>
            </a:r>
            <a:r>
              <a:rPr lang="en-US" altLang="en-US" sz="2000">
                <a:ea typeface="Arial" charset="0"/>
                <a:cs typeface="Arial" charset="0"/>
              </a:rPr>
              <a:t>: add vectors of double</a:t>
            </a:r>
          </a:p>
          <a:p>
            <a:pPr lvl="2" eaLnBrk="1" hangingPunct="1"/>
            <a:r>
              <a:rPr lang="en-US" altLang="en-US" sz="2000">
                <a:latin typeface="Lucida Console" charset="0"/>
                <a:ea typeface="Arial" charset="0"/>
                <a:cs typeface="Arial" charset="0"/>
              </a:rPr>
              <a:t>addvs.d</a:t>
            </a:r>
            <a:r>
              <a:rPr lang="en-US" altLang="en-US" sz="2000">
                <a:ea typeface="Arial" charset="0"/>
                <a:cs typeface="Arial" charset="0"/>
              </a:rPr>
              <a:t>: add scalar to each element of vector of double</a:t>
            </a:r>
          </a:p>
          <a:p>
            <a:pPr eaLnBrk="1" hangingPunct="1"/>
            <a:r>
              <a:rPr lang="en-US" altLang="en-US" sz="2800">
                <a:ea typeface="Arial" charset="0"/>
                <a:cs typeface="Arial" charset="0"/>
              </a:rPr>
              <a:t>Significantly reduces instruction-fetch bandwidth</a:t>
            </a:r>
          </a:p>
        </p:txBody>
      </p:sp>
      <p:sp>
        <p:nvSpPr>
          <p:cNvPr id="14340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54AA8107-BA86-B74E-B366-B7FC1478F5EF}" type="slidenum">
              <a:rPr lang="en-AU" altLang="en-US"/>
              <a:pPr eaLnBrk="1" hangingPunct="1"/>
              <a:t>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91732017"/>
      </p:ext>
    </p:extLst>
  </p:cSld>
  <p:clrMapOvr>
    <a:masterClrMapping/>
  </p:clrMapOvr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11207</TotalTime>
  <Words>3942</Words>
  <Application>Microsoft Macintosh PowerPoint</Application>
  <PresentationFormat>On-screen Show (4:3)</PresentationFormat>
  <Paragraphs>685</Paragraphs>
  <Slides>55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Arial Black</vt:lpstr>
      <vt:lpstr>Corbel</vt:lpstr>
      <vt:lpstr>Courier New</vt:lpstr>
      <vt:lpstr>Lucida Console</vt:lpstr>
      <vt:lpstr>Times New Roman</vt:lpstr>
      <vt:lpstr>Wingdings</vt:lpstr>
      <vt:lpstr>cod4e</vt:lpstr>
      <vt:lpstr>Equation</vt:lpstr>
      <vt:lpstr>Parallelism</vt:lpstr>
      <vt:lpstr>Parallel Programming</vt:lpstr>
      <vt:lpstr>Amdahl’s Law</vt:lpstr>
      <vt:lpstr>Scaling Example</vt:lpstr>
      <vt:lpstr>Scaling Example (cont)</vt:lpstr>
      <vt:lpstr>Strong vs Weak Scaling</vt:lpstr>
      <vt:lpstr>Instruction and Data Streams</vt:lpstr>
      <vt:lpstr>Example: DAXPY (Y = a × X + Y)</vt:lpstr>
      <vt:lpstr>Vector Processors</vt:lpstr>
      <vt:lpstr>Vector vs. Scalar</vt:lpstr>
      <vt:lpstr>SIMD</vt:lpstr>
      <vt:lpstr>Vector vs. Multimedia Extensions</vt:lpstr>
      <vt:lpstr>Multithreading</vt:lpstr>
      <vt:lpstr>Simultaneous Multithreading</vt:lpstr>
      <vt:lpstr>Multithreading Example</vt:lpstr>
      <vt:lpstr>Future of Multithreading</vt:lpstr>
      <vt:lpstr>Shared Memory</vt:lpstr>
      <vt:lpstr>Example: Sum Reduction</vt:lpstr>
      <vt:lpstr>Example: Sum Reduction</vt:lpstr>
      <vt:lpstr>Example: Sum Reduction</vt:lpstr>
      <vt:lpstr>History of GPUs</vt:lpstr>
      <vt:lpstr>Graphics in the System</vt:lpstr>
      <vt:lpstr>GPU Architectures</vt:lpstr>
      <vt:lpstr>Example: NVIDIA Tesla</vt:lpstr>
      <vt:lpstr>Example: NVIDIA Tesla</vt:lpstr>
      <vt:lpstr>Classifying GPUs</vt:lpstr>
      <vt:lpstr>GPU Memory Structures</vt:lpstr>
      <vt:lpstr>Putting GPUs into Perspective</vt:lpstr>
      <vt:lpstr>Guide to GPU Terms</vt:lpstr>
      <vt:lpstr>Message Passing</vt:lpstr>
      <vt:lpstr>Loosely Coupled Clusters</vt:lpstr>
      <vt:lpstr>Sum Reduction (Again)</vt:lpstr>
      <vt:lpstr>Sum Reduction (Again)</vt:lpstr>
      <vt:lpstr>Grid Computing</vt:lpstr>
      <vt:lpstr>Interconnection Networks</vt:lpstr>
      <vt:lpstr>Multistage Networks</vt:lpstr>
      <vt:lpstr>Network Characteristics</vt:lpstr>
      <vt:lpstr>Parallel Benchmarks</vt:lpstr>
      <vt:lpstr>Code or Applications?</vt:lpstr>
      <vt:lpstr>Modeling Performance</vt:lpstr>
      <vt:lpstr>Roofline Diagram</vt:lpstr>
      <vt:lpstr>Comparing Systems</vt:lpstr>
      <vt:lpstr>Optimizing Performance</vt:lpstr>
      <vt:lpstr>Optimizing Performance</vt:lpstr>
      <vt:lpstr>i7-960 vs. NVIDIA Tesla 280/480</vt:lpstr>
      <vt:lpstr>Rooflines</vt:lpstr>
      <vt:lpstr>Benchmarks</vt:lpstr>
      <vt:lpstr>Performance Summary</vt:lpstr>
      <vt:lpstr>Multi-threading DGEMM</vt:lpstr>
      <vt:lpstr>Multithreaded DGEMM</vt:lpstr>
      <vt:lpstr>Multithreaded DGEMM</vt:lpstr>
      <vt:lpstr>Fallacies</vt:lpstr>
      <vt:lpstr>Pitfalls</vt:lpstr>
      <vt:lpstr>Concluding Remarks</vt:lpstr>
      <vt:lpstr>Concluding Remarks (con’t)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Peter Ashenden</dc:creator>
  <cp:lastModifiedBy>Utterback, Robert</cp:lastModifiedBy>
  <cp:revision>212</cp:revision>
  <dcterms:created xsi:type="dcterms:W3CDTF">2008-08-25T10:09:57Z</dcterms:created>
  <dcterms:modified xsi:type="dcterms:W3CDTF">2018-12-04T00:12:35Z</dcterms:modified>
</cp:coreProperties>
</file>