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15"/>
  </p:notesMasterIdLst>
  <p:handoutMasterIdLst>
    <p:handoutMasterId r:id="rId16"/>
  </p:handoutMasterIdLst>
  <p:sldIdLst>
    <p:sldId id="330" r:id="rId2"/>
    <p:sldId id="393" r:id="rId3"/>
    <p:sldId id="417" r:id="rId4"/>
    <p:sldId id="359" r:id="rId5"/>
    <p:sldId id="363" r:id="rId6"/>
    <p:sldId id="403" r:id="rId7"/>
    <p:sldId id="364" r:id="rId8"/>
    <p:sldId id="365" r:id="rId9"/>
    <p:sldId id="369" r:id="rId10"/>
    <p:sldId id="319" r:id="rId11"/>
    <p:sldId id="320" r:id="rId12"/>
    <p:sldId id="321" r:id="rId13"/>
    <p:sldId id="325" r:id="rId14"/>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6" autoAdjust="0"/>
    <p:restoredTop sz="80220" autoAdjust="0"/>
  </p:normalViewPr>
  <p:slideViewPr>
    <p:cSldViewPr>
      <p:cViewPr varScale="1">
        <p:scale>
          <a:sx n="100" d="100"/>
          <a:sy n="100" d="100"/>
        </p:scale>
        <p:origin x="2040"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October 16, 2018</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October 16, 2018</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put matrix </a:t>
            </a:r>
            <a:r>
              <a:rPr lang="en-US" dirty="0" err="1"/>
              <a:t>mult</a:t>
            </a:r>
            <a:r>
              <a:rPr lang="en-US" dirty="0"/>
              <a:t>. C code on board so we can refer to it while tracing MIPS code.</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October 16,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59956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5CC9A3C-F7F1-4942-8516-B8FC80BDF5B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7283" name="Rectangle 3">
            <a:extLst>
              <a:ext uri="{FF2B5EF4-FFF2-40B4-BE49-F238E27FC236}">
                <a16:creationId xmlns:a16="http://schemas.microsoft.com/office/drawing/2014/main" id="{E34A79A2-7D0C-C54D-A4F5-10741C257DC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AFF3559-3883-0745-8D32-328CAA9EBD29}" type="datetime3">
              <a:rPr lang="en-AU" altLang="en-US" smtClean="0">
                <a:latin typeface="Times New Roman" panose="02020603050405020304" pitchFamily="18" charset="0"/>
              </a:rPr>
              <a:pPr/>
              <a:t>16 October, 2018</a:t>
            </a:fld>
            <a:endParaRPr lang="en-AU" altLang="en-US">
              <a:latin typeface="Times New Roman" panose="02020603050405020304" pitchFamily="18" charset="0"/>
            </a:endParaRPr>
          </a:p>
        </p:txBody>
      </p:sp>
      <p:sp>
        <p:nvSpPr>
          <p:cNvPr id="97284" name="Rectangle 6">
            <a:extLst>
              <a:ext uri="{FF2B5EF4-FFF2-40B4-BE49-F238E27FC236}">
                <a16:creationId xmlns:a16="http://schemas.microsoft.com/office/drawing/2014/main" id="{EBDE1CAC-D750-4F40-ACB6-626925384A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97285" name="Rectangle 7">
            <a:extLst>
              <a:ext uri="{FF2B5EF4-FFF2-40B4-BE49-F238E27FC236}">
                <a16:creationId xmlns:a16="http://schemas.microsoft.com/office/drawing/2014/main" id="{E492C654-7D61-D64A-BBBC-BDC04FD06C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6901FF9-723B-764D-BA87-286BAA043F03}" type="slidenum">
              <a:rPr lang="en-AU" altLang="en-US">
                <a:latin typeface="Times New Roman" panose="02020603050405020304" pitchFamily="18" charset="0"/>
              </a:rPr>
              <a:pPr/>
              <a:t>12</a:t>
            </a:fld>
            <a:endParaRPr lang="en-AU" altLang="en-US">
              <a:latin typeface="Times New Roman" panose="02020603050405020304" pitchFamily="18" charset="0"/>
            </a:endParaRPr>
          </a:p>
        </p:txBody>
      </p:sp>
      <p:sp>
        <p:nvSpPr>
          <p:cNvPr id="97286" name="Rectangle 2">
            <a:extLst>
              <a:ext uri="{FF2B5EF4-FFF2-40B4-BE49-F238E27FC236}">
                <a16:creationId xmlns:a16="http://schemas.microsoft.com/office/drawing/2014/main" id="{ED69AB5D-0646-0B42-8437-A7D94CA5F10E}"/>
              </a:ext>
            </a:extLst>
          </p:cNvPr>
          <p:cNvSpPr>
            <a:spLocks noGrp="1" noRot="1" noChangeAspect="1" noChangeArrowheads="1" noTextEdit="1"/>
          </p:cNvSpPr>
          <p:nvPr>
            <p:ph type="sldImg"/>
          </p:nvPr>
        </p:nvSpPr>
        <p:spPr>
          <a:ln/>
        </p:spPr>
      </p:sp>
      <p:sp>
        <p:nvSpPr>
          <p:cNvPr id="97287" name="Rectangle 3">
            <a:extLst>
              <a:ext uri="{FF2B5EF4-FFF2-40B4-BE49-F238E27FC236}">
                <a16:creationId xmlns:a16="http://schemas.microsoft.com/office/drawing/2014/main" id="{EF7D8263-D741-8544-9813-D0BBB70679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book for some reason loves to put their termination condition checks at the end, though to me it’s more intuitive to do it at the beginning…</a:t>
            </a:r>
          </a:p>
          <a:p>
            <a:r>
              <a:rPr lang="en-US" altLang="en-US" dirty="0"/>
              <a:t>Q: What’s the problem with putting it at the end?</a:t>
            </a:r>
          </a:p>
          <a:p>
            <a:r>
              <a:rPr lang="en-US" altLang="en-US" dirty="0"/>
              <a:t>A: If you’re not 100% sure the termination condition will be satisfied the first iteration, this code executes 1 iteration when it should execute 0!</a:t>
            </a:r>
          </a:p>
          <a:p>
            <a:r>
              <a:rPr lang="en-US" altLang="en-US" dirty="0"/>
              <a:t>But this is an optimization (skips one check), if you know for sure that your loop will run one iteration.</a:t>
            </a:r>
          </a:p>
        </p:txBody>
      </p:sp>
    </p:spTree>
    <p:extLst>
      <p:ext uri="{BB962C8B-B14F-4D97-AF65-F5344CB8AC3E}">
        <p14:creationId xmlns:p14="http://schemas.microsoft.com/office/powerpoint/2010/main" val="2823294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Newer MIPS extensions actually have some SIMD instructions, but we’ll just look at the x86 versions.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October 16,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13</a:t>
            </a:fld>
            <a:endParaRPr lang="en-US" altLang="en-US"/>
          </a:p>
        </p:txBody>
      </p:sp>
    </p:spTree>
    <p:extLst>
      <p:ext uri="{BB962C8B-B14F-4D97-AF65-F5344CB8AC3E}">
        <p14:creationId xmlns:p14="http://schemas.microsoft.com/office/powerpoint/2010/main" val="429380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76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0B134F0-8B01-0541-B7E0-523A0868EBA5}" type="datetime3">
              <a:rPr lang="en-AU" altLang="en-US">
                <a:latin typeface="Times New Roman" charset="0"/>
              </a:rPr>
              <a:pPr/>
              <a:t>16 October, 2018</a:t>
            </a:fld>
            <a:endParaRPr lang="en-AU" altLang="en-US">
              <a:latin typeface="Times New Roman" charset="0"/>
            </a:endParaRPr>
          </a:p>
        </p:txBody>
      </p:sp>
      <p:sp>
        <p:nvSpPr>
          <p:cNvPr id="76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3 — Arithmetic for Computers</a:t>
            </a:r>
          </a:p>
        </p:txBody>
      </p:sp>
      <p:sp>
        <p:nvSpPr>
          <p:cNvPr id="76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D2A41F4-1AE5-C345-BF91-36BF129AF7E6}" type="slidenum">
              <a:rPr lang="en-AU" altLang="en-US">
                <a:latin typeface="Times New Roman" charset="0"/>
              </a:rPr>
              <a:pPr/>
              <a:t>2</a:t>
            </a:fld>
            <a:endParaRPr lang="en-AU" altLang="en-US">
              <a:latin typeface="Times New Roman" charset="0"/>
            </a:endParaRPr>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lnSpc>
                <a:spcPct val="90000"/>
              </a:lnSpc>
            </a:pPr>
            <a:r>
              <a:rPr lang="en-US" altLang="en-US" dirty="0">
                <a:latin typeface="Times New Roman" charset="0"/>
              </a:rPr>
              <a:t>Q: How do we represent: infinity? </a:t>
            </a:r>
            <a:r>
              <a:rPr lang="en-US" altLang="en-US" dirty="0" err="1">
                <a:latin typeface="Times New Roman" charset="0"/>
              </a:rPr>
              <a:t>NaN</a:t>
            </a:r>
            <a:r>
              <a:rPr lang="en-US" altLang="en-US" dirty="0">
                <a:latin typeface="Times New Roman" charset="0"/>
              </a:rPr>
              <a:t>?</a:t>
            </a:r>
          </a:p>
        </p:txBody>
      </p:sp>
    </p:spTree>
    <p:extLst>
      <p:ext uri="{BB962C8B-B14F-4D97-AF65-F5344CB8AC3E}">
        <p14:creationId xmlns:p14="http://schemas.microsoft.com/office/powerpoint/2010/main" val="228769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880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B6D32DF-55A5-FC41-B5F5-2457D29DE9A3}" type="datetime3">
              <a:rPr lang="en-AU" altLang="en-US">
                <a:latin typeface="Times New Roman" charset="0"/>
              </a:rPr>
              <a:pPr/>
              <a:t>16 October, 2018</a:t>
            </a:fld>
            <a:endParaRPr lang="en-AU" altLang="en-US">
              <a:latin typeface="Times New Roman" charset="0"/>
            </a:endParaRPr>
          </a:p>
        </p:txBody>
      </p:sp>
      <p:sp>
        <p:nvSpPr>
          <p:cNvPr id="880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3 — Arithmetic for Computers</a:t>
            </a:r>
          </a:p>
        </p:txBody>
      </p:sp>
      <p:sp>
        <p:nvSpPr>
          <p:cNvPr id="880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8F65C21-8D2B-A542-93E5-CC6218BDF235}" type="slidenum">
              <a:rPr lang="en-AU" altLang="en-US">
                <a:latin typeface="Times New Roman" charset="0"/>
              </a:rPr>
              <a:pPr/>
              <a:t>4</a:t>
            </a:fld>
            <a:endParaRPr lang="en-AU" altLang="en-US">
              <a:latin typeface="Times New Roman" charset="0"/>
            </a:endParaRPr>
          </a:p>
        </p:txBody>
      </p:sp>
      <p:sp>
        <p:nvSpPr>
          <p:cNvPr id="88070" name="Rectangle 2"/>
          <p:cNvSpPr>
            <a:spLocks noGrp="1" noRot="1" noChangeAspect="1" noChangeArrowheads="1" noTextEdit="1"/>
          </p:cNvSpPr>
          <p:nvPr>
            <p:ph type="sldImg"/>
          </p:nvPr>
        </p:nvSpPr>
        <p:spPr>
          <a:ln/>
        </p:spPr>
      </p:sp>
      <p:sp>
        <p:nvSpPr>
          <p:cNvPr id="880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charset="0"/>
              </a:rPr>
              <a:t>What registers do you use for float? Double? $f0, $f0/$f1</a:t>
            </a:r>
          </a:p>
        </p:txBody>
      </p:sp>
    </p:spTree>
    <p:extLst>
      <p:ext uri="{BB962C8B-B14F-4D97-AF65-F5344CB8AC3E}">
        <p14:creationId xmlns:p14="http://schemas.microsoft.com/office/powerpoint/2010/main" val="136136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92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6300817-2DD9-3E43-8002-101973B86022}" type="datetime3">
              <a:rPr lang="en-AU" altLang="en-US">
                <a:latin typeface="Times New Roman" charset="0"/>
              </a:rPr>
              <a:pPr/>
              <a:t>16 October, 2018</a:t>
            </a:fld>
            <a:endParaRPr lang="en-AU" altLang="en-US">
              <a:latin typeface="Times New Roman" charset="0"/>
            </a:endParaRPr>
          </a:p>
        </p:txBody>
      </p:sp>
      <p:sp>
        <p:nvSpPr>
          <p:cNvPr id="92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3 — Arithmetic for Computers</a:t>
            </a:r>
          </a:p>
        </p:txBody>
      </p:sp>
      <p:sp>
        <p:nvSpPr>
          <p:cNvPr id="92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B14BA99-71AA-7B47-9525-CE3C8A6C2FFD}" type="slidenum">
              <a:rPr lang="en-AU" altLang="en-US">
                <a:latin typeface="Times New Roman" charset="0"/>
              </a:rPr>
              <a:pPr/>
              <a:t>5</a:t>
            </a:fld>
            <a:endParaRPr lang="en-AU" altLang="en-US">
              <a:latin typeface="Times New Roman" charset="0"/>
            </a:endParaRPr>
          </a:p>
        </p:txBody>
      </p:sp>
      <p:sp>
        <p:nvSpPr>
          <p:cNvPr id="92166" name="Rectangle 2"/>
          <p:cNvSpPr>
            <a:spLocks noGrp="1" noRot="1" noChangeAspect="1" noChangeArrowheads="1" noTextEdit="1"/>
          </p:cNvSpPr>
          <p:nvPr>
            <p:ph type="sldImg"/>
          </p:nvPr>
        </p:nvSpPr>
        <p:spPr>
          <a:ln/>
        </p:spPr>
      </p:sp>
      <p:sp>
        <p:nvSpPr>
          <p:cNvPr id="92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Q: Review: How to load into float register? A: lwc1</a:t>
            </a:r>
          </a:p>
        </p:txBody>
      </p:sp>
    </p:spTree>
    <p:extLst>
      <p:ext uri="{BB962C8B-B14F-4D97-AF65-F5344CB8AC3E}">
        <p14:creationId xmlns:p14="http://schemas.microsoft.com/office/powerpoint/2010/main" val="2662167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93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1D11A70-695E-B645-93D9-A429B6E406DE}" type="datetime3">
              <a:rPr lang="en-AU" altLang="en-US">
                <a:latin typeface="Times New Roman" charset="0"/>
              </a:rPr>
              <a:pPr/>
              <a:t>16 October, 2018</a:t>
            </a:fld>
            <a:endParaRPr lang="en-AU" altLang="en-US">
              <a:latin typeface="Times New Roman" charset="0"/>
            </a:endParaRPr>
          </a:p>
        </p:txBody>
      </p:sp>
      <p:sp>
        <p:nvSpPr>
          <p:cNvPr id="93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3 — Arithmetic for Computers</a:t>
            </a:r>
          </a:p>
        </p:txBody>
      </p:sp>
      <p:sp>
        <p:nvSpPr>
          <p:cNvPr id="93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F736440-F24F-1247-B07A-F3D0A73ECC94}" type="slidenum">
              <a:rPr lang="en-AU" altLang="en-US">
                <a:latin typeface="Times New Roman" charset="0"/>
              </a:rPr>
              <a:pPr/>
              <a:t>7</a:t>
            </a:fld>
            <a:endParaRPr lang="en-AU" altLang="en-US">
              <a:latin typeface="Times New Roman" charset="0"/>
            </a:endParaRPr>
          </a:p>
        </p:txBody>
      </p:sp>
      <p:sp>
        <p:nvSpPr>
          <p:cNvPr id="93190" name="Rectangle 2"/>
          <p:cNvSpPr>
            <a:spLocks noGrp="1" noRot="1" noChangeAspect="1" noChangeArrowheads="1" noTextEdit="1"/>
          </p:cNvSpPr>
          <p:nvPr>
            <p:ph type="sldImg"/>
          </p:nvPr>
        </p:nvSpPr>
        <p:spPr>
          <a:ln/>
        </p:spPr>
      </p:sp>
      <p:sp>
        <p:nvSpPr>
          <p:cNvPr id="93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80463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94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1666C23-6AE8-E941-B43F-1C6FF3B0C28F}" type="datetime3">
              <a:rPr lang="en-AU" altLang="en-US">
                <a:latin typeface="Times New Roman" charset="0"/>
              </a:rPr>
              <a:pPr/>
              <a:t>16 October, 2018</a:t>
            </a:fld>
            <a:endParaRPr lang="en-AU" altLang="en-US">
              <a:latin typeface="Times New Roman" charset="0"/>
            </a:endParaRPr>
          </a:p>
        </p:txBody>
      </p:sp>
      <p:sp>
        <p:nvSpPr>
          <p:cNvPr id="94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3 — Arithmetic for Computers</a:t>
            </a:r>
          </a:p>
        </p:txBody>
      </p:sp>
      <p:sp>
        <p:nvSpPr>
          <p:cNvPr id="94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F3E5A89-8676-DD42-87C6-8D638A2E299A}" type="slidenum">
              <a:rPr lang="en-AU" altLang="en-US">
                <a:latin typeface="Times New Roman" charset="0"/>
              </a:rPr>
              <a:pPr/>
              <a:t>8</a:t>
            </a:fld>
            <a:endParaRPr lang="en-AU" altLang="en-US">
              <a:latin typeface="Times New Roman" charset="0"/>
            </a:endParaRPr>
          </a:p>
        </p:txBody>
      </p:sp>
      <p:sp>
        <p:nvSpPr>
          <p:cNvPr id="94214" name="Rectangle 2"/>
          <p:cNvSpPr>
            <a:spLocks noGrp="1" noRot="1" noChangeAspect="1" noChangeArrowheads="1" noTextEdit="1"/>
          </p:cNvSpPr>
          <p:nvPr>
            <p:ph type="sldImg"/>
          </p:nvPr>
        </p:nvSpPr>
        <p:spPr>
          <a:ln/>
        </p:spPr>
      </p:sp>
      <p:sp>
        <p:nvSpPr>
          <p:cNvPr id="94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Q: Write the code!</a:t>
            </a:r>
          </a:p>
          <a:p>
            <a:endParaRPr lang="en-US" altLang="en-US" dirty="0">
              <a:latin typeface="Times New Roman" charset="0"/>
            </a:endParaRPr>
          </a:p>
          <a:p>
            <a:r>
              <a:rPr lang="en-US" altLang="en-US" dirty="0">
                <a:latin typeface="Times New Roman" charset="0"/>
              </a:rPr>
              <a:t>Also </a:t>
            </a:r>
            <a:r>
              <a:rPr lang="en-US" altLang="en-US" dirty="0" err="1">
                <a:latin typeface="Times New Roman" charset="0"/>
              </a:rPr>
              <a:t>li.s</a:t>
            </a:r>
            <a:r>
              <a:rPr lang="en-US" altLang="en-US" baseline="0" dirty="0">
                <a:latin typeface="Times New Roman" charset="0"/>
              </a:rPr>
              <a:t> and </a:t>
            </a:r>
            <a:r>
              <a:rPr lang="en-US" altLang="en-US" baseline="0" dirty="0" err="1">
                <a:latin typeface="Times New Roman" charset="0"/>
              </a:rPr>
              <a:t>li.d</a:t>
            </a:r>
            <a:endParaRPr lang="en-US" altLang="en-US" dirty="0">
              <a:latin typeface="Times New Roman" charset="0"/>
            </a:endParaRPr>
          </a:p>
        </p:txBody>
      </p:sp>
    </p:spTree>
    <p:extLst>
      <p:ext uri="{BB962C8B-B14F-4D97-AF65-F5344CB8AC3E}">
        <p14:creationId xmlns:p14="http://schemas.microsoft.com/office/powerpoint/2010/main" val="2319240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98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FDDE516-F748-C145-9810-9B85E47B34B5}" type="datetime3">
              <a:rPr lang="en-AU" altLang="en-US">
                <a:latin typeface="Times New Roman" charset="0"/>
              </a:rPr>
              <a:pPr/>
              <a:t>16 October, 2018</a:t>
            </a:fld>
            <a:endParaRPr lang="en-AU" altLang="en-US">
              <a:latin typeface="Times New Roman" charset="0"/>
            </a:endParaRPr>
          </a:p>
        </p:txBody>
      </p:sp>
      <p:sp>
        <p:nvSpPr>
          <p:cNvPr id="98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3 — Arithmetic for Computers</a:t>
            </a:r>
          </a:p>
        </p:txBody>
      </p:sp>
      <p:sp>
        <p:nvSpPr>
          <p:cNvPr id="98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B24ACC1-9293-DE49-AAFC-C31B613D929C}" type="slidenum">
              <a:rPr lang="en-AU" altLang="en-US">
                <a:latin typeface="Times New Roman" charset="0"/>
              </a:rPr>
              <a:pPr/>
              <a:t>9</a:t>
            </a:fld>
            <a:endParaRPr lang="en-AU" altLang="en-US">
              <a:latin typeface="Times New Roman" charset="0"/>
            </a:endParaRPr>
          </a:p>
        </p:txBody>
      </p:sp>
      <p:sp>
        <p:nvSpPr>
          <p:cNvPr id="98310" name="Rectangle 2"/>
          <p:cNvSpPr>
            <a:spLocks noGrp="1" noRot="1" noChangeAspect="1" noChangeArrowheads="1" noTextEdit="1"/>
          </p:cNvSpPr>
          <p:nvPr>
            <p:ph type="sldImg"/>
          </p:nvPr>
        </p:nvSpPr>
        <p:spPr>
          <a:ln/>
        </p:spPr>
      </p:sp>
      <p:sp>
        <p:nvSpPr>
          <p:cNvPr id="98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Guard = first extra bit, round = second extra bit</a:t>
            </a:r>
          </a:p>
          <a:p>
            <a:r>
              <a:rPr lang="en-US" altLang="en-US" dirty="0">
                <a:latin typeface="Times New Roman" charset="0"/>
              </a:rPr>
              <a:t>3 significant</a:t>
            </a:r>
            <a:r>
              <a:rPr lang="en-US" altLang="en-US" baseline="0" dirty="0">
                <a:latin typeface="Times New Roman" charset="0"/>
              </a:rPr>
              <a:t> bits (counting the digit before decimal point), just a base 10 example for simplicity</a:t>
            </a:r>
          </a:p>
          <a:p>
            <a:endParaRPr lang="en-US" altLang="en-US" dirty="0">
              <a:latin typeface="Times New Roman" charset="0"/>
            </a:endParaRPr>
          </a:p>
          <a:p>
            <a:r>
              <a:rPr lang="en-US" altLang="en-US" dirty="0">
                <a:latin typeface="Times New Roman" charset="0"/>
              </a:rPr>
              <a:t>Ex: 2.56 x 10^0 + 2.34 x 10^2, with and without guard and round (p. 219) (do without FIRST)</a:t>
            </a:r>
          </a:p>
          <a:p>
            <a:endParaRPr lang="en-US" altLang="en-US" dirty="0">
              <a:latin typeface="Times New Roman" charset="0"/>
            </a:endParaRPr>
          </a:p>
          <a:p>
            <a:r>
              <a:rPr lang="en-US" altLang="en-US" dirty="0">
                <a:latin typeface="Times New Roman" charset="0"/>
              </a:rPr>
              <a:t>Now explain rounding modes, THEN sticky bit</a:t>
            </a:r>
          </a:p>
          <a:p>
            <a:endParaRPr lang="en-US" altLang="en-US" dirty="0">
              <a:latin typeface="Times New Roman" charset="0"/>
            </a:endParaRPr>
          </a:p>
          <a:p>
            <a:r>
              <a:rPr lang="en-US" altLang="en-US" dirty="0">
                <a:latin typeface="Times New Roman" charset="0"/>
              </a:rPr>
              <a:t>Another</a:t>
            </a:r>
            <a:r>
              <a:rPr lang="en-US" altLang="en-US" baseline="0" dirty="0">
                <a:latin typeface="Times New Roman" charset="0"/>
              </a:rPr>
              <a:t> Ex: 5.01 x 10^-1, 2.34 x 10^2</a:t>
            </a:r>
          </a:p>
          <a:p>
            <a:r>
              <a:rPr lang="en-US" altLang="en-US" baseline="0" dirty="0">
                <a:latin typeface="Times New Roman" charset="0"/>
              </a:rPr>
              <a:t>Yields 0.0050 + 2.34 = 2.3450, need to set the sticky bit</a:t>
            </a:r>
          </a:p>
          <a:p>
            <a:r>
              <a:rPr lang="en-US" altLang="en-US" baseline="0" dirty="0">
                <a:latin typeface="Times New Roman" charset="0"/>
              </a:rPr>
              <a:t>Use sticky bit to round, since we often round to the nearest even</a:t>
            </a:r>
          </a:p>
          <a:p>
            <a:r>
              <a:rPr lang="en-US" altLang="en-US" baseline="0" dirty="0">
                <a:latin typeface="Times New Roman" charset="0"/>
              </a:rPr>
              <a:t>What if we had 5.01 x 10^-42? Then that .01 part would be shifted VERY far over. But we don’t need to store all those bits, just the sticky “flag”</a:t>
            </a:r>
            <a:endParaRPr lang="en-US" altLang="en-US" dirty="0">
              <a:latin typeface="Times New Roman" charset="0"/>
            </a:endParaRPr>
          </a:p>
        </p:txBody>
      </p:sp>
    </p:spTree>
    <p:extLst>
      <p:ext uri="{BB962C8B-B14F-4D97-AF65-F5344CB8AC3E}">
        <p14:creationId xmlns:p14="http://schemas.microsoft.com/office/powerpoint/2010/main" val="778692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0C5BE6B-F72E-AA4F-81F0-E9424BB2A6A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5235" name="Rectangle 3">
            <a:extLst>
              <a:ext uri="{FF2B5EF4-FFF2-40B4-BE49-F238E27FC236}">
                <a16:creationId xmlns:a16="http://schemas.microsoft.com/office/drawing/2014/main" id="{3DC076A9-DA19-074D-BFC4-3769CD62FAB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068B60D-0D6F-DC4B-B583-175936F68376}" type="datetime3">
              <a:rPr lang="en-AU" altLang="en-US" smtClean="0">
                <a:latin typeface="Times New Roman" panose="02020603050405020304" pitchFamily="18" charset="0"/>
              </a:rPr>
              <a:pPr/>
              <a:t>16 October, 2018</a:t>
            </a:fld>
            <a:endParaRPr lang="en-AU" altLang="en-US">
              <a:latin typeface="Times New Roman" panose="02020603050405020304" pitchFamily="18" charset="0"/>
            </a:endParaRPr>
          </a:p>
        </p:txBody>
      </p:sp>
      <p:sp>
        <p:nvSpPr>
          <p:cNvPr id="95236" name="Rectangle 6">
            <a:extLst>
              <a:ext uri="{FF2B5EF4-FFF2-40B4-BE49-F238E27FC236}">
                <a16:creationId xmlns:a16="http://schemas.microsoft.com/office/drawing/2014/main" id="{304BF1F9-D683-C444-8B2A-53CF7253043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95237" name="Rectangle 7">
            <a:extLst>
              <a:ext uri="{FF2B5EF4-FFF2-40B4-BE49-F238E27FC236}">
                <a16:creationId xmlns:a16="http://schemas.microsoft.com/office/drawing/2014/main" id="{23DE5D68-B659-5A48-A619-D70A6D965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A579641-3957-434C-983D-20B540678C6A}" type="slidenum">
              <a:rPr lang="en-AU" altLang="en-US">
                <a:latin typeface="Times New Roman" panose="02020603050405020304" pitchFamily="18" charset="0"/>
              </a:rPr>
              <a:pPr/>
              <a:t>10</a:t>
            </a:fld>
            <a:endParaRPr lang="en-AU" altLang="en-US">
              <a:latin typeface="Times New Roman" panose="02020603050405020304" pitchFamily="18" charset="0"/>
            </a:endParaRPr>
          </a:p>
        </p:txBody>
      </p:sp>
      <p:sp>
        <p:nvSpPr>
          <p:cNvPr id="95238" name="Rectangle 2">
            <a:extLst>
              <a:ext uri="{FF2B5EF4-FFF2-40B4-BE49-F238E27FC236}">
                <a16:creationId xmlns:a16="http://schemas.microsoft.com/office/drawing/2014/main" id="{47C15B70-B1C4-024D-A3CC-21A4A2C4A794}"/>
              </a:ext>
            </a:extLst>
          </p:cNvPr>
          <p:cNvSpPr>
            <a:spLocks noGrp="1" noRot="1" noChangeAspect="1" noChangeArrowheads="1" noTextEdit="1"/>
          </p:cNvSpPr>
          <p:nvPr>
            <p:ph type="sldImg"/>
          </p:nvPr>
        </p:nvSpPr>
        <p:spPr>
          <a:ln/>
        </p:spPr>
      </p:sp>
      <p:sp>
        <p:nvSpPr>
          <p:cNvPr id="95239" name="Rectangle 3">
            <a:extLst>
              <a:ext uri="{FF2B5EF4-FFF2-40B4-BE49-F238E27FC236}">
                <a16:creationId xmlns:a16="http://schemas.microsoft.com/office/drawing/2014/main" id="{1EE9FEF1-DA56-2E43-99B1-6B4BA8E5AB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Explain basic idea behind a matrix; they will see it a lot in Linear Algebra. Used in all kinds of places, e.g., computer graphics, scientific calculations, machine learning, etc.</a:t>
            </a:r>
          </a:p>
          <a:p>
            <a:endParaRPr lang="en-US" altLang="en-US" dirty="0"/>
          </a:p>
          <a:p>
            <a:r>
              <a:rPr lang="en-US" altLang="en-US" dirty="0"/>
              <a:t>Declaring double x[32][32] is really just declaring a 32*32 size array, but let’s you use the double brackets to index.</a:t>
            </a:r>
          </a:p>
          <a:p>
            <a:endParaRPr lang="en-US" altLang="en-US" dirty="0"/>
          </a:p>
          <a:p>
            <a:r>
              <a:rPr lang="en-US" altLang="en-US" dirty="0"/>
              <a:t>Actual index calculation for, e.g., x[</a:t>
            </a:r>
            <a:r>
              <a:rPr lang="en-US" altLang="en-US" dirty="0" err="1"/>
              <a:t>i</a:t>
            </a:r>
            <a:r>
              <a:rPr lang="en-US" altLang="en-US" dirty="0"/>
              <a:t>][j] is tricky</a:t>
            </a:r>
          </a:p>
          <a:p>
            <a:r>
              <a:rPr lang="en-US" altLang="en-US" dirty="0"/>
              <a:t>Need the </a:t>
            </a:r>
            <a:r>
              <a:rPr lang="en-US" altLang="en-US" dirty="0" err="1"/>
              <a:t>ith</a:t>
            </a:r>
            <a:r>
              <a:rPr lang="en-US" altLang="en-US" dirty="0"/>
              <a:t> row and </a:t>
            </a:r>
            <a:r>
              <a:rPr lang="en-US" altLang="en-US" dirty="0" err="1"/>
              <a:t>jth</a:t>
            </a:r>
            <a:r>
              <a:rPr lang="en-US" altLang="en-US" dirty="0"/>
              <a:t> column. </a:t>
            </a:r>
          </a:p>
          <a:p>
            <a:r>
              <a:rPr lang="en-US" altLang="en-US" dirty="0"/>
              <a:t>First need to figure out which “slot” we’re in: </a:t>
            </a:r>
            <a:r>
              <a:rPr lang="en-US" altLang="en-US" dirty="0" err="1"/>
              <a:t>i</a:t>
            </a:r>
            <a:r>
              <a:rPr lang="en-US" altLang="en-US" dirty="0"/>
              <a:t> * size of row = </a:t>
            </a:r>
            <a:r>
              <a:rPr lang="en-US" altLang="en-US" dirty="0" err="1"/>
              <a:t>i</a:t>
            </a:r>
            <a:r>
              <a:rPr lang="en-US" altLang="en-US" dirty="0"/>
              <a:t> * 32, then add column number (j)</a:t>
            </a:r>
          </a:p>
          <a:p>
            <a:r>
              <a:rPr lang="en-US" altLang="en-US" dirty="0"/>
              <a:t>Then: how big is each slot? 8 bytes, so take that value * 8, then add to start of array. Whew!</a:t>
            </a:r>
          </a:p>
          <a:p>
            <a:r>
              <a:rPr lang="en-US" altLang="en-US" dirty="0"/>
              <a:t>That’s the actual byte address we need to load.</a:t>
            </a:r>
          </a:p>
          <a:p>
            <a:r>
              <a:rPr lang="en-US" altLang="en-US" dirty="0"/>
              <a:t>Q: (Exercise): calculate the byte address of x[</a:t>
            </a:r>
            <a:r>
              <a:rPr lang="en-US" altLang="en-US" dirty="0" err="1"/>
              <a:t>i</a:t>
            </a:r>
            <a:r>
              <a:rPr lang="en-US" altLang="en-US" dirty="0"/>
              <a:t>][j]</a:t>
            </a:r>
          </a:p>
        </p:txBody>
      </p:sp>
    </p:spTree>
    <p:extLst>
      <p:ext uri="{BB962C8B-B14F-4D97-AF65-F5344CB8AC3E}">
        <p14:creationId xmlns:p14="http://schemas.microsoft.com/office/powerpoint/2010/main" val="2983385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10C77C7-EB6A-4E4E-AB4E-E45ED44C41D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6259" name="Rectangle 3">
            <a:extLst>
              <a:ext uri="{FF2B5EF4-FFF2-40B4-BE49-F238E27FC236}">
                <a16:creationId xmlns:a16="http://schemas.microsoft.com/office/drawing/2014/main" id="{F3EDBB51-946D-D249-BCD2-9F7F371ACCC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9ECB86-C095-1343-A59A-2C200667224E}" type="datetime3">
              <a:rPr lang="en-AU" altLang="en-US" smtClean="0">
                <a:latin typeface="Times New Roman" panose="02020603050405020304" pitchFamily="18" charset="0"/>
              </a:rPr>
              <a:pPr/>
              <a:t>16 October, 2018</a:t>
            </a:fld>
            <a:endParaRPr lang="en-AU" altLang="en-US">
              <a:latin typeface="Times New Roman" panose="02020603050405020304" pitchFamily="18" charset="0"/>
            </a:endParaRPr>
          </a:p>
        </p:txBody>
      </p:sp>
      <p:sp>
        <p:nvSpPr>
          <p:cNvPr id="96260" name="Rectangle 6">
            <a:extLst>
              <a:ext uri="{FF2B5EF4-FFF2-40B4-BE49-F238E27FC236}">
                <a16:creationId xmlns:a16="http://schemas.microsoft.com/office/drawing/2014/main" id="{9292D638-4715-FC42-B07F-4F30AF084C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96261" name="Rectangle 7">
            <a:extLst>
              <a:ext uri="{FF2B5EF4-FFF2-40B4-BE49-F238E27FC236}">
                <a16:creationId xmlns:a16="http://schemas.microsoft.com/office/drawing/2014/main" id="{1862F1F8-E361-EF4F-AD69-552202AAC6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CC46D0-077E-DC4D-B6A2-8345557BE12A}" type="slidenum">
              <a:rPr lang="en-AU" altLang="en-US">
                <a:latin typeface="Times New Roman" panose="02020603050405020304" pitchFamily="18" charset="0"/>
              </a:rPr>
              <a:pPr/>
              <a:t>11</a:t>
            </a:fld>
            <a:endParaRPr lang="en-AU" altLang="en-US">
              <a:latin typeface="Times New Roman" panose="02020603050405020304" pitchFamily="18" charset="0"/>
            </a:endParaRPr>
          </a:p>
        </p:txBody>
      </p:sp>
      <p:sp>
        <p:nvSpPr>
          <p:cNvPr id="96262" name="Rectangle 2">
            <a:extLst>
              <a:ext uri="{FF2B5EF4-FFF2-40B4-BE49-F238E27FC236}">
                <a16:creationId xmlns:a16="http://schemas.microsoft.com/office/drawing/2014/main" id="{BD38985F-0010-E34F-A06D-5A6BC3B64082}"/>
              </a:ext>
            </a:extLst>
          </p:cNvPr>
          <p:cNvSpPr>
            <a:spLocks noGrp="1" noRot="1" noChangeAspect="1" noChangeArrowheads="1" noTextEdit="1"/>
          </p:cNvSpPr>
          <p:nvPr>
            <p:ph type="sldImg"/>
          </p:nvPr>
        </p:nvSpPr>
        <p:spPr>
          <a:ln/>
        </p:spPr>
      </p:sp>
      <p:sp>
        <p:nvSpPr>
          <p:cNvPr id="96263" name="Rectangle 3">
            <a:extLst>
              <a:ext uri="{FF2B5EF4-FFF2-40B4-BE49-F238E27FC236}">
                <a16:creationId xmlns:a16="http://schemas.microsoft.com/office/drawing/2014/main" id="{5756DAE7-98E4-1745-8EE9-70CC4C72B3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the complicated index calculation. First we calculate which element of the matrix we need by looking at row and column. Kind of like “flattening” the 2D matrix into one dimensional memory. THEN we use the size of each element (</a:t>
            </a:r>
            <a:r>
              <a:rPr lang="en-US" altLang="en-US" dirty="0" err="1"/>
              <a:t>sll</a:t>
            </a:r>
            <a:r>
              <a:rPr lang="en-US" altLang="en-US" dirty="0"/>
              <a:t> by 3) to calculate actual byte offset, then add to base to get byte address.</a:t>
            </a:r>
          </a:p>
        </p:txBody>
      </p:sp>
    </p:spTree>
    <p:extLst>
      <p:ext uri="{BB962C8B-B14F-4D97-AF65-F5344CB8AC3E}">
        <p14:creationId xmlns:p14="http://schemas.microsoft.com/office/powerpoint/2010/main" val="3449150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707886"/>
          </a:xfrm>
        </p:spPr>
        <p:txBody>
          <a:bodyPr/>
          <a:lstStyle/>
          <a:p>
            <a:pPr>
              <a:defRPr/>
            </a:pPr>
            <a:r>
              <a:rPr lang="en-US" dirty="0" err="1"/>
              <a:t>SubWord</a:t>
            </a:r>
            <a:r>
              <a:rPr lang="en-US" dirty="0"/>
              <a:t> Parallelism</a:t>
            </a:r>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Utterback</a:t>
            </a:r>
          </a:p>
          <a:p>
            <a:r>
              <a:rPr lang="en-US" altLang="en-US" sz="3600" dirty="0"/>
              <a:t>Lecture 30</a:t>
            </a:r>
          </a:p>
        </p:txBody>
      </p:sp>
    </p:spTree>
    <p:extLst>
      <p:ext uri="{BB962C8B-B14F-4D97-AF65-F5344CB8AC3E}">
        <p14:creationId xmlns:p14="http://schemas.microsoft.com/office/powerpoint/2010/main" val="2144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9266030E-849F-8E46-B59B-73C688CE2E1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3C255873-5242-E54B-B7A9-DCB887B43C43}" type="slidenum">
              <a:rPr lang="en-AU" altLang="en-US"/>
              <a:pPr/>
              <a:t>10</a:t>
            </a:fld>
            <a:endParaRPr lang="en-AU" altLang="en-US"/>
          </a:p>
        </p:txBody>
      </p:sp>
      <p:sp>
        <p:nvSpPr>
          <p:cNvPr id="40963" name="Rectangle 2">
            <a:extLst>
              <a:ext uri="{FF2B5EF4-FFF2-40B4-BE49-F238E27FC236}">
                <a16:creationId xmlns:a16="http://schemas.microsoft.com/office/drawing/2014/main" id="{1EC03D04-01D4-3343-B73F-B5022FF546BB}"/>
              </a:ext>
            </a:extLst>
          </p:cNvPr>
          <p:cNvSpPr>
            <a:spLocks noGrp="1" noChangeArrowheads="1"/>
          </p:cNvSpPr>
          <p:nvPr>
            <p:ph type="title"/>
          </p:nvPr>
        </p:nvSpPr>
        <p:spPr>
          <a:xfrm>
            <a:off x="684213" y="206375"/>
            <a:ext cx="8259762" cy="701675"/>
          </a:xfrm>
        </p:spPr>
        <p:txBody>
          <a:bodyPr/>
          <a:lstStyle/>
          <a:p>
            <a:pPr eaLnBrk="1" hangingPunct="1"/>
            <a:r>
              <a:rPr lang="en-US" altLang="en-US" sz="4000"/>
              <a:t>FP Example: Array Multiplication</a:t>
            </a:r>
          </a:p>
        </p:txBody>
      </p:sp>
      <p:sp>
        <p:nvSpPr>
          <p:cNvPr id="40964" name="Rectangle 3">
            <a:extLst>
              <a:ext uri="{FF2B5EF4-FFF2-40B4-BE49-F238E27FC236}">
                <a16:creationId xmlns:a16="http://schemas.microsoft.com/office/drawing/2014/main" id="{820E6792-114A-1048-BBD4-83C1C05C2174}"/>
              </a:ext>
            </a:extLst>
          </p:cNvPr>
          <p:cNvSpPr>
            <a:spLocks noGrp="1" noChangeArrowheads="1"/>
          </p:cNvSpPr>
          <p:nvPr>
            <p:ph type="body" idx="1"/>
          </p:nvPr>
        </p:nvSpPr>
        <p:spPr/>
        <p:txBody>
          <a:bodyPr/>
          <a:lstStyle/>
          <a:p>
            <a:pPr eaLnBrk="1" hangingPunct="1">
              <a:lnSpc>
                <a:spcPct val="90000"/>
              </a:lnSpc>
            </a:pPr>
            <a:r>
              <a:rPr lang="en-US" altLang="en-US" sz="2800" dirty="0"/>
              <a:t>X = X + Y </a:t>
            </a:r>
            <a:r>
              <a:rPr lang="en-US" altLang="en-US" sz="2800" dirty="0">
                <a:cs typeface="Arial" panose="020B0604020202020204" pitchFamily="34" charset="0"/>
              </a:rPr>
              <a:t>× Z</a:t>
            </a:r>
          </a:p>
          <a:p>
            <a:pPr lvl="1" eaLnBrk="1" hangingPunct="1">
              <a:lnSpc>
                <a:spcPct val="90000"/>
              </a:lnSpc>
            </a:pPr>
            <a:r>
              <a:rPr lang="en-US" altLang="en-US" sz="2400" dirty="0">
                <a:cs typeface="Arial" panose="020B0604020202020204" pitchFamily="34" charset="0"/>
              </a:rPr>
              <a:t>All 32 × 32 matrices, 64-bit double-precision elements</a:t>
            </a:r>
          </a:p>
          <a:p>
            <a:pPr eaLnBrk="1" hangingPunct="1">
              <a:lnSpc>
                <a:spcPct val="90000"/>
              </a:lnSpc>
            </a:pPr>
            <a:r>
              <a:rPr lang="en-US" altLang="en-US" sz="2800" dirty="0"/>
              <a:t>C code:</a:t>
            </a:r>
          </a:p>
          <a:p>
            <a:pPr eaLnBrk="1" hangingPunct="1">
              <a:lnSpc>
                <a:spcPct val="90000"/>
              </a:lnSpc>
              <a:buFont typeface="Wingdings" pitchFamily="2" charset="2"/>
              <a:buNone/>
            </a:pPr>
            <a:r>
              <a:rPr lang="en-US" altLang="en-US" sz="2400" dirty="0">
                <a:latin typeface="Lucida Console" panose="020B0609040504020204" pitchFamily="49" charset="0"/>
              </a:rPr>
              <a:t>	</a:t>
            </a:r>
            <a:r>
              <a:rPr lang="nb-NO" altLang="en-US" sz="2000" dirty="0" err="1">
                <a:latin typeface="Lucida Console" panose="020B0609040504020204" pitchFamily="49" charset="0"/>
              </a:rPr>
              <a:t>void</a:t>
            </a:r>
            <a:r>
              <a:rPr lang="nb-NO" altLang="en-US" sz="2000" dirty="0">
                <a:latin typeface="Lucida Console" panose="020B0609040504020204" pitchFamily="49" charset="0"/>
              </a:rPr>
              <a:t> mm (double x[32][32],</a:t>
            </a:r>
            <a:br>
              <a:rPr lang="nb-NO" altLang="en-US" sz="2000" dirty="0">
                <a:latin typeface="Lucida Console" panose="020B0609040504020204" pitchFamily="49" charset="0"/>
              </a:rPr>
            </a:br>
            <a:r>
              <a:rPr lang="nb-NO" altLang="en-US" sz="2000" dirty="0">
                <a:latin typeface="Lucida Console" panose="020B0609040504020204" pitchFamily="49" charset="0"/>
              </a:rPr>
              <a:t>         double y[32][32], double z[32][32]) {</a:t>
            </a:r>
            <a:br>
              <a:rPr lang="nb-NO" altLang="en-US" sz="2000" dirty="0">
                <a:latin typeface="Lucida Console" panose="020B0609040504020204" pitchFamily="49" charset="0"/>
              </a:rPr>
            </a:br>
            <a:r>
              <a:rPr lang="nb-NO" altLang="en-US" sz="2000" dirty="0">
                <a:latin typeface="Lucida Console" panose="020B0609040504020204" pitchFamily="49" charset="0"/>
              </a:rPr>
              <a:t>  for (</a:t>
            </a:r>
            <a:r>
              <a:rPr lang="nb-NO" altLang="en-US" sz="2000" dirty="0" err="1">
                <a:latin typeface="Lucida Console" panose="020B0609040504020204" pitchFamily="49" charset="0"/>
              </a:rPr>
              <a:t>int</a:t>
            </a:r>
            <a:r>
              <a:rPr lang="nb-NO" altLang="en-US" sz="2000" dirty="0">
                <a:latin typeface="Lucida Console" panose="020B0609040504020204" pitchFamily="49" charset="0"/>
              </a:rPr>
              <a:t> i = 0; i != 32; i++)</a:t>
            </a:r>
            <a:br>
              <a:rPr lang="nb-NO" altLang="en-US" sz="2000" dirty="0">
                <a:latin typeface="Lucida Console" panose="020B0609040504020204" pitchFamily="49" charset="0"/>
              </a:rPr>
            </a:br>
            <a:r>
              <a:rPr lang="nb-NO" altLang="en-US" sz="2000" dirty="0">
                <a:latin typeface="Lucida Console" panose="020B0609040504020204" pitchFamily="49" charset="0"/>
              </a:rPr>
              <a:t>    for (</a:t>
            </a:r>
            <a:r>
              <a:rPr lang="nb-NO" altLang="en-US" sz="2000" dirty="0" err="1">
                <a:latin typeface="Lucida Console" panose="020B0609040504020204" pitchFamily="49" charset="0"/>
              </a:rPr>
              <a:t>int</a:t>
            </a:r>
            <a:r>
              <a:rPr lang="nb-NO" altLang="en-US" sz="2000" dirty="0">
                <a:latin typeface="Lucida Console" panose="020B0609040504020204" pitchFamily="49" charset="0"/>
              </a:rPr>
              <a:t> j = 0; j != 32; </a:t>
            </a:r>
            <a:r>
              <a:rPr lang="nb-NO" altLang="en-US" sz="2000" dirty="0" err="1">
                <a:latin typeface="Lucida Console" panose="020B0609040504020204" pitchFamily="49" charset="0"/>
              </a:rPr>
              <a:t>j++</a:t>
            </a:r>
            <a:r>
              <a:rPr lang="nb-NO" altLang="en-US" sz="2000" dirty="0">
                <a:latin typeface="Lucida Console" panose="020B0609040504020204" pitchFamily="49" charset="0"/>
              </a:rPr>
              <a:t>)</a:t>
            </a:r>
            <a:br>
              <a:rPr lang="nb-NO" altLang="en-US" sz="2000" dirty="0">
                <a:latin typeface="Lucida Console" panose="020B0609040504020204" pitchFamily="49" charset="0"/>
              </a:rPr>
            </a:br>
            <a:r>
              <a:rPr lang="nb-NO" altLang="en-US" sz="2000" dirty="0">
                <a:latin typeface="Lucida Console" panose="020B0609040504020204" pitchFamily="49" charset="0"/>
              </a:rPr>
              <a:t>      for (</a:t>
            </a:r>
            <a:r>
              <a:rPr lang="nb-NO" altLang="en-US" sz="2000" dirty="0" err="1">
                <a:latin typeface="Lucida Console" panose="020B0609040504020204" pitchFamily="49" charset="0"/>
              </a:rPr>
              <a:t>int</a:t>
            </a:r>
            <a:r>
              <a:rPr lang="nb-NO" altLang="en-US" sz="2000" dirty="0">
                <a:latin typeface="Lucida Console" panose="020B0609040504020204" pitchFamily="49" charset="0"/>
              </a:rPr>
              <a:t> k = 0; k != 32; k++)</a:t>
            </a:r>
            <a:br>
              <a:rPr lang="nb-NO" altLang="en-US" sz="2000" dirty="0">
                <a:latin typeface="Lucida Console" panose="020B0609040504020204" pitchFamily="49" charset="0"/>
              </a:rPr>
            </a:br>
            <a:r>
              <a:rPr lang="nb-NO" altLang="en-US" sz="2000" dirty="0">
                <a:latin typeface="Lucida Console" panose="020B0609040504020204" pitchFamily="49" charset="0"/>
              </a:rPr>
              <a:t>        x[i][j] = x[i][j]</a:t>
            </a:r>
            <a:br>
              <a:rPr lang="nb-NO" altLang="en-US" sz="2000" dirty="0">
                <a:latin typeface="Lucida Console" panose="020B0609040504020204" pitchFamily="49" charset="0"/>
              </a:rPr>
            </a:br>
            <a:r>
              <a:rPr lang="nb-NO" altLang="en-US" sz="2000" dirty="0">
                <a:latin typeface="Lucida Console" panose="020B0609040504020204" pitchFamily="49" charset="0"/>
              </a:rPr>
              <a:t>                  + y[i][k] * z[k][j];</a:t>
            </a:r>
            <a:br>
              <a:rPr lang="nb-NO" altLang="en-US" sz="2000" dirty="0">
                <a:latin typeface="Lucida Console" panose="020B0609040504020204" pitchFamily="49" charset="0"/>
              </a:rPr>
            </a:br>
            <a:r>
              <a:rPr lang="nb-NO" altLang="en-US" sz="2000" dirty="0">
                <a:latin typeface="Lucida Console" panose="020B0609040504020204" pitchFamily="49" charset="0"/>
              </a:rPr>
              <a:t>}</a:t>
            </a:r>
            <a:endParaRPr lang="en-US" altLang="en-US" sz="2000" dirty="0">
              <a:latin typeface="Lucida Console" panose="020B0609040504020204" pitchFamily="49" charset="0"/>
            </a:endParaRPr>
          </a:p>
          <a:p>
            <a:pPr lvl="1" eaLnBrk="1" hangingPunct="1">
              <a:lnSpc>
                <a:spcPct val="90000"/>
              </a:lnSpc>
            </a:pPr>
            <a:r>
              <a:rPr lang="en-US" altLang="en-US" sz="2400" dirty="0"/>
              <a:t>Addresses of </a:t>
            </a:r>
            <a:r>
              <a:rPr lang="en-US" altLang="en-US" sz="2400" dirty="0">
                <a:latin typeface="Lucida Console" panose="020B0609040504020204" pitchFamily="49" charset="0"/>
              </a:rPr>
              <a:t>x</a:t>
            </a:r>
            <a:r>
              <a:rPr lang="en-US" altLang="en-US" sz="2400" dirty="0"/>
              <a:t>, </a:t>
            </a:r>
            <a:r>
              <a:rPr lang="en-US" altLang="en-US" sz="2400" dirty="0">
                <a:latin typeface="Lucida Console" panose="020B0609040504020204" pitchFamily="49" charset="0"/>
              </a:rPr>
              <a:t>y</a:t>
            </a:r>
            <a:r>
              <a:rPr lang="en-US" altLang="en-US" sz="2400" dirty="0"/>
              <a:t>, </a:t>
            </a:r>
            <a:r>
              <a:rPr lang="en-US" altLang="en-US" sz="2400" dirty="0">
                <a:latin typeface="Lucida Console" panose="020B0609040504020204" pitchFamily="49" charset="0"/>
              </a:rPr>
              <a:t>z</a:t>
            </a:r>
            <a:r>
              <a:rPr lang="en-US" altLang="en-US" sz="2400" dirty="0"/>
              <a:t> in $a0, $a1, $a2, and</a:t>
            </a:r>
            <a:br>
              <a:rPr lang="en-US" altLang="en-US" sz="2400" dirty="0"/>
            </a:br>
            <a:r>
              <a:rPr lang="en-US" altLang="en-US" sz="2400" dirty="0" err="1">
                <a:latin typeface="Lucida Console" panose="020B0609040504020204" pitchFamily="49" charset="0"/>
              </a:rPr>
              <a:t>i</a:t>
            </a:r>
            <a:r>
              <a:rPr lang="en-US" altLang="en-US" sz="2400" dirty="0"/>
              <a:t>, </a:t>
            </a:r>
            <a:r>
              <a:rPr lang="en-US" altLang="en-US" sz="2400" dirty="0">
                <a:latin typeface="Lucida Console" panose="020B0609040504020204" pitchFamily="49" charset="0"/>
              </a:rPr>
              <a:t>j</a:t>
            </a:r>
            <a:r>
              <a:rPr lang="en-US" altLang="en-US" sz="2400" dirty="0"/>
              <a:t>, </a:t>
            </a:r>
            <a:r>
              <a:rPr lang="en-US" altLang="en-US" sz="2400" dirty="0">
                <a:latin typeface="Lucida Console" panose="020B0609040504020204" pitchFamily="49" charset="0"/>
              </a:rPr>
              <a:t>k</a:t>
            </a:r>
            <a:r>
              <a:rPr lang="en-US" altLang="en-US" sz="2400" dirty="0"/>
              <a:t> in $s0, $s1, $s2</a:t>
            </a:r>
          </a:p>
        </p:txBody>
      </p:sp>
    </p:spTree>
    <p:extLst>
      <p:ext uri="{BB962C8B-B14F-4D97-AF65-F5344CB8AC3E}">
        <p14:creationId xmlns:p14="http://schemas.microsoft.com/office/powerpoint/2010/main" val="314360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a:extLst>
              <a:ext uri="{FF2B5EF4-FFF2-40B4-BE49-F238E27FC236}">
                <a16:creationId xmlns:a16="http://schemas.microsoft.com/office/drawing/2014/main" id="{E43A4783-B6B5-FF48-ACF4-B0944D9DC4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C96ADCF5-5966-124A-B152-A7A231EC5469}" type="slidenum">
              <a:rPr lang="en-AU" altLang="en-US"/>
              <a:pPr/>
              <a:t>11</a:t>
            </a:fld>
            <a:endParaRPr lang="en-AU" altLang="en-US"/>
          </a:p>
        </p:txBody>
      </p:sp>
      <p:sp>
        <p:nvSpPr>
          <p:cNvPr id="41987" name="Rectangle 7">
            <a:extLst>
              <a:ext uri="{FF2B5EF4-FFF2-40B4-BE49-F238E27FC236}">
                <a16:creationId xmlns:a16="http://schemas.microsoft.com/office/drawing/2014/main" id="{B55F5577-AFC3-504F-8ED7-22148BAF60C8}"/>
              </a:ext>
            </a:extLst>
          </p:cNvPr>
          <p:cNvSpPr>
            <a:spLocks noChangeArrowheads="1"/>
          </p:cNvSpPr>
          <p:nvPr/>
        </p:nvSpPr>
        <p:spPr bwMode="auto">
          <a:xfrm>
            <a:off x="684213" y="1628775"/>
            <a:ext cx="8135937" cy="12382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1988" name="Rectangle 8">
            <a:extLst>
              <a:ext uri="{FF2B5EF4-FFF2-40B4-BE49-F238E27FC236}">
                <a16:creationId xmlns:a16="http://schemas.microsoft.com/office/drawing/2014/main" id="{3A26BF22-4A95-CB4D-ABF1-FA839A659146}"/>
              </a:ext>
            </a:extLst>
          </p:cNvPr>
          <p:cNvSpPr>
            <a:spLocks noChangeArrowheads="1"/>
          </p:cNvSpPr>
          <p:nvPr/>
        </p:nvSpPr>
        <p:spPr bwMode="auto">
          <a:xfrm>
            <a:off x="684213" y="2867025"/>
            <a:ext cx="8135937" cy="15049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1989" name="Rectangle 9">
            <a:extLst>
              <a:ext uri="{FF2B5EF4-FFF2-40B4-BE49-F238E27FC236}">
                <a16:creationId xmlns:a16="http://schemas.microsoft.com/office/drawing/2014/main" id="{65340013-C4E3-A042-8EC9-4CBD0B7A3485}"/>
              </a:ext>
            </a:extLst>
          </p:cNvPr>
          <p:cNvSpPr>
            <a:spLocks noChangeArrowheads="1"/>
          </p:cNvSpPr>
          <p:nvPr/>
        </p:nvSpPr>
        <p:spPr bwMode="auto">
          <a:xfrm>
            <a:off x="684213" y="4371975"/>
            <a:ext cx="8135937" cy="15049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1990" name="Rectangle 4">
            <a:extLst>
              <a:ext uri="{FF2B5EF4-FFF2-40B4-BE49-F238E27FC236}">
                <a16:creationId xmlns:a16="http://schemas.microsoft.com/office/drawing/2014/main" id="{64D9DD95-196D-534A-B3BA-27FFA19CE723}"/>
              </a:ext>
            </a:extLst>
          </p:cNvPr>
          <p:cNvSpPr>
            <a:spLocks noGrp="1" noChangeArrowheads="1"/>
          </p:cNvSpPr>
          <p:nvPr>
            <p:ph type="title"/>
          </p:nvPr>
        </p:nvSpPr>
        <p:spPr>
          <a:xfrm>
            <a:off x="684213" y="200164"/>
            <a:ext cx="8259762" cy="707886"/>
          </a:xfrm>
        </p:spPr>
        <p:txBody>
          <a:bodyPr/>
          <a:lstStyle/>
          <a:p>
            <a:pPr eaLnBrk="1" hangingPunct="1"/>
            <a:r>
              <a:rPr lang="en-US" altLang="en-US" sz="4000" dirty="0"/>
              <a:t>Example: Matrix Multiplication</a:t>
            </a:r>
            <a:endParaRPr lang="en-AU" altLang="en-US" sz="4000" dirty="0"/>
          </a:p>
        </p:txBody>
      </p:sp>
      <p:sp>
        <p:nvSpPr>
          <p:cNvPr id="41991" name="Rectangle 5">
            <a:extLst>
              <a:ext uri="{FF2B5EF4-FFF2-40B4-BE49-F238E27FC236}">
                <a16:creationId xmlns:a16="http://schemas.microsoft.com/office/drawing/2014/main" id="{E12D3013-F50A-AA4A-A04F-035B3638B86D}"/>
              </a:ext>
            </a:extLst>
          </p:cNvPr>
          <p:cNvSpPr>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60000"/>
              <a:buFont typeface="Wingdings" pitchFamily="2" charset="2"/>
              <a:buChar char="n"/>
            </a:pPr>
            <a:r>
              <a:rPr lang="en-US" altLang="en-US" sz="2800"/>
              <a:t>  MIPS code:</a:t>
            </a:r>
          </a:p>
          <a:p>
            <a:pPr eaLnBrk="1" hangingPunct="1">
              <a:lnSpc>
                <a:spcPct val="110000"/>
              </a:lnSpc>
              <a:spcBef>
                <a:spcPct val="20000"/>
              </a:spcBef>
              <a:buClr>
                <a:schemeClr val="folHlink"/>
              </a:buClr>
              <a:buSzPct val="60000"/>
              <a:buFont typeface="Wingdings" pitchFamily="2" charset="2"/>
              <a:buNone/>
            </a:pPr>
            <a:r>
              <a:rPr lang="en-US" altLang="en-US">
                <a:latin typeface="Lucida Console" panose="020B0609040504020204" pitchFamily="49" charset="0"/>
              </a:rPr>
              <a:t>    </a:t>
            </a:r>
            <a:r>
              <a:rPr lang="en-AU" altLang="en-US">
                <a:latin typeface="Lucida Console" panose="020B0609040504020204" pitchFamily="49" charset="0"/>
              </a:rPr>
              <a:t>li   $t1, 32       # $t1 = 32 (row size/loop end)</a:t>
            </a:r>
            <a:br>
              <a:rPr lang="en-AU" altLang="en-US">
                <a:latin typeface="Lucida Console" panose="020B0609040504020204" pitchFamily="49" charset="0"/>
              </a:rPr>
            </a:br>
            <a:r>
              <a:rPr lang="en-AU" altLang="en-US">
                <a:latin typeface="Lucida Console" panose="020B0609040504020204" pitchFamily="49" charset="0"/>
              </a:rPr>
              <a:t>    li   $s0, 0        # i = 0; initialize 1st for loop</a:t>
            </a:r>
            <a:br>
              <a:rPr lang="en-AU" altLang="en-US">
                <a:latin typeface="Lucida Console" panose="020B0609040504020204" pitchFamily="49" charset="0"/>
              </a:rPr>
            </a:br>
            <a:r>
              <a:rPr lang="en-AU" altLang="en-US">
                <a:latin typeface="Lucida Console" panose="020B0609040504020204" pitchFamily="49" charset="0"/>
              </a:rPr>
              <a:t>L1: li   $s1, 0        # j = 0; restart 2nd for loop</a:t>
            </a:r>
            <a:br>
              <a:rPr lang="en-AU" altLang="en-US">
                <a:latin typeface="Lucida Console" panose="020B0609040504020204" pitchFamily="49" charset="0"/>
              </a:rPr>
            </a:br>
            <a:r>
              <a:rPr lang="en-AU" altLang="en-US">
                <a:latin typeface="Lucida Console" panose="020B0609040504020204" pitchFamily="49" charset="0"/>
              </a:rPr>
              <a:t>L2: li   $s2, 0        # k = 0; restart 3rd for loop</a:t>
            </a:r>
            <a:br>
              <a:rPr lang="en-AU" altLang="en-US">
                <a:latin typeface="Lucida Console" panose="020B0609040504020204" pitchFamily="49" charset="0"/>
              </a:rPr>
            </a:br>
            <a:r>
              <a:rPr lang="en-AU" altLang="en-US">
                <a:latin typeface="Lucida Console" panose="020B0609040504020204" pitchFamily="49" charset="0"/>
              </a:rPr>
              <a:t>    sll  $t2, $s0, 5   # $t2 = i * 32 (size of row of x)</a:t>
            </a:r>
            <a:br>
              <a:rPr lang="en-AU" altLang="en-US">
                <a:latin typeface="Lucida Console" panose="020B0609040504020204" pitchFamily="49" charset="0"/>
              </a:rPr>
            </a:br>
            <a:r>
              <a:rPr lang="en-AU" altLang="en-US">
                <a:latin typeface="Lucida Console" panose="020B0609040504020204" pitchFamily="49" charset="0"/>
              </a:rPr>
              <a:t>    </a:t>
            </a:r>
            <a:r>
              <a:rPr lang="fr-FR" altLang="en-US">
                <a:latin typeface="Lucida Console" panose="020B0609040504020204" pitchFamily="49" charset="0"/>
              </a:rPr>
              <a:t>addu $t2, $t2, $s1 # $t2 = i * size(row) + j</a:t>
            </a:r>
            <a:br>
              <a:rPr lang="fr-FR" altLang="en-US">
                <a:latin typeface="Lucida Console" panose="020B0609040504020204" pitchFamily="49" charset="0"/>
              </a:rPr>
            </a:br>
            <a:r>
              <a:rPr lang="fr-FR" altLang="en-US">
                <a:latin typeface="Lucida Console" panose="020B0609040504020204" pitchFamily="49" charset="0"/>
              </a:rPr>
              <a:t>    </a:t>
            </a:r>
            <a:r>
              <a:rPr lang="en-AU" altLang="en-US">
                <a:latin typeface="Lucida Console" panose="020B0609040504020204" pitchFamily="49" charset="0"/>
              </a:rPr>
              <a:t>sll  $t2, $t2, 3   # $t2 = byte offset of [i][j]</a:t>
            </a:r>
            <a:br>
              <a:rPr lang="en-AU" altLang="en-US">
                <a:latin typeface="Lucida Console" panose="020B0609040504020204" pitchFamily="49" charset="0"/>
              </a:rPr>
            </a:br>
            <a:r>
              <a:rPr lang="en-AU" altLang="en-US">
                <a:latin typeface="Lucida Console" panose="020B0609040504020204" pitchFamily="49" charset="0"/>
              </a:rPr>
              <a:t>    addu $t2, $a0, $t2 # $t2 = byte address of x[i][j]</a:t>
            </a:r>
            <a:br>
              <a:rPr lang="en-AU" altLang="en-US">
                <a:latin typeface="Lucida Console" panose="020B0609040504020204" pitchFamily="49" charset="0"/>
              </a:rPr>
            </a:br>
            <a:r>
              <a:rPr lang="en-AU" altLang="en-US">
                <a:latin typeface="Lucida Console" panose="020B0609040504020204" pitchFamily="49" charset="0"/>
              </a:rPr>
              <a:t>    l.d  $f4, 0($t2)   # $f4 = 8 bytes of x[i][j]</a:t>
            </a:r>
            <a:br>
              <a:rPr lang="en-AU" altLang="en-US">
                <a:latin typeface="Lucida Console" panose="020B0609040504020204" pitchFamily="49" charset="0"/>
              </a:rPr>
            </a:br>
            <a:r>
              <a:rPr lang="en-US" altLang="en-US">
                <a:latin typeface="Lucida Console" panose="020B0609040504020204" pitchFamily="49" charset="0"/>
              </a:rPr>
              <a:t>L3: sll  $t0, $s2, 5   # $t0 = k * 32 (size of row of z)</a:t>
            </a:r>
            <a:br>
              <a:rPr lang="en-US" altLang="en-US">
                <a:latin typeface="Lucida Console" panose="020B0609040504020204" pitchFamily="49" charset="0"/>
              </a:rPr>
            </a:br>
            <a:r>
              <a:rPr lang="en-US" altLang="en-US">
                <a:latin typeface="Lucida Console" panose="020B0609040504020204" pitchFamily="49" charset="0"/>
              </a:rPr>
              <a:t>    addu $t0, $t0, $s1 # $t0 = k * size(row) + j</a:t>
            </a:r>
            <a:br>
              <a:rPr lang="en-US" altLang="en-US">
                <a:latin typeface="Lucida Console" panose="020B0609040504020204" pitchFamily="49" charset="0"/>
              </a:rPr>
            </a:br>
            <a:r>
              <a:rPr lang="en-US" altLang="en-US">
                <a:latin typeface="Lucida Console" panose="020B0609040504020204" pitchFamily="49" charset="0"/>
              </a:rPr>
              <a:t>    sll  $t0, $t0, 3   # $t0 = byte offset of [k][j]</a:t>
            </a:r>
            <a:br>
              <a:rPr lang="en-US" altLang="en-US">
                <a:latin typeface="Lucida Console" panose="020B0609040504020204" pitchFamily="49" charset="0"/>
              </a:rPr>
            </a:br>
            <a:r>
              <a:rPr lang="en-US" altLang="en-US">
                <a:latin typeface="Lucida Console" panose="020B0609040504020204" pitchFamily="49" charset="0"/>
              </a:rPr>
              <a:t>    addu $t0, $a2, $t0 # $t0 = byte address of z[k][j]</a:t>
            </a:r>
            <a:br>
              <a:rPr lang="en-US" altLang="en-US">
                <a:latin typeface="Lucida Console" panose="020B0609040504020204" pitchFamily="49" charset="0"/>
              </a:rPr>
            </a:br>
            <a:r>
              <a:rPr lang="en-US" altLang="en-US">
                <a:latin typeface="Lucida Console" panose="020B0609040504020204" pitchFamily="49" charset="0"/>
              </a:rPr>
              <a:t>    l.d  $f16, 0($t0)  # $f16 = 8 bytes of z[k][j]</a:t>
            </a:r>
            <a:br>
              <a:rPr lang="en-US" altLang="en-US">
                <a:latin typeface="Lucida Console" panose="020B0609040504020204" pitchFamily="49" charset="0"/>
              </a:rPr>
            </a:br>
            <a:r>
              <a:rPr lang="en-US" altLang="en-US">
                <a:latin typeface="Lucida Console" panose="020B0609040504020204" pitchFamily="49" charset="0"/>
              </a:rPr>
              <a:t>    …</a:t>
            </a:r>
          </a:p>
        </p:txBody>
      </p:sp>
    </p:spTree>
    <p:extLst>
      <p:ext uri="{BB962C8B-B14F-4D97-AF65-F5344CB8AC3E}">
        <p14:creationId xmlns:p14="http://schemas.microsoft.com/office/powerpoint/2010/main" val="299402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a:extLst>
              <a:ext uri="{FF2B5EF4-FFF2-40B4-BE49-F238E27FC236}">
                <a16:creationId xmlns:a16="http://schemas.microsoft.com/office/drawing/2014/main" id="{643E1AFC-597C-2744-AAEA-76DE8E97EF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4A83C97F-3199-1942-AE05-4BCE575BFBBB}" type="slidenum">
              <a:rPr lang="en-AU" altLang="en-US"/>
              <a:pPr/>
              <a:t>12</a:t>
            </a:fld>
            <a:endParaRPr lang="en-AU" altLang="en-US"/>
          </a:p>
        </p:txBody>
      </p:sp>
      <p:sp>
        <p:nvSpPr>
          <p:cNvPr id="43011" name="Rectangle 5">
            <a:extLst>
              <a:ext uri="{FF2B5EF4-FFF2-40B4-BE49-F238E27FC236}">
                <a16:creationId xmlns:a16="http://schemas.microsoft.com/office/drawing/2014/main" id="{A2349AC7-FC2D-814F-85FF-5BE93E0F46CF}"/>
              </a:ext>
            </a:extLst>
          </p:cNvPr>
          <p:cNvSpPr>
            <a:spLocks noChangeArrowheads="1"/>
          </p:cNvSpPr>
          <p:nvPr/>
        </p:nvSpPr>
        <p:spPr bwMode="auto">
          <a:xfrm>
            <a:off x="684213" y="1484313"/>
            <a:ext cx="8135937" cy="14986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2" name="Rectangle 6">
            <a:extLst>
              <a:ext uri="{FF2B5EF4-FFF2-40B4-BE49-F238E27FC236}">
                <a16:creationId xmlns:a16="http://schemas.microsoft.com/office/drawing/2014/main" id="{CB9E1567-8AE9-8343-B577-9FB7834D6540}"/>
              </a:ext>
            </a:extLst>
          </p:cNvPr>
          <p:cNvSpPr>
            <a:spLocks noChangeArrowheads="1"/>
          </p:cNvSpPr>
          <p:nvPr/>
        </p:nvSpPr>
        <p:spPr bwMode="auto">
          <a:xfrm>
            <a:off x="684213" y="2982913"/>
            <a:ext cx="8135937" cy="598487"/>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3" name="Rectangle 7">
            <a:extLst>
              <a:ext uri="{FF2B5EF4-FFF2-40B4-BE49-F238E27FC236}">
                <a16:creationId xmlns:a16="http://schemas.microsoft.com/office/drawing/2014/main" id="{01FD5C7D-9567-7F46-AA9B-EBB0E7AB975B}"/>
              </a:ext>
            </a:extLst>
          </p:cNvPr>
          <p:cNvSpPr>
            <a:spLocks noChangeArrowheads="1"/>
          </p:cNvSpPr>
          <p:nvPr/>
        </p:nvSpPr>
        <p:spPr bwMode="auto">
          <a:xfrm>
            <a:off x="684213" y="3581400"/>
            <a:ext cx="8135937" cy="9144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4" name="Rectangle 8">
            <a:extLst>
              <a:ext uri="{FF2B5EF4-FFF2-40B4-BE49-F238E27FC236}">
                <a16:creationId xmlns:a16="http://schemas.microsoft.com/office/drawing/2014/main" id="{13C32062-50EF-1E46-B0F2-5755A4BBD221}"/>
              </a:ext>
            </a:extLst>
          </p:cNvPr>
          <p:cNvSpPr>
            <a:spLocks noChangeArrowheads="1"/>
          </p:cNvSpPr>
          <p:nvPr/>
        </p:nvSpPr>
        <p:spPr bwMode="auto">
          <a:xfrm>
            <a:off x="684213" y="4495800"/>
            <a:ext cx="8135937" cy="6096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5" name="Rectangle 9">
            <a:extLst>
              <a:ext uri="{FF2B5EF4-FFF2-40B4-BE49-F238E27FC236}">
                <a16:creationId xmlns:a16="http://schemas.microsoft.com/office/drawing/2014/main" id="{715D8F87-9CE3-A047-880F-383823C8BA9A}"/>
              </a:ext>
            </a:extLst>
          </p:cNvPr>
          <p:cNvSpPr>
            <a:spLocks noChangeArrowheads="1"/>
          </p:cNvSpPr>
          <p:nvPr/>
        </p:nvSpPr>
        <p:spPr bwMode="auto">
          <a:xfrm>
            <a:off x="684213" y="5105400"/>
            <a:ext cx="8135937" cy="6096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6" name="Rectangle 2">
            <a:extLst>
              <a:ext uri="{FF2B5EF4-FFF2-40B4-BE49-F238E27FC236}">
                <a16:creationId xmlns:a16="http://schemas.microsoft.com/office/drawing/2014/main" id="{5E05B608-095A-024A-AFE5-B1D4F157A9D0}"/>
              </a:ext>
            </a:extLst>
          </p:cNvPr>
          <p:cNvSpPr>
            <a:spLocks noGrp="1" noChangeArrowheads="1"/>
          </p:cNvSpPr>
          <p:nvPr>
            <p:ph type="title"/>
          </p:nvPr>
        </p:nvSpPr>
        <p:spPr>
          <a:xfrm>
            <a:off x="684213" y="206375"/>
            <a:ext cx="8259762" cy="701675"/>
          </a:xfrm>
        </p:spPr>
        <p:txBody>
          <a:bodyPr/>
          <a:lstStyle/>
          <a:p>
            <a:pPr eaLnBrk="1" hangingPunct="1"/>
            <a:r>
              <a:rPr lang="en-US" altLang="en-US" sz="4000" dirty="0"/>
              <a:t>Example: Matrix Multiplication</a:t>
            </a:r>
            <a:endParaRPr lang="en-AU" altLang="en-US" sz="4000" dirty="0"/>
          </a:p>
        </p:txBody>
      </p:sp>
      <p:sp>
        <p:nvSpPr>
          <p:cNvPr id="43017" name="Rectangle 3">
            <a:extLst>
              <a:ext uri="{FF2B5EF4-FFF2-40B4-BE49-F238E27FC236}">
                <a16:creationId xmlns:a16="http://schemas.microsoft.com/office/drawing/2014/main" id="{205FFA4B-9298-FE4A-B2E3-572F0BDE81D0}"/>
              </a:ext>
            </a:extLst>
          </p:cNvPr>
          <p:cNvSpPr>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20000"/>
              </a:spcBef>
              <a:buClr>
                <a:schemeClr val="folHlink"/>
              </a:buClr>
              <a:buSzPct val="60000"/>
              <a:buFont typeface="Wingdings" pitchFamily="2" charset="2"/>
              <a:buNone/>
            </a:pPr>
            <a:r>
              <a:rPr lang="en-US" altLang="en-US">
                <a:latin typeface="Lucida Console" panose="020B0609040504020204" pitchFamily="49" charset="0"/>
              </a:rPr>
              <a:t>    …</a:t>
            </a:r>
            <a:br>
              <a:rPr lang="en-US" altLang="en-US">
                <a:latin typeface="Lucida Console" panose="020B0609040504020204" pitchFamily="49" charset="0"/>
              </a:rPr>
            </a:br>
            <a:r>
              <a:rPr lang="en-US" altLang="en-US">
                <a:latin typeface="Lucida Console" panose="020B0609040504020204" pitchFamily="49" charset="0"/>
              </a:rPr>
              <a:t>    </a:t>
            </a:r>
            <a:r>
              <a:rPr lang="en-AU" altLang="en-US">
                <a:latin typeface="Lucida Console" panose="020B0609040504020204" pitchFamily="49" charset="0"/>
              </a:rPr>
              <a:t>sll  $t0, $s0, 5       # $t0 = i*32 (size of row of y)</a:t>
            </a:r>
            <a:br>
              <a:rPr lang="en-AU" altLang="en-US">
                <a:latin typeface="Lucida Console" panose="020B0609040504020204" pitchFamily="49" charset="0"/>
              </a:rPr>
            </a:br>
            <a:r>
              <a:rPr lang="en-AU" altLang="en-US">
                <a:latin typeface="Lucida Console" panose="020B0609040504020204" pitchFamily="49" charset="0"/>
              </a:rPr>
              <a:t>    addu  $t0, $t0, $s2    # $t0 = i*size(row) + k</a:t>
            </a:r>
            <a:br>
              <a:rPr lang="en-AU" altLang="en-US">
                <a:latin typeface="Lucida Console" panose="020B0609040504020204" pitchFamily="49" charset="0"/>
              </a:rPr>
            </a:br>
            <a:r>
              <a:rPr lang="en-AU" altLang="en-US">
                <a:latin typeface="Lucida Console" panose="020B0609040504020204" pitchFamily="49" charset="0"/>
              </a:rPr>
              <a:t>    sll   $t0, $t0, 3      # $t0 = byte offset of [i][k]</a:t>
            </a:r>
            <a:br>
              <a:rPr lang="en-AU" altLang="en-US">
                <a:latin typeface="Lucida Console" panose="020B0609040504020204" pitchFamily="49" charset="0"/>
              </a:rPr>
            </a:br>
            <a:r>
              <a:rPr lang="en-AU" altLang="en-US">
                <a:latin typeface="Lucida Console" panose="020B0609040504020204" pitchFamily="49" charset="0"/>
              </a:rPr>
              <a:t>    addu  $t0, $a1, $t0    # $t0 = byte address of y[i][k]</a:t>
            </a:r>
            <a:br>
              <a:rPr lang="en-AU" altLang="en-US">
                <a:latin typeface="Lucida Console" panose="020B0609040504020204" pitchFamily="49" charset="0"/>
              </a:rPr>
            </a:br>
            <a:r>
              <a:rPr lang="en-AU" altLang="en-US">
                <a:latin typeface="Lucida Console" panose="020B0609040504020204" pitchFamily="49" charset="0"/>
              </a:rPr>
              <a:t>    l.d   $f18, 0($t0)     # $f18 = 8 bytes of y[i][k]</a:t>
            </a:r>
            <a:br>
              <a:rPr lang="en-AU" altLang="en-US">
                <a:latin typeface="Lucida Console" panose="020B0609040504020204" pitchFamily="49" charset="0"/>
              </a:rPr>
            </a:br>
            <a:r>
              <a:rPr lang="en-AU" altLang="en-US">
                <a:latin typeface="Lucida Console" panose="020B0609040504020204" pitchFamily="49" charset="0"/>
              </a:rPr>
              <a:t>    </a:t>
            </a:r>
            <a:r>
              <a:rPr lang="en-US" altLang="en-US">
                <a:latin typeface="Lucida Console" panose="020B0609040504020204" pitchFamily="49" charset="0"/>
              </a:rPr>
              <a:t>mul.d $f16, $f18, $f16 # $f16 = y[i][k] * z[k][j]</a:t>
            </a:r>
            <a:br>
              <a:rPr lang="en-US" altLang="en-US">
                <a:latin typeface="Lucida Console" panose="020B0609040504020204" pitchFamily="49" charset="0"/>
              </a:rPr>
            </a:br>
            <a:r>
              <a:rPr lang="en-US" altLang="en-US">
                <a:latin typeface="Lucida Console" panose="020B0609040504020204" pitchFamily="49" charset="0"/>
              </a:rPr>
              <a:t>    add.d $f4, $f4, $f16   # f4=x[i][j] + y[i][k]*z[k][j]</a:t>
            </a:r>
            <a:br>
              <a:rPr lang="en-US" altLang="en-US">
                <a:latin typeface="Lucida Console" panose="020B0609040504020204" pitchFamily="49" charset="0"/>
              </a:rPr>
            </a:br>
            <a:r>
              <a:rPr lang="en-US" altLang="en-US">
                <a:latin typeface="Lucida Console" panose="020B0609040504020204" pitchFamily="49" charset="0"/>
              </a:rPr>
              <a:t>    addiu $s2, $s2, 1      # $k k + 1</a:t>
            </a:r>
            <a:br>
              <a:rPr lang="en-US" altLang="en-US">
                <a:latin typeface="Lucida Console" panose="020B0609040504020204" pitchFamily="49" charset="0"/>
              </a:rPr>
            </a:br>
            <a:r>
              <a:rPr lang="en-US" altLang="en-US">
                <a:latin typeface="Lucida Console" panose="020B0609040504020204" pitchFamily="49" charset="0"/>
              </a:rPr>
              <a:t>    bne   $s2, $t1, L3     # if (k != 32) go to L3</a:t>
            </a:r>
            <a:br>
              <a:rPr lang="en-US" altLang="en-US">
                <a:latin typeface="Lucida Console" panose="020B0609040504020204" pitchFamily="49" charset="0"/>
              </a:rPr>
            </a:br>
            <a:r>
              <a:rPr lang="en-US" altLang="en-US">
                <a:latin typeface="Lucida Console" panose="020B0609040504020204" pitchFamily="49" charset="0"/>
              </a:rPr>
              <a:t>    s.d   $f4, 0($t2)      # x[i][j] = $f4</a:t>
            </a:r>
            <a:br>
              <a:rPr lang="en-US" altLang="en-US">
                <a:latin typeface="Lucida Console" panose="020B0609040504020204" pitchFamily="49" charset="0"/>
              </a:rPr>
            </a:br>
            <a:r>
              <a:rPr lang="en-US" altLang="en-US">
                <a:latin typeface="Lucida Console" panose="020B0609040504020204" pitchFamily="49" charset="0"/>
              </a:rPr>
              <a:t>    addiu $s1, $s1, 1      # $j = j + 1</a:t>
            </a:r>
            <a:br>
              <a:rPr lang="en-US" altLang="en-US">
                <a:latin typeface="Lucida Console" panose="020B0609040504020204" pitchFamily="49" charset="0"/>
              </a:rPr>
            </a:br>
            <a:r>
              <a:rPr lang="en-US" altLang="en-US">
                <a:latin typeface="Lucida Console" panose="020B0609040504020204" pitchFamily="49" charset="0"/>
              </a:rPr>
              <a:t>    bne   $s1, $t1, L2     # if (j != 32) go to L2</a:t>
            </a:r>
            <a:br>
              <a:rPr lang="en-US" altLang="en-US">
                <a:latin typeface="Lucida Console" panose="020B0609040504020204" pitchFamily="49" charset="0"/>
              </a:rPr>
            </a:br>
            <a:r>
              <a:rPr lang="en-US" altLang="en-US">
                <a:latin typeface="Lucida Console" panose="020B0609040504020204" pitchFamily="49" charset="0"/>
              </a:rPr>
              <a:t>    addiu $s0, $s0, 1      # $i = i + 1</a:t>
            </a:r>
            <a:br>
              <a:rPr lang="en-US" altLang="en-US">
                <a:latin typeface="Lucida Console" panose="020B0609040504020204" pitchFamily="49" charset="0"/>
              </a:rPr>
            </a:br>
            <a:r>
              <a:rPr lang="en-US" altLang="en-US">
                <a:latin typeface="Lucida Console" panose="020B0609040504020204" pitchFamily="49" charset="0"/>
              </a:rPr>
              <a:t>    bne   $s0, $t1, L1     # if (i != 32) go to L1</a:t>
            </a:r>
          </a:p>
        </p:txBody>
      </p:sp>
    </p:spTree>
    <p:extLst>
      <p:ext uri="{BB962C8B-B14F-4D97-AF65-F5344CB8AC3E}">
        <p14:creationId xmlns:p14="http://schemas.microsoft.com/office/powerpoint/2010/main" val="134746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E8DAF40-51D4-FC41-A412-E7CEB3BE5D4D}"/>
              </a:ext>
            </a:extLst>
          </p:cNvPr>
          <p:cNvSpPr>
            <a:spLocks noGrp="1"/>
          </p:cNvSpPr>
          <p:nvPr>
            <p:ph type="title"/>
          </p:nvPr>
        </p:nvSpPr>
        <p:spPr/>
        <p:txBody>
          <a:bodyPr/>
          <a:lstStyle/>
          <a:p>
            <a:r>
              <a:rPr lang="en-US" altLang="en-US"/>
              <a:t>Subword Parallellism</a:t>
            </a:r>
          </a:p>
        </p:txBody>
      </p:sp>
      <p:sp>
        <p:nvSpPr>
          <p:cNvPr id="45059" name="Content Placeholder 2">
            <a:extLst>
              <a:ext uri="{FF2B5EF4-FFF2-40B4-BE49-F238E27FC236}">
                <a16:creationId xmlns:a16="http://schemas.microsoft.com/office/drawing/2014/main" id="{7A303196-4C33-8941-A774-11372A6E3594}"/>
              </a:ext>
            </a:extLst>
          </p:cNvPr>
          <p:cNvSpPr>
            <a:spLocks noGrp="1"/>
          </p:cNvSpPr>
          <p:nvPr>
            <p:ph idx="1"/>
          </p:nvPr>
        </p:nvSpPr>
        <p:spPr/>
        <p:txBody>
          <a:bodyPr/>
          <a:lstStyle/>
          <a:p>
            <a:r>
              <a:rPr lang="en-US" altLang="en-US"/>
              <a:t>Graphics and audio applications can take advantage of performing simultaneous operations on short vectors</a:t>
            </a:r>
          </a:p>
          <a:p>
            <a:pPr lvl="1"/>
            <a:r>
              <a:rPr lang="en-US" altLang="en-US"/>
              <a:t>Example:  128-bit adder:</a:t>
            </a:r>
          </a:p>
          <a:p>
            <a:pPr lvl="2"/>
            <a:r>
              <a:rPr lang="en-US" altLang="en-US"/>
              <a:t>Sixteen 8-bit adds</a:t>
            </a:r>
          </a:p>
          <a:p>
            <a:pPr lvl="2"/>
            <a:r>
              <a:rPr lang="en-US" altLang="en-US"/>
              <a:t>Eight 16-bit adds</a:t>
            </a:r>
          </a:p>
          <a:p>
            <a:pPr lvl="2"/>
            <a:r>
              <a:rPr lang="en-US" altLang="en-US"/>
              <a:t>Four 32-bit adds</a:t>
            </a:r>
          </a:p>
          <a:p>
            <a:r>
              <a:rPr lang="en-US" altLang="en-US"/>
              <a:t>Also called data-level parallelism, vector parallelism, or Single Instruction, Multiple Data (SIMD)</a:t>
            </a:r>
          </a:p>
        </p:txBody>
      </p:sp>
      <p:sp>
        <p:nvSpPr>
          <p:cNvPr id="45060" name="Footer Placeholder 3">
            <a:extLst>
              <a:ext uri="{FF2B5EF4-FFF2-40B4-BE49-F238E27FC236}">
                <a16:creationId xmlns:a16="http://schemas.microsoft.com/office/drawing/2014/main" id="{EB4D0F2A-DBE6-3749-AC27-F61E2A4836D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DB0003F2-50B7-4A40-8C10-3347B7745248}" type="slidenum">
              <a:rPr lang="en-AU" altLang="en-US"/>
              <a:pPr/>
              <a:t>13</a:t>
            </a:fld>
            <a:endParaRPr lang="en-AU" altLang="en-US"/>
          </a:p>
        </p:txBody>
      </p:sp>
      <p:sp>
        <p:nvSpPr>
          <p:cNvPr id="45061" name="Text Box 4">
            <a:extLst>
              <a:ext uri="{FF2B5EF4-FFF2-40B4-BE49-F238E27FC236}">
                <a16:creationId xmlns:a16="http://schemas.microsoft.com/office/drawing/2014/main" id="{A941C917-0F8C-DF4C-9F49-1AFEB378A488}"/>
              </a:ext>
            </a:extLst>
          </p:cNvPr>
          <p:cNvSpPr txBox="1">
            <a:spLocks noChangeArrowheads="1"/>
          </p:cNvSpPr>
          <p:nvPr/>
        </p:nvSpPr>
        <p:spPr bwMode="auto">
          <a:xfrm rot="5400000">
            <a:off x="5630069" y="3145631"/>
            <a:ext cx="6661150"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§3.6 Parallelism and Computer Arithmetic: Subword Parallelism</a:t>
            </a:r>
          </a:p>
        </p:txBody>
      </p:sp>
    </p:spTree>
    <p:extLst>
      <p:ext uri="{BB962C8B-B14F-4D97-AF65-F5344CB8AC3E}">
        <p14:creationId xmlns:p14="http://schemas.microsoft.com/office/powerpoint/2010/main" val="233879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3 — Arithmetic for Computers — </a:t>
            </a:r>
            <a:fld id="{4E429670-C94F-9B47-95F4-91B88686FDB9}" type="slidenum">
              <a:rPr lang="en-AU" altLang="en-US"/>
              <a:pPr/>
              <a:t>2</a:t>
            </a:fld>
            <a:endParaRPr lang="en-AU" altLang="en-US"/>
          </a:p>
        </p:txBody>
      </p:sp>
      <p:sp>
        <p:nvSpPr>
          <p:cNvPr id="1028" name="Rectangle 10"/>
          <p:cNvSpPr>
            <a:spLocks noGrp="1" noChangeArrowheads="1"/>
          </p:cNvSpPr>
          <p:nvPr>
            <p:ph type="title"/>
          </p:nvPr>
        </p:nvSpPr>
        <p:spPr/>
        <p:txBody>
          <a:bodyPr/>
          <a:lstStyle/>
          <a:p>
            <a:pPr eaLnBrk="1" hangingPunct="1"/>
            <a:r>
              <a:rPr lang="en-US" altLang="en-US"/>
              <a:t>IEEE Floating-Point Format</a:t>
            </a:r>
          </a:p>
        </p:txBody>
      </p:sp>
      <p:sp>
        <p:nvSpPr>
          <p:cNvPr id="1029" name="Rectangle 11"/>
          <p:cNvSpPr>
            <a:spLocks noGrp="1" noChangeArrowheads="1"/>
          </p:cNvSpPr>
          <p:nvPr>
            <p:ph type="body" idx="1"/>
          </p:nvPr>
        </p:nvSpPr>
        <p:spPr>
          <a:xfrm>
            <a:off x="684213" y="3573463"/>
            <a:ext cx="8270875" cy="2663825"/>
          </a:xfrm>
        </p:spPr>
        <p:txBody>
          <a:bodyPr/>
          <a:lstStyle/>
          <a:p>
            <a:pPr eaLnBrk="1" hangingPunct="1">
              <a:lnSpc>
                <a:spcPct val="80000"/>
              </a:lnSpc>
            </a:pPr>
            <a:r>
              <a:rPr lang="en-US" altLang="en-US" sz="2400"/>
              <a:t>S: sign bit (0 </a:t>
            </a:r>
            <a:r>
              <a:rPr lang="en-US" altLang="en-US" sz="2400">
                <a:sym typeface="Symbol" charset="2"/>
              </a:rPr>
              <a:t> non-negative, 1  negative)</a:t>
            </a:r>
          </a:p>
          <a:p>
            <a:pPr eaLnBrk="1" hangingPunct="1">
              <a:lnSpc>
                <a:spcPct val="80000"/>
              </a:lnSpc>
            </a:pPr>
            <a:r>
              <a:rPr lang="en-US" altLang="en-US" sz="2400">
                <a:sym typeface="Symbol" charset="2"/>
              </a:rPr>
              <a:t>Normalize significand: 1.0 ≤ |significand| &lt; 2.0</a:t>
            </a:r>
          </a:p>
          <a:p>
            <a:pPr lvl="1" eaLnBrk="1" hangingPunct="1">
              <a:lnSpc>
                <a:spcPct val="80000"/>
              </a:lnSpc>
            </a:pPr>
            <a:r>
              <a:rPr lang="en-US" altLang="en-US" sz="2000">
                <a:sym typeface="Symbol" charset="2"/>
              </a:rPr>
              <a:t>Always has a leading pre-binary-point 1 bit, so no need to represent it explicitly (hidden bit)</a:t>
            </a:r>
          </a:p>
          <a:p>
            <a:pPr lvl="1" eaLnBrk="1" hangingPunct="1">
              <a:lnSpc>
                <a:spcPct val="80000"/>
              </a:lnSpc>
            </a:pPr>
            <a:r>
              <a:rPr lang="en-US" altLang="en-US" sz="2000">
                <a:sym typeface="Symbol" charset="2"/>
              </a:rPr>
              <a:t>Significand is Fraction with the “1.” restored</a:t>
            </a:r>
          </a:p>
          <a:p>
            <a:pPr eaLnBrk="1" hangingPunct="1">
              <a:lnSpc>
                <a:spcPct val="80000"/>
              </a:lnSpc>
            </a:pPr>
            <a:r>
              <a:rPr lang="en-US" altLang="en-US" sz="2400">
                <a:sym typeface="Symbol" charset="2"/>
              </a:rPr>
              <a:t>Exponent: excess representation: actual exponent + Bias</a:t>
            </a:r>
          </a:p>
          <a:p>
            <a:pPr lvl="1" eaLnBrk="1" hangingPunct="1">
              <a:lnSpc>
                <a:spcPct val="80000"/>
              </a:lnSpc>
            </a:pPr>
            <a:r>
              <a:rPr lang="en-US" altLang="en-US" sz="2000">
                <a:sym typeface="Symbol" charset="2"/>
              </a:rPr>
              <a:t>Ensures exponent is unsigned</a:t>
            </a:r>
          </a:p>
          <a:p>
            <a:pPr lvl="1" eaLnBrk="1" hangingPunct="1">
              <a:lnSpc>
                <a:spcPct val="80000"/>
              </a:lnSpc>
            </a:pPr>
            <a:r>
              <a:rPr lang="en-US" altLang="en-US" sz="2000">
                <a:sym typeface="Symbol" charset="2"/>
              </a:rPr>
              <a:t>Single: Bias = 127; Double: Bias = 1203</a:t>
            </a:r>
          </a:p>
        </p:txBody>
      </p:sp>
      <p:sp>
        <p:nvSpPr>
          <p:cNvPr id="1030" name="Text Box 4"/>
          <p:cNvSpPr txBox="1">
            <a:spLocks noChangeArrowheads="1"/>
          </p:cNvSpPr>
          <p:nvPr/>
        </p:nvSpPr>
        <p:spPr bwMode="auto">
          <a:xfrm>
            <a:off x="1549400" y="1917700"/>
            <a:ext cx="3587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altLang="en-US" sz="2400"/>
              <a:t>S</a:t>
            </a:r>
          </a:p>
        </p:txBody>
      </p:sp>
      <p:sp>
        <p:nvSpPr>
          <p:cNvPr id="1031" name="Text Box 5"/>
          <p:cNvSpPr txBox="1">
            <a:spLocks noChangeArrowheads="1"/>
          </p:cNvSpPr>
          <p:nvPr/>
        </p:nvSpPr>
        <p:spPr bwMode="auto">
          <a:xfrm>
            <a:off x="1908175" y="1917700"/>
            <a:ext cx="15843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altLang="en-US" sz="2400"/>
              <a:t>Exponent</a:t>
            </a:r>
          </a:p>
        </p:txBody>
      </p:sp>
      <p:sp>
        <p:nvSpPr>
          <p:cNvPr id="1032" name="Text Box 6"/>
          <p:cNvSpPr txBox="1">
            <a:spLocks noChangeArrowheads="1"/>
          </p:cNvSpPr>
          <p:nvPr/>
        </p:nvSpPr>
        <p:spPr bwMode="auto">
          <a:xfrm>
            <a:off x="3494088" y="1917700"/>
            <a:ext cx="3671887"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altLang="en-US" sz="2400"/>
              <a:t>Fraction</a:t>
            </a:r>
          </a:p>
        </p:txBody>
      </p:sp>
      <p:sp>
        <p:nvSpPr>
          <p:cNvPr id="1033" name="Text Box 7"/>
          <p:cNvSpPr txBox="1">
            <a:spLocks noChangeArrowheads="1"/>
          </p:cNvSpPr>
          <p:nvPr/>
        </p:nvSpPr>
        <p:spPr bwMode="auto">
          <a:xfrm>
            <a:off x="1836738" y="1196975"/>
            <a:ext cx="1857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Tahoma" charset="0"/>
              </a:rPr>
              <a:t>single: 8 bits</a:t>
            </a:r>
            <a:br>
              <a:rPr lang="en-US" altLang="en-US" sz="2000">
                <a:latin typeface="Tahoma" charset="0"/>
              </a:rPr>
            </a:br>
            <a:r>
              <a:rPr lang="en-US" altLang="en-US" sz="2000">
                <a:latin typeface="Tahoma" charset="0"/>
              </a:rPr>
              <a:t>double: 11 bits</a:t>
            </a:r>
          </a:p>
        </p:txBody>
      </p:sp>
      <p:sp>
        <p:nvSpPr>
          <p:cNvPr id="1034" name="Text Box 8"/>
          <p:cNvSpPr txBox="1">
            <a:spLocks noChangeArrowheads="1"/>
          </p:cNvSpPr>
          <p:nvPr/>
        </p:nvSpPr>
        <p:spPr bwMode="auto">
          <a:xfrm>
            <a:off x="4427538" y="1196975"/>
            <a:ext cx="1857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Tahoma" charset="0"/>
              </a:rPr>
              <a:t>single: 23 bits</a:t>
            </a:r>
            <a:br>
              <a:rPr lang="en-US" altLang="en-US" sz="2000">
                <a:latin typeface="Tahoma" charset="0"/>
              </a:rPr>
            </a:br>
            <a:r>
              <a:rPr lang="en-US" altLang="en-US" sz="2000">
                <a:latin typeface="Tahoma" charset="0"/>
              </a:rPr>
              <a:t>double: 52 bits</a:t>
            </a:r>
          </a:p>
        </p:txBody>
      </p:sp>
      <p:graphicFrame>
        <p:nvGraphicFramePr>
          <p:cNvPr id="1026" name="Object 9"/>
          <p:cNvGraphicFramePr>
            <a:graphicFrameLocks noChangeAspect="1"/>
          </p:cNvGraphicFramePr>
          <p:nvPr/>
        </p:nvGraphicFramePr>
        <p:xfrm>
          <a:off x="1476375" y="2667000"/>
          <a:ext cx="5867400" cy="546100"/>
        </p:xfrm>
        <a:graphic>
          <a:graphicData uri="http://schemas.openxmlformats.org/presentationml/2006/ole">
            <mc:AlternateContent xmlns:mc="http://schemas.openxmlformats.org/markup-compatibility/2006">
              <mc:Choice xmlns:v="urn:schemas-microsoft-com:vml" Requires="v">
                <p:oleObj spid="_x0000_s7272" name="Equation" r:id="rId4" imgW="2451100" imgH="228600" progId="Equation.3">
                  <p:embed/>
                </p:oleObj>
              </mc:Choice>
              <mc:Fallback>
                <p:oleObj name="Equation" r:id="rId4" imgW="2451100" imgH="228600" progId="Equation.3">
                  <p:embed/>
                  <p:pic>
                    <p:nvPicPr>
                      <p:cNvPr id="102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667000"/>
                        <a:ext cx="5867400" cy="54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83970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E024-6FE9-C547-8D27-8309B7B6E828}"/>
              </a:ext>
            </a:extLst>
          </p:cNvPr>
          <p:cNvSpPr>
            <a:spLocks noGrp="1"/>
          </p:cNvSpPr>
          <p:nvPr>
            <p:ph type="title"/>
          </p:nvPr>
        </p:nvSpPr>
        <p:spPr/>
        <p:txBody>
          <a:bodyPr/>
          <a:lstStyle/>
          <a:p>
            <a:r>
              <a:rPr lang="en-US" dirty="0"/>
              <a:t>FP Encoding</a:t>
            </a:r>
          </a:p>
        </p:txBody>
      </p:sp>
      <p:sp>
        <p:nvSpPr>
          <p:cNvPr id="4" name="Footer Placeholder 3">
            <a:extLst>
              <a:ext uri="{FF2B5EF4-FFF2-40B4-BE49-F238E27FC236}">
                <a16:creationId xmlns:a16="http://schemas.microsoft.com/office/drawing/2014/main" id="{5142013E-9AB2-6A4E-B0BC-D7820312D86B}"/>
              </a:ext>
            </a:extLst>
          </p:cNvPr>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3</a:t>
            </a:fld>
            <a:endParaRPr lang="en-AU" altLang="en-US"/>
          </a:p>
        </p:txBody>
      </p:sp>
      <p:pic>
        <p:nvPicPr>
          <p:cNvPr id="5" name="Picture 6" descr="f03-13-9780124077263">
            <a:extLst>
              <a:ext uri="{FF2B5EF4-FFF2-40B4-BE49-F238E27FC236}">
                <a16:creationId xmlns:a16="http://schemas.microsoft.com/office/drawing/2014/main" id="{BC51CB98-3D6D-E346-AC1B-DFF4A9678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34" y="1988841"/>
            <a:ext cx="7966802"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347449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3 — Arithmetic for Computers — </a:t>
            </a:r>
            <a:fld id="{DD6A86E3-A984-1A48-B83B-64B80B064BB9}" type="slidenum">
              <a:rPr lang="en-AU" altLang="en-US"/>
              <a:pPr/>
              <a:t>4</a:t>
            </a:fld>
            <a:endParaRPr lang="en-AU" altLang="en-US"/>
          </a:p>
        </p:txBody>
      </p:sp>
      <p:pic>
        <p:nvPicPr>
          <p:cNvPr id="33795" name="Picture 14" descr="f03-16-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68413"/>
            <a:ext cx="5214937"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2"/>
          <p:cNvSpPr>
            <a:spLocks noGrp="1" noChangeArrowheads="1"/>
          </p:cNvSpPr>
          <p:nvPr>
            <p:ph type="title"/>
          </p:nvPr>
        </p:nvSpPr>
        <p:spPr/>
        <p:txBody>
          <a:bodyPr/>
          <a:lstStyle/>
          <a:p>
            <a:pPr eaLnBrk="1" hangingPunct="1"/>
            <a:r>
              <a:rPr lang="en-US" altLang="en-US"/>
              <a:t>FP Adder Hardware</a:t>
            </a:r>
            <a:endParaRPr lang="en-AU" altLang="en-US"/>
          </a:p>
        </p:txBody>
      </p:sp>
      <p:sp>
        <p:nvSpPr>
          <p:cNvPr id="33797" name="AutoShape 4"/>
          <p:cNvSpPr>
            <a:spLocks/>
          </p:cNvSpPr>
          <p:nvPr/>
        </p:nvSpPr>
        <p:spPr bwMode="auto">
          <a:xfrm>
            <a:off x="6588125" y="1844675"/>
            <a:ext cx="144463" cy="1800225"/>
          </a:xfrm>
          <a:prstGeom prst="rightBrace">
            <a:avLst>
              <a:gd name="adj1" fmla="val 10384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3798" name="AutoShape 5"/>
          <p:cNvSpPr>
            <a:spLocks/>
          </p:cNvSpPr>
          <p:nvPr/>
        </p:nvSpPr>
        <p:spPr bwMode="auto">
          <a:xfrm>
            <a:off x="6588125" y="3716338"/>
            <a:ext cx="144463" cy="792162"/>
          </a:xfrm>
          <a:prstGeom prst="rightBrace">
            <a:avLst>
              <a:gd name="adj1" fmla="val 4569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3799" name="AutoShape 6"/>
          <p:cNvSpPr>
            <a:spLocks/>
          </p:cNvSpPr>
          <p:nvPr/>
        </p:nvSpPr>
        <p:spPr bwMode="auto">
          <a:xfrm>
            <a:off x="6588125" y="4795838"/>
            <a:ext cx="144463" cy="576262"/>
          </a:xfrm>
          <a:prstGeom prst="rightBrace">
            <a:avLst>
              <a:gd name="adj1" fmla="val 3324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3800" name="AutoShape 7"/>
          <p:cNvSpPr>
            <a:spLocks/>
          </p:cNvSpPr>
          <p:nvPr/>
        </p:nvSpPr>
        <p:spPr bwMode="auto">
          <a:xfrm>
            <a:off x="6588125" y="5445125"/>
            <a:ext cx="144463" cy="576263"/>
          </a:xfrm>
          <a:prstGeom prst="rightBrace">
            <a:avLst>
              <a:gd name="adj1" fmla="val 3324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3801" name="Text Box 8"/>
          <p:cNvSpPr txBox="1">
            <a:spLocks noChangeArrowheads="1"/>
          </p:cNvSpPr>
          <p:nvPr/>
        </p:nvSpPr>
        <p:spPr bwMode="auto">
          <a:xfrm>
            <a:off x="6877050" y="2568575"/>
            <a:ext cx="781050" cy="346075"/>
          </a:xfrm>
          <a:prstGeom prst="rect">
            <a:avLst/>
          </a:prstGeom>
          <a:solidFill>
            <a:schemeClr val="accent1"/>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t>Step 1</a:t>
            </a:r>
            <a:endParaRPr lang="en-AU" altLang="en-US" sz="1600"/>
          </a:p>
        </p:txBody>
      </p:sp>
      <p:sp>
        <p:nvSpPr>
          <p:cNvPr id="33802" name="Text Box 9"/>
          <p:cNvSpPr txBox="1">
            <a:spLocks noChangeArrowheads="1"/>
          </p:cNvSpPr>
          <p:nvPr/>
        </p:nvSpPr>
        <p:spPr bwMode="auto">
          <a:xfrm>
            <a:off x="6877050" y="3937000"/>
            <a:ext cx="781050" cy="346075"/>
          </a:xfrm>
          <a:prstGeom prst="rect">
            <a:avLst/>
          </a:prstGeom>
          <a:solidFill>
            <a:schemeClr val="accent1"/>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t>Step 2</a:t>
            </a:r>
            <a:endParaRPr lang="en-AU" altLang="en-US" sz="1600"/>
          </a:p>
        </p:txBody>
      </p:sp>
      <p:sp>
        <p:nvSpPr>
          <p:cNvPr id="33803" name="Text Box 10"/>
          <p:cNvSpPr txBox="1">
            <a:spLocks noChangeArrowheads="1"/>
          </p:cNvSpPr>
          <p:nvPr/>
        </p:nvSpPr>
        <p:spPr bwMode="auto">
          <a:xfrm>
            <a:off x="6877050" y="4873625"/>
            <a:ext cx="781050" cy="346075"/>
          </a:xfrm>
          <a:prstGeom prst="rect">
            <a:avLst/>
          </a:prstGeom>
          <a:solidFill>
            <a:schemeClr val="accent1"/>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t>Step 3</a:t>
            </a:r>
            <a:endParaRPr lang="en-AU" altLang="en-US" sz="1600"/>
          </a:p>
        </p:txBody>
      </p:sp>
      <p:sp>
        <p:nvSpPr>
          <p:cNvPr id="33804" name="Text Box 11"/>
          <p:cNvSpPr txBox="1">
            <a:spLocks noChangeArrowheads="1"/>
          </p:cNvSpPr>
          <p:nvPr/>
        </p:nvSpPr>
        <p:spPr bwMode="auto">
          <a:xfrm>
            <a:off x="6877050" y="5521325"/>
            <a:ext cx="781050" cy="346075"/>
          </a:xfrm>
          <a:prstGeom prst="rect">
            <a:avLst/>
          </a:prstGeom>
          <a:solidFill>
            <a:schemeClr val="accent1"/>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t>Step 4</a:t>
            </a:r>
            <a:endParaRPr lang="en-AU" altLang="en-US" sz="1600"/>
          </a:p>
        </p:txBody>
      </p:sp>
      <p:sp>
        <p:nvSpPr>
          <p:cNvPr id="33805" name="AutoShape 12"/>
          <p:cNvSpPr>
            <a:spLocks noChangeArrowheads="1"/>
          </p:cNvSpPr>
          <p:nvPr/>
        </p:nvSpPr>
        <p:spPr bwMode="auto">
          <a:xfrm rot="10800000">
            <a:off x="7740650" y="4940300"/>
            <a:ext cx="288925" cy="792163"/>
          </a:xfrm>
          <a:prstGeom prst="curvedRightArrow">
            <a:avLst>
              <a:gd name="adj1" fmla="val 54835"/>
              <a:gd name="adj2" fmla="val 109670"/>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Tree>
    <p:extLst>
      <p:ext uri="{BB962C8B-B14F-4D97-AF65-F5344CB8AC3E}">
        <p14:creationId xmlns:p14="http://schemas.microsoft.com/office/powerpoint/2010/main" val="397078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3 — Arithmetic for Computers — </a:t>
            </a:r>
            <a:fld id="{2B47CD11-078E-EB4E-BC2A-501D591DCAAC}" type="slidenum">
              <a:rPr lang="en-AU" altLang="en-US"/>
              <a:pPr/>
              <a:t>5</a:t>
            </a:fld>
            <a:endParaRPr lang="en-AU" altLang="en-US"/>
          </a:p>
        </p:txBody>
      </p:sp>
      <p:sp>
        <p:nvSpPr>
          <p:cNvPr id="37891" name="Rectangle 4"/>
          <p:cNvSpPr>
            <a:spLocks noGrp="1" noChangeArrowheads="1"/>
          </p:cNvSpPr>
          <p:nvPr>
            <p:ph type="title"/>
          </p:nvPr>
        </p:nvSpPr>
        <p:spPr/>
        <p:txBody>
          <a:bodyPr/>
          <a:lstStyle/>
          <a:p>
            <a:pPr eaLnBrk="1" hangingPunct="1"/>
            <a:r>
              <a:rPr lang="en-US" altLang="en-US" dirty="0"/>
              <a:t>FP Instructions in MIPS</a:t>
            </a:r>
            <a:endParaRPr lang="en-AU" altLang="en-US" dirty="0"/>
          </a:p>
        </p:txBody>
      </p:sp>
      <p:sp>
        <p:nvSpPr>
          <p:cNvPr id="37892" name="Rectangle 5"/>
          <p:cNvSpPr>
            <a:spLocks noGrp="1" noChangeArrowheads="1"/>
          </p:cNvSpPr>
          <p:nvPr>
            <p:ph type="body" idx="1"/>
          </p:nvPr>
        </p:nvSpPr>
        <p:spPr/>
        <p:txBody>
          <a:bodyPr/>
          <a:lstStyle/>
          <a:p>
            <a:pPr eaLnBrk="1" hangingPunct="1">
              <a:lnSpc>
                <a:spcPct val="80000"/>
              </a:lnSpc>
            </a:pPr>
            <a:r>
              <a:rPr lang="en-US" altLang="en-US" sz="2800" dirty="0"/>
              <a:t>FP hardware is coprocessor 1</a:t>
            </a:r>
          </a:p>
          <a:p>
            <a:pPr lvl="1" eaLnBrk="1" hangingPunct="1">
              <a:lnSpc>
                <a:spcPct val="80000"/>
              </a:lnSpc>
            </a:pPr>
            <a:r>
              <a:rPr lang="en-US" altLang="en-US" sz="2400" dirty="0"/>
              <a:t>Adjunct processor that extends the ISA</a:t>
            </a:r>
          </a:p>
          <a:p>
            <a:pPr eaLnBrk="1" hangingPunct="1">
              <a:lnSpc>
                <a:spcPct val="80000"/>
              </a:lnSpc>
            </a:pPr>
            <a:r>
              <a:rPr lang="en-US" altLang="en-US" sz="2800" dirty="0"/>
              <a:t>Separate FP registers</a:t>
            </a:r>
          </a:p>
          <a:p>
            <a:pPr lvl="1" eaLnBrk="1" hangingPunct="1">
              <a:lnSpc>
                <a:spcPct val="80000"/>
              </a:lnSpc>
            </a:pPr>
            <a:r>
              <a:rPr lang="en-US" altLang="en-US" sz="2400" dirty="0"/>
              <a:t>32 single-precision: $f0, $f1, … $f31</a:t>
            </a:r>
          </a:p>
          <a:p>
            <a:pPr lvl="1" eaLnBrk="1" hangingPunct="1">
              <a:lnSpc>
                <a:spcPct val="80000"/>
              </a:lnSpc>
            </a:pPr>
            <a:r>
              <a:rPr lang="en-US" altLang="en-US" sz="2400" dirty="0"/>
              <a:t>Paired for double-precision: $f0/$f1, $f2/$f3, …</a:t>
            </a:r>
          </a:p>
          <a:p>
            <a:pPr lvl="2" eaLnBrk="1" hangingPunct="1">
              <a:lnSpc>
                <a:spcPct val="80000"/>
              </a:lnSpc>
            </a:pPr>
            <a:r>
              <a:rPr lang="en-US" altLang="en-US" sz="2000" dirty="0"/>
              <a:t>Release 2 of MIPs ISA supports 32 × 64-bit FP </a:t>
            </a:r>
            <a:r>
              <a:rPr lang="en-US" altLang="en-US" sz="2000" dirty="0" err="1"/>
              <a:t>reg’s</a:t>
            </a:r>
            <a:endParaRPr lang="en-US" altLang="en-US" sz="2000" dirty="0"/>
          </a:p>
          <a:p>
            <a:pPr eaLnBrk="1" hangingPunct="1">
              <a:lnSpc>
                <a:spcPct val="80000"/>
              </a:lnSpc>
            </a:pPr>
            <a:r>
              <a:rPr lang="en-US" altLang="en-US" sz="2800" dirty="0"/>
              <a:t>FP instructions operate only on FP registers</a:t>
            </a:r>
          </a:p>
          <a:p>
            <a:pPr lvl="1" eaLnBrk="1" hangingPunct="1">
              <a:lnSpc>
                <a:spcPct val="80000"/>
              </a:lnSpc>
            </a:pPr>
            <a:r>
              <a:rPr lang="en-US" altLang="en-US" sz="2400" dirty="0"/>
              <a:t>Programs generally don’t do integer ops on FP data, or vice versa</a:t>
            </a:r>
          </a:p>
          <a:p>
            <a:pPr lvl="1" eaLnBrk="1" hangingPunct="1">
              <a:lnSpc>
                <a:spcPct val="80000"/>
              </a:lnSpc>
            </a:pPr>
            <a:r>
              <a:rPr lang="en-US" altLang="en-US" sz="2400" dirty="0"/>
              <a:t>More registers with minimal code-size impact</a:t>
            </a:r>
          </a:p>
        </p:txBody>
      </p:sp>
    </p:spTree>
    <p:extLst>
      <p:ext uri="{BB962C8B-B14F-4D97-AF65-F5344CB8AC3E}">
        <p14:creationId xmlns:p14="http://schemas.microsoft.com/office/powerpoint/2010/main" val="356953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FP Instructions in MIPS</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en-US" dirty="0"/>
              <a:t>FP load and store instructions</a:t>
            </a:r>
          </a:p>
          <a:p>
            <a:pPr lvl="1" eaLnBrk="1" hangingPunct="1">
              <a:lnSpc>
                <a:spcPct val="80000"/>
              </a:lnSpc>
            </a:pPr>
            <a:r>
              <a:rPr lang="en-US" altLang="en-US" sz="2400" dirty="0">
                <a:latin typeface="Lucida Console" charset="0"/>
              </a:rPr>
              <a:t>lwc1</a:t>
            </a:r>
            <a:r>
              <a:rPr lang="en-US" altLang="en-US" sz="2400" dirty="0"/>
              <a:t>, </a:t>
            </a:r>
            <a:r>
              <a:rPr lang="en-US" altLang="en-US" sz="2400" dirty="0">
                <a:latin typeface="Lucida Console" charset="0"/>
              </a:rPr>
              <a:t>ldc1</a:t>
            </a:r>
            <a:r>
              <a:rPr lang="en-US" altLang="en-US" sz="2400" dirty="0"/>
              <a:t>, </a:t>
            </a:r>
            <a:r>
              <a:rPr lang="en-US" altLang="en-US" sz="2400" dirty="0">
                <a:latin typeface="Lucida Console" charset="0"/>
              </a:rPr>
              <a:t>swc1</a:t>
            </a:r>
            <a:r>
              <a:rPr lang="en-US" altLang="en-US" sz="2400" dirty="0"/>
              <a:t>, </a:t>
            </a:r>
            <a:r>
              <a:rPr lang="en-US" altLang="en-US" sz="2400" dirty="0">
                <a:latin typeface="Lucida Console" charset="0"/>
              </a:rPr>
              <a:t>sdc1</a:t>
            </a:r>
          </a:p>
          <a:p>
            <a:pPr lvl="2" eaLnBrk="1" hangingPunct="1">
              <a:lnSpc>
                <a:spcPct val="80000"/>
              </a:lnSpc>
            </a:pPr>
            <a:r>
              <a:rPr lang="en-US" altLang="en-US" sz="2000" dirty="0"/>
              <a:t>e.g., </a:t>
            </a:r>
            <a:r>
              <a:rPr lang="en-US" altLang="en-US" sz="2000" dirty="0">
                <a:latin typeface="Lucida Console" charset="0"/>
              </a:rPr>
              <a:t>ldc1 $f8, 32($</a:t>
            </a:r>
            <a:r>
              <a:rPr lang="en-US" altLang="en-US" sz="2000" dirty="0" err="1">
                <a:latin typeface="Lucida Console" charset="0"/>
              </a:rPr>
              <a:t>sp</a:t>
            </a:r>
            <a:r>
              <a:rPr lang="en-US" altLang="en-US" sz="2000" dirty="0">
                <a:latin typeface="Lucida Console" charset="0"/>
              </a:rPr>
              <a:t>)</a:t>
            </a:r>
          </a:p>
          <a:p>
            <a:pPr eaLnBrk="1" hangingPunct="1">
              <a:lnSpc>
                <a:spcPct val="80000"/>
              </a:lnSpc>
            </a:pPr>
            <a:r>
              <a:rPr lang="en-US" altLang="en-US" dirty="0"/>
              <a:t>Floating point argument registers</a:t>
            </a:r>
            <a:endParaRPr lang="en-AU" altLang="en-US" dirty="0"/>
          </a:p>
          <a:p>
            <a:pPr lvl="1"/>
            <a:r>
              <a:rPr lang="en-US" dirty="0"/>
              <a:t>NOT </a:t>
            </a:r>
            <a:r>
              <a:rPr lang="en-US" sz="2400" dirty="0">
                <a:latin typeface="Lucida Console" charset="0"/>
              </a:rPr>
              <a:t>$a1, $a2, etc.</a:t>
            </a:r>
          </a:p>
          <a:p>
            <a:pPr lvl="1"/>
            <a:r>
              <a:rPr lang="en-US" sz="2400" dirty="0">
                <a:latin typeface="Lucida Console" charset="0"/>
              </a:rPr>
              <a:t>$f12, $f13, $f14, $f15</a:t>
            </a:r>
          </a:p>
          <a:p>
            <a:r>
              <a:rPr lang="en-US" dirty="0"/>
              <a:t>Floating point return value</a:t>
            </a:r>
          </a:p>
          <a:p>
            <a:pPr lvl="1"/>
            <a:r>
              <a:rPr lang="en-US" dirty="0"/>
              <a:t>NOT</a:t>
            </a:r>
            <a:r>
              <a:rPr lang="en-US" sz="2400" dirty="0">
                <a:latin typeface="Lucida Console" charset="0"/>
              </a:rPr>
              <a:t> $v0</a:t>
            </a:r>
          </a:p>
          <a:p>
            <a:pPr lvl="1"/>
            <a:r>
              <a:rPr lang="en-US" sz="2400" dirty="0">
                <a:latin typeface="Lucida Console" charset="0"/>
              </a:rPr>
              <a:t>$f0</a:t>
            </a:r>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6</a:t>
            </a:fld>
            <a:endParaRPr lang="en-AU" altLang="en-US"/>
          </a:p>
        </p:txBody>
      </p:sp>
    </p:spTree>
    <p:extLst>
      <p:ext uri="{BB962C8B-B14F-4D97-AF65-F5344CB8AC3E}">
        <p14:creationId xmlns:p14="http://schemas.microsoft.com/office/powerpoint/2010/main" val="353718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3 — Arithmetic for Computers — </a:t>
            </a:r>
            <a:fld id="{16196E3B-2B2E-0247-9FAD-80DBA5CCD5F5}" type="slidenum">
              <a:rPr lang="en-AU" altLang="en-US"/>
              <a:pPr/>
              <a:t>7</a:t>
            </a:fld>
            <a:endParaRPr lang="en-AU" altLang="en-US"/>
          </a:p>
        </p:txBody>
      </p:sp>
      <p:sp>
        <p:nvSpPr>
          <p:cNvPr id="38915" name="Rectangle 4"/>
          <p:cNvSpPr>
            <a:spLocks noGrp="1" noChangeArrowheads="1"/>
          </p:cNvSpPr>
          <p:nvPr>
            <p:ph type="title"/>
          </p:nvPr>
        </p:nvSpPr>
        <p:spPr/>
        <p:txBody>
          <a:bodyPr/>
          <a:lstStyle/>
          <a:p>
            <a:pPr eaLnBrk="1" hangingPunct="1"/>
            <a:r>
              <a:rPr lang="en-US" altLang="en-US"/>
              <a:t>FP Instructions in MIPS</a:t>
            </a:r>
            <a:endParaRPr lang="en-AU" altLang="en-US"/>
          </a:p>
        </p:txBody>
      </p:sp>
      <p:sp>
        <p:nvSpPr>
          <p:cNvPr id="38916" name="Rectangle 5"/>
          <p:cNvSpPr>
            <a:spLocks noGrp="1" noChangeArrowheads="1"/>
          </p:cNvSpPr>
          <p:nvPr>
            <p:ph type="body" idx="1"/>
          </p:nvPr>
        </p:nvSpPr>
        <p:spPr/>
        <p:txBody>
          <a:bodyPr/>
          <a:lstStyle/>
          <a:p>
            <a:pPr eaLnBrk="1" hangingPunct="1">
              <a:lnSpc>
                <a:spcPct val="80000"/>
              </a:lnSpc>
            </a:pPr>
            <a:r>
              <a:rPr lang="en-US" altLang="en-US" sz="2800"/>
              <a:t>Single-precision arithmetic</a:t>
            </a:r>
          </a:p>
          <a:p>
            <a:pPr lvl="1" eaLnBrk="1" hangingPunct="1">
              <a:lnSpc>
                <a:spcPct val="80000"/>
              </a:lnSpc>
            </a:pPr>
            <a:r>
              <a:rPr lang="en-US" altLang="en-US" sz="2400">
                <a:latin typeface="Lucida Console" charset="0"/>
              </a:rPr>
              <a:t>add.s</a:t>
            </a:r>
            <a:r>
              <a:rPr lang="en-US" altLang="en-US" sz="2400"/>
              <a:t>, </a:t>
            </a:r>
            <a:r>
              <a:rPr lang="en-US" altLang="en-US" sz="2400">
                <a:latin typeface="Lucida Console" charset="0"/>
              </a:rPr>
              <a:t>sub.s</a:t>
            </a:r>
            <a:r>
              <a:rPr lang="en-US" altLang="en-US" sz="2400"/>
              <a:t>, </a:t>
            </a:r>
            <a:r>
              <a:rPr lang="en-US" altLang="en-US" sz="2400">
                <a:latin typeface="Lucida Console" charset="0"/>
              </a:rPr>
              <a:t>mul.s</a:t>
            </a:r>
            <a:r>
              <a:rPr lang="en-US" altLang="en-US" sz="2400"/>
              <a:t>, div.s</a:t>
            </a:r>
          </a:p>
          <a:p>
            <a:pPr lvl="2" eaLnBrk="1" hangingPunct="1">
              <a:lnSpc>
                <a:spcPct val="80000"/>
              </a:lnSpc>
            </a:pPr>
            <a:r>
              <a:rPr lang="en-US" altLang="en-US" sz="2000"/>
              <a:t>e.g., </a:t>
            </a:r>
            <a:r>
              <a:rPr lang="en-US" altLang="en-US" sz="2000">
                <a:latin typeface="Lucida Console" charset="0"/>
              </a:rPr>
              <a:t>add.s $f0, $f1, $f6</a:t>
            </a:r>
          </a:p>
          <a:p>
            <a:pPr eaLnBrk="1" hangingPunct="1">
              <a:lnSpc>
                <a:spcPct val="80000"/>
              </a:lnSpc>
            </a:pPr>
            <a:r>
              <a:rPr lang="en-US" altLang="en-US" sz="2800"/>
              <a:t>Double-precision arithmetic</a:t>
            </a:r>
          </a:p>
          <a:p>
            <a:pPr lvl="1" eaLnBrk="1" hangingPunct="1">
              <a:lnSpc>
                <a:spcPct val="80000"/>
              </a:lnSpc>
            </a:pPr>
            <a:r>
              <a:rPr lang="en-US" altLang="en-US" sz="2400">
                <a:latin typeface="Lucida Console" charset="0"/>
              </a:rPr>
              <a:t>add.d</a:t>
            </a:r>
            <a:r>
              <a:rPr lang="en-US" altLang="en-US" sz="2400"/>
              <a:t>, </a:t>
            </a:r>
            <a:r>
              <a:rPr lang="en-US" altLang="en-US" sz="2400">
                <a:latin typeface="Lucida Console" charset="0"/>
              </a:rPr>
              <a:t>sub.d</a:t>
            </a:r>
            <a:r>
              <a:rPr lang="en-US" altLang="en-US" sz="2400"/>
              <a:t>, </a:t>
            </a:r>
            <a:r>
              <a:rPr lang="en-US" altLang="en-US" sz="2400">
                <a:latin typeface="Lucida Console" charset="0"/>
              </a:rPr>
              <a:t>mul.d</a:t>
            </a:r>
            <a:r>
              <a:rPr lang="en-US" altLang="en-US" sz="2400"/>
              <a:t>, </a:t>
            </a:r>
            <a:r>
              <a:rPr lang="en-US" altLang="en-US" sz="2400">
                <a:latin typeface="Lucida Console" charset="0"/>
              </a:rPr>
              <a:t>div.d</a:t>
            </a:r>
          </a:p>
          <a:p>
            <a:pPr lvl="2" eaLnBrk="1" hangingPunct="1">
              <a:lnSpc>
                <a:spcPct val="80000"/>
              </a:lnSpc>
            </a:pPr>
            <a:r>
              <a:rPr lang="en-US" altLang="en-US" sz="2000"/>
              <a:t>e.g., </a:t>
            </a:r>
            <a:r>
              <a:rPr lang="en-US" altLang="en-US" sz="2000">
                <a:latin typeface="Lucida Console" charset="0"/>
              </a:rPr>
              <a:t>mul.d $f4, $f4, $f6</a:t>
            </a:r>
          </a:p>
          <a:p>
            <a:pPr eaLnBrk="1" hangingPunct="1">
              <a:lnSpc>
                <a:spcPct val="80000"/>
              </a:lnSpc>
            </a:pPr>
            <a:r>
              <a:rPr lang="en-US" altLang="en-US" sz="2800"/>
              <a:t>Single- and double-precision comparison</a:t>
            </a:r>
          </a:p>
          <a:p>
            <a:pPr lvl="1" eaLnBrk="1" hangingPunct="1">
              <a:lnSpc>
                <a:spcPct val="80000"/>
              </a:lnSpc>
            </a:pPr>
            <a:r>
              <a:rPr lang="en-US" altLang="en-US" sz="2400">
                <a:latin typeface="Lucida Console" charset="0"/>
              </a:rPr>
              <a:t>c.</a:t>
            </a:r>
            <a:r>
              <a:rPr lang="en-US" altLang="en-US" sz="2400" i="1">
                <a:latin typeface="Lucida Console" charset="0"/>
              </a:rPr>
              <a:t>xx</a:t>
            </a:r>
            <a:r>
              <a:rPr lang="en-US" altLang="en-US" sz="2400">
                <a:latin typeface="Lucida Console" charset="0"/>
              </a:rPr>
              <a:t>.s</a:t>
            </a:r>
            <a:r>
              <a:rPr lang="en-US" altLang="en-US" sz="2400"/>
              <a:t>, </a:t>
            </a:r>
            <a:r>
              <a:rPr lang="en-US" altLang="en-US" sz="2400">
                <a:latin typeface="Lucida Console" charset="0"/>
              </a:rPr>
              <a:t>c.</a:t>
            </a:r>
            <a:r>
              <a:rPr lang="en-US" altLang="en-US" sz="2400" i="1">
                <a:latin typeface="Lucida Console" charset="0"/>
              </a:rPr>
              <a:t>xx</a:t>
            </a:r>
            <a:r>
              <a:rPr lang="en-US" altLang="en-US" sz="2400">
                <a:latin typeface="Lucida Console" charset="0"/>
              </a:rPr>
              <a:t>.d</a:t>
            </a:r>
            <a:r>
              <a:rPr lang="en-US" altLang="en-US" sz="2400"/>
              <a:t> (</a:t>
            </a:r>
            <a:r>
              <a:rPr lang="en-US" altLang="en-US" sz="2400" i="1"/>
              <a:t>xx</a:t>
            </a:r>
            <a:r>
              <a:rPr lang="en-US" altLang="en-US" sz="2400"/>
              <a:t> is </a:t>
            </a:r>
            <a:r>
              <a:rPr lang="en-US" altLang="en-US" sz="2400">
                <a:latin typeface="Lucida Console" charset="0"/>
              </a:rPr>
              <a:t>eq</a:t>
            </a:r>
            <a:r>
              <a:rPr lang="en-US" altLang="en-US" sz="2400"/>
              <a:t>, </a:t>
            </a:r>
            <a:r>
              <a:rPr lang="en-US" altLang="en-US" sz="2400">
                <a:latin typeface="Lucida Console" charset="0"/>
              </a:rPr>
              <a:t>lt</a:t>
            </a:r>
            <a:r>
              <a:rPr lang="en-US" altLang="en-US" sz="2400"/>
              <a:t>, </a:t>
            </a:r>
            <a:r>
              <a:rPr lang="en-US" altLang="en-US" sz="2400">
                <a:latin typeface="Lucida Console" charset="0"/>
              </a:rPr>
              <a:t>le</a:t>
            </a:r>
            <a:r>
              <a:rPr lang="en-US" altLang="en-US" sz="2400"/>
              <a:t>, …)</a:t>
            </a:r>
          </a:p>
          <a:p>
            <a:pPr lvl="1" eaLnBrk="1" hangingPunct="1">
              <a:lnSpc>
                <a:spcPct val="80000"/>
              </a:lnSpc>
            </a:pPr>
            <a:r>
              <a:rPr lang="en-US" altLang="en-US" sz="2400"/>
              <a:t>Sets or clears FP condition-code bit</a:t>
            </a:r>
          </a:p>
          <a:p>
            <a:pPr lvl="2" eaLnBrk="1" hangingPunct="1">
              <a:lnSpc>
                <a:spcPct val="80000"/>
              </a:lnSpc>
            </a:pPr>
            <a:r>
              <a:rPr lang="en-US" altLang="en-US" sz="2000"/>
              <a:t>e.g. </a:t>
            </a:r>
            <a:r>
              <a:rPr lang="en-US" altLang="en-US" sz="2000">
                <a:latin typeface="Lucida Console" charset="0"/>
              </a:rPr>
              <a:t>c.lt.s $f3, $f4</a:t>
            </a:r>
          </a:p>
          <a:p>
            <a:pPr eaLnBrk="1" hangingPunct="1">
              <a:lnSpc>
                <a:spcPct val="80000"/>
              </a:lnSpc>
            </a:pPr>
            <a:r>
              <a:rPr lang="en-US" altLang="en-US" sz="2800"/>
              <a:t>Branch on FP condition code true or false</a:t>
            </a:r>
          </a:p>
          <a:p>
            <a:pPr lvl="1" eaLnBrk="1" hangingPunct="1">
              <a:lnSpc>
                <a:spcPct val="80000"/>
              </a:lnSpc>
            </a:pPr>
            <a:r>
              <a:rPr lang="en-US" altLang="en-US" sz="2400">
                <a:latin typeface="Lucida Console" charset="0"/>
              </a:rPr>
              <a:t>bc1t</a:t>
            </a:r>
            <a:r>
              <a:rPr lang="en-US" altLang="en-US" sz="2400"/>
              <a:t>, </a:t>
            </a:r>
            <a:r>
              <a:rPr lang="en-US" altLang="en-US" sz="2400">
                <a:latin typeface="Lucida Console" charset="0"/>
              </a:rPr>
              <a:t>bc1f</a:t>
            </a:r>
          </a:p>
          <a:p>
            <a:pPr lvl="2" eaLnBrk="1" hangingPunct="1">
              <a:lnSpc>
                <a:spcPct val="80000"/>
              </a:lnSpc>
            </a:pPr>
            <a:r>
              <a:rPr lang="en-US" altLang="en-US" sz="2000"/>
              <a:t>e.g., </a:t>
            </a:r>
            <a:r>
              <a:rPr lang="en-US" altLang="en-US" sz="2000">
                <a:latin typeface="Lucida Console" charset="0"/>
              </a:rPr>
              <a:t>bc1t TargetLabel</a:t>
            </a:r>
            <a:endParaRPr lang="en-AU" altLang="en-US" sz="2000">
              <a:latin typeface="Lucida Console" charset="0"/>
            </a:endParaRPr>
          </a:p>
        </p:txBody>
      </p:sp>
    </p:spTree>
    <p:extLst>
      <p:ext uri="{BB962C8B-B14F-4D97-AF65-F5344CB8AC3E}">
        <p14:creationId xmlns:p14="http://schemas.microsoft.com/office/powerpoint/2010/main" val="61065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3 — Arithmetic for Computers — </a:t>
            </a:r>
            <a:fld id="{ACA5829A-FED4-E449-93F6-599123BFDE4C}" type="slidenum">
              <a:rPr lang="en-AU" altLang="en-US"/>
              <a:pPr/>
              <a:t>8</a:t>
            </a:fld>
            <a:endParaRPr lang="en-AU" altLang="en-US"/>
          </a:p>
        </p:txBody>
      </p:sp>
      <p:sp>
        <p:nvSpPr>
          <p:cNvPr id="39939" name="Rectangle 4"/>
          <p:cNvSpPr>
            <a:spLocks noGrp="1" noChangeArrowheads="1"/>
          </p:cNvSpPr>
          <p:nvPr>
            <p:ph type="title"/>
          </p:nvPr>
        </p:nvSpPr>
        <p:spPr/>
        <p:txBody>
          <a:bodyPr/>
          <a:lstStyle/>
          <a:p>
            <a:pPr eaLnBrk="1" hangingPunct="1"/>
            <a:r>
              <a:rPr lang="en-US" altLang="en-US"/>
              <a:t>FP Example: °F to °C</a:t>
            </a:r>
          </a:p>
        </p:txBody>
      </p:sp>
      <p:sp>
        <p:nvSpPr>
          <p:cNvPr id="39940" name="Rectangle 5"/>
          <p:cNvSpPr>
            <a:spLocks noGrp="1" noChangeArrowheads="1"/>
          </p:cNvSpPr>
          <p:nvPr>
            <p:ph type="body" idx="1"/>
          </p:nvPr>
        </p:nvSpPr>
        <p:spPr/>
        <p:txBody>
          <a:bodyPr/>
          <a:lstStyle/>
          <a:p>
            <a:pPr eaLnBrk="1" hangingPunct="1">
              <a:lnSpc>
                <a:spcPct val="90000"/>
              </a:lnSpc>
            </a:pPr>
            <a:r>
              <a:rPr lang="en-US" altLang="en-US" sz="2800" dirty="0"/>
              <a:t>C code:</a:t>
            </a:r>
          </a:p>
          <a:p>
            <a:pPr eaLnBrk="1" hangingPunct="1">
              <a:lnSpc>
                <a:spcPct val="90000"/>
              </a:lnSpc>
              <a:buFont typeface="Wingdings" charset="2"/>
              <a:buNone/>
            </a:pPr>
            <a:r>
              <a:rPr lang="en-US" altLang="en-US" sz="2400" dirty="0">
                <a:latin typeface="Lucida Console" charset="0"/>
              </a:rPr>
              <a:t>	float f2c (float </a:t>
            </a:r>
            <a:r>
              <a:rPr lang="en-US" altLang="en-US" sz="2400" dirty="0" err="1">
                <a:latin typeface="Lucida Console" charset="0"/>
              </a:rPr>
              <a:t>fahr</a:t>
            </a:r>
            <a:r>
              <a:rPr lang="en-US" altLang="en-US" sz="2400" dirty="0">
                <a:latin typeface="Lucida Console" charset="0"/>
              </a:rPr>
              <a:t>) {</a:t>
            </a:r>
            <a:br>
              <a:rPr lang="en-US" altLang="en-US" sz="2400" dirty="0">
                <a:latin typeface="Lucida Console" charset="0"/>
              </a:rPr>
            </a:br>
            <a:r>
              <a:rPr lang="en-US" altLang="en-US" sz="2400" dirty="0">
                <a:latin typeface="Lucida Console" charset="0"/>
              </a:rPr>
              <a:t>  return ((5.0/9.0)*(</a:t>
            </a:r>
            <a:r>
              <a:rPr lang="en-US" altLang="en-US" sz="2400" dirty="0" err="1">
                <a:latin typeface="Lucida Console" charset="0"/>
              </a:rPr>
              <a:t>fahr</a:t>
            </a:r>
            <a:r>
              <a:rPr lang="en-US" altLang="en-US" sz="2400" dirty="0">
                <a:latin typeface="Lucida Console" charset="0"/>
              </a:rPr>
              <a:t> - 32.0));</a:t>
            </a:r>
            <a:br>
              <a:rPr lang="en-US" altLang="en-US" sz="2400" dirty="0">
                <a:latin typeface="Lucida Console" charset="0"/>
              </a:rPr>
            </a:br>
            <a:r>
              <a:rPr lang="en-US" altLang="en-US" sz="2400" dirty="0">
                <a:latin typeface="Lucida Console" charset="0"/>
              </a:rPr>
              <a:t>}</a:t>
            </a:r>
          </a:p>
          <a:p>
            <a:pPr lvl="1" eaLnBrk="1" hangingPunct="1">
              <a:lnSpc>
                <a:spcPct val="90000"/>
              </a:lnSpc>
            </a:pPr>
            <a:r>
              <a:rPr lang="en-US" altLang="en-US" sz="2400" dirty="0" err="1">
                <a:latin typeface="Lucida Console" charset="0"/>
              </a:rPr>
              <a:t>fahr</a:t>
            </a:r>
            <a:r>
              <a:rPr lang="en-US" altLang="en-US" sz="2400" dirty="0"/>
              <a:t> in $f12, result in $f0, literals in global memory space</a:t>
            </a:r>
          </a:p>
          <a:p>
            <a:pPr eaLnBrk="1" hangingPunct="1">
              <a:lnSpc>
                <a:spcPct val="90000"/>
              </a:lnSpc>
            </a:pPr>
            <a:r>
              <a:rPr lang="en-US" altLang="en-US" sz="2800" dirty="0"/>
              <a:t>Compiled MIPS code:</a:t>
            </a:r>
          </a:p>
          <a:p>
            <a:pPr eaLnBrk="1" hangingPunct="1">
              <a:lnSpc>
                <a:spcPct val="90000"/>
              </a:lnSpc>
              <a:buFont typeface="Wingdings" charset="2"/>
              <a:buNone/>
            </a:pPr>
            <a:r>
              <a:rPr lang="en-US" altLang="en-US" sz="2400" dirty="0">
                <a:latin typeface="Lucida Console" charset="0"/>
              </a:rPr>
              <a:t>	f2c: lwc1  $f16, const5($</a:t>
            </a:r>
            <a:r>
              <a:rPr lang="en-US" altLang="en-US" sz="2400" dirty="0" err="1">
                <a:latin typeface="Lucida Console" charset="0"/>
              </a:rPr>
              <a:t>gp</a:t>
            </a:r>
            <a:r>
              <a:rPr lang="en-US" altLang="en-US" sz="2400" dirty="0">
                <a:latin typeface="Lucida Console" charset="0"/>
              </a:rPr>
              <a:t>)</a:t>
            </a:r>
            <a:br>
              <a:rPr lang="en-US" altLang="en-US" sz="2400" dirty="0">
                <a:latin typeface="Lucida Console" charset="0"/>
              </a:rPr>
            </a:br>
            <a:r>
              <a:rPr lang="en-US" altLang="en-US" sz="2400" dirty="0">
                <a:latin typeface="Lucida Console" charset="0"/>
              </a:rPr>
              <a:t>     lwc1  $f18, const9($</a:t>
            </a:r>
            <a:r>
              <a:rPr lang="en-US" altLang="en-US" sz="2400" dirty="0" err="1">
                <a:latin typeface="Lucida Console" charset="0"/>
              </a:rPr>
              <a:t>gp</a:t>
            </a:r>
            <a:r>
              <a:rPr lang="en-US" altLang="en-US" sz="2400" dirty="0">
                <a:latin typeface="Lucida Console" charset="0"/>
              </a:rPr>
              <a:t>)</a:t>
            </a:r>
            <a:br>
              <a:rPr lang="en-US" altLang="en-US" sz="2400" dirty="0">
                <a:latin typeface="Lucida Console" charset="0"/>
              </a:rPr>
            </a:br>
            <a:r>
              <a:rPr lang="en-US" altLang="en-US" sz="2400" dirty="0">
                <a:latin typeface="Lucida Console" charset="0"/>
              </a:rPr>
              <a:t>     </a:t>
            </a:r>
            <a:r>
              <a:rPr lang="en-US" altLang="en-US" sz="2400" dirty="0" err="1">
                <a:latin typeface="Lucida Console" charset="0"/>
              </a:rPr>
              <a:t>div.s</a:t>
            </a:r>
            <a:r>
              <a:rPr lang="en-US" altLang="en-US" sz="2400" dirty="0">
                <a:latin typeface="Lucida Console" charset="0"/>
              </a:rPr>
              <a:t> $f16, $f16, $f18</a:t>
            </a:r>
            <a:br>
              <a:rPr lang="en-US" altLang="en-US" sz="2400" dirty="0">
                <a:latin typeface="Lucida Console" charset="0"/>
              </a:rPr>
            </a:br>
            <a:r>
              <a:rPr lang="en-US" altLang="en-US" sz="2400" dirty="0">
                <a:latin typeface="Lucida Console" charset="0"/>
              </a:rPr>
              <a:t>     lwc1  $f18, const32($</a:t>
            </a:r>
            <a:r>
              <a:rPr lang="en-US" altLang="en-US" sz="2400" dirty="0" err="1">
                <a:latin typeface="Lucida Console" charset="0"/>
              </a:rPr>
              <a:t>gp</a:t>
            </a:r>
            <a:r>
              <a:rPr lang="en-US" altLang="en-US" sz="2400" dirty="0">
                <a:latin typeface="Lucida Console" charset="0"/>
              </a:rPr>
              <a:t>)</a:t>
            </a:r>
            <a:br>
              <a:rPr lang="en-US" altLang="en-US" sz="2400" dirty="0">
                <a:latin typeface="Lucida Console" charset="0"/>
              </a:rPr>
            </a:br>
            <a:r>
              <a:rPr lang="en-US" altLang="en-US" sz="2400" dirty="0">
                <a:latin typeface="Lucida Console" charset="0"/>
              </a:rPr>
              <a:t>     </a:t>
            </a:r>
            <a:r>
              <a:rPr lang="en-US" altLang="en-US" sz="2400" dirty="0" err="1">
                <a:latin typeface="Lucida Console" charset="0"/>
              </a:rPr>
              <a:t>sub.s</a:t>
            </a:r>
            <a:r>
              <a:rPr lang="en-US" altLang="en-US" sz="2400" dirty="0">
                <a:latin typeface="Lucida Console" charset="0"/>
              </a:rPr>
              <a:t> $f18, $f12, $f18</a:t>
            </a:r>
            <a:br>
              <a:rPr lang="en-US" altLang="en-US" sz="2400" dirty="0">
                <a:latin typeface="Lucida Console" charset="0"/>
              </a:rPr>
            </a:br>
            <a:r>
              <a:rPr lang="en-US" altLang="en-US" sz="2400" dirty="0">
                <a:latin typeface="Lucida Console" charset="0"/>
              </a:rPr>
              <a:t>     </a:t>
            </a:r>
            <a:r>
              <a:rPr lang="en-US" altLang="en-US" sz="2400" dirty="0" err="1">
                <a:latin typeface="Lucida Console" charset="0"/>
              </a:rPr>
              <a:t>mul.s</a:t>
            </a:r>
            <a:r>
              <a:rPr lang="en-US" altLang="en-US" sz="2400" dirty="0">
                <a:latin typeface="Lucida Console" charset="0"/>
              </a:rPr>
              <a:t> $f0,  $f16, $f18</a:t>
            </a:r>
            <a:br>
              <a:rPr lang="en-US" altLang="en-US" sz="2400" dirty="0">
                <a:latin typeface="Lucida Console" charset="0"/>
              </a:rPr>
            </a:br>
            <a:r>
              <a:rPr lang="en-US" altLang="en-US" sz="2400" dirty="0">
                <a:latin typeface="Lucida Console" charset="0"/>
              </a:rPr>
              <a:t>     </a:t>
            </a:r>
            <a:r>
              <a:rPr lang="en-US" altLang="en-US" sz="2400" dirty="0" err="1">
                <a:latin typeface="Lucida Console" charset="0"/>
              </a:rPr>
              <a:t>jr</a:t>
            </a:r>
            <a:r>
              <a:rPr lang="en-US" altLang="en-US" sz="2400" dirty="0">
                <a:latin typeface="Lucida Console" charset="0"/>
              </a:rPr>
              <a:t>    $</a:t>
            </a:r>
            <a:r>
              <a:rPr lang="en-US" altLang="en-US" sz="2400" dirty="0" err="1">
                <a:latin typeface="Lucida Console" charset="0"/>
              </a:rPr>
              <a:t>ra</a:t>
            </a:r>
            <a:endParaRPr lang="en-AU" altLang="en-US" sz="2400" dirty="0">
              <a:latin typeface="Lucida Console" charset="0"/>
            </a:endParaRPr>
          </a:p>
        </p:txBody>
      </p:sp>
    </p:spTree>
    <p:extLst>
      <p:ext uri="{BB962C8B-B14F-4D97-AF65-F5344CB8AC3E}">
        <p14:creationId xmlns:p14="http://schemas.microsoft.com/office/powerpoint/2010/main" val="6174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3 — Arithmetic for Computers — </a:t>
            </a:r>
            <a:fld id="{6BA73C00-4C4C-1049-94DC-40BAA95DA3B0}" type="slidenum">
              <a:rPr lang="en-AU" altLang="en-US"/>
              <a:pPr/>
              <a:t>9</a:t>
            </a:fld>
            <a:endParaRPr lang="en-AU" altLang="en-US"/>
          </a:p>
        </p:txBody>
      </p:sp>
      <p:sp>
        <p:nvSpPr>
          <p:cNvPr id="44035" name="Rectangle 2"/>
          <p:cNvSpPr>
            <a:spLocks noGrp="1" noChangeArrowheads="1"/>
          </p:cNvSpPr>
          <p:nvPr>
            <p:ph type="title"/>
          </p:nvPr>
        </p:nvSpPr>
        <p:spPr/>
        <p:txBody>
          <a:bodyPr/>
          <a:lstStyle/>
          <a:p>
            <a:pPr eaLnBrk="1" hangingPunct="1"/>
            <a:r>
              <a:rPr lang="en-US" altLang="en-US"/>
              <a:t>Accurate Arithmetic</a:t>
            </a:r>
            <a:endParaRPr lang="en-AU" altLang="en-US"/>
          </a:p>
        </p:txBody>
      </p:sp>
      <p:sp>
        <p:nvSpPr>
          <p:cNvPr id="44036" name="Rectangle 3"/>
          <p:cNvSpPr>
            <a:spLocks noGrp="1" noChangeArrowheads="1"/>
          </p:cNvSpPr>
          <p:nvPr>
            <p:ph type="body" idx="1"/>
          </p:nvPr>
        </p:nvSpPr>
        <p:spPr/>
        <p:txBody>
          <a:bodyPr/>
          <a:lstStyle/>
          <a:p>
            <a:pPr eaLnBrk="1" hangingPunct="1">
              <a:lnSpc>
                <a:spcPct val="90000"/>
              </a:lnSpc>
            </a:pPr>
            <a:r>
              <a:rPr lang="en-US" altLang="en-US" sz="2800" dirty="0"/>
              <a:t>IEEE </a:t>
            </a:r>
            <a:r>
              <a:rPr lang="en-US" altLang="en-US" sz="2800" dirty="0" err="1"/>
              <a:t>Std</a:t>
            </a:r>
            <a:r>
              <a:rPr lang="en-US" altLang="en-US" sz="2800" dirty="0"/>
              <a:t> 754 specifies additional rounding control</a:t>
            </a:r>
          </a:p>
          <a:p>
            <a:pPr lvl="1" eaLnBrk="1" hangingPunct="1">
              <a:lnSpc>
                <a:spcPct val="90000"/>
              </a:lnSpc>
            </a:pPr>
            <a:r>
              <a:rPr lang="en-US" altLang="en-US" sz="2400" dirty="0"/>
              <a:t>Extra bits of precision (guard, round, sticky)</a:t>
            </a:r>
          </a:p>
          <a:p>
            <a:pPr lvl="1" eaLnBrk="1" hangingPunct="1">
              <a:lnSpc>
                <a:spcPct val="90000"/>
              </a:lnSpc>
            </a:pPr>
            <a:r>
              <a:rPr lang="en-US" altLang="en-US" sz="2400" dirty="0"/>
              <a:t>Choice of rounding modes (round to nearest even)</a:t>
            </a:r>
          </a:p>
          <a:p>
            <a:pPr lvl="1" eaLnBrk="1" hangingPunct="1">
              <a:lnSpc>
                <a:spcPct val="90000"/>
              </a:lnSpc>
            </a:pPr>
            <a:r>
              <a:rPr lang="en-US" altLang="en-US" sz="2400" dirty="0"/>
              <a:t>Allows programmer to fine-tune numerical behavior of a computation</a:t>
            </a:r>
          </a:p>
          <a:p>
            <a:pPr eaLnBrk="1" hangingPunct="1">
              <a:lnSpc>
                <a:spcPct val="90000"/>
              </a:lnSpc>
            </a:pPr>
            <a:r>
              <a:rPr lang="en-US" altLang="en-US" sz="2800" dirty="0"/>
              <a:t>Not all FP units implement all options</a:t>
            </a:r>
          </a:p>
          <a:p>
            <a:pPr lvl="1" eaLnBrk="1" hangingPunct="1">
              <a:lnSpc>
                <a:spcPct val="90000"/>
              </a:lnSpc>
            </a:pPr>
            <a:r>
              <a:rPr lang="en-US" altLang="en-US" sz="2400" dirty="0"/>
              <a:t>Most programming languages and FP libraries just use defaults</a:t>
            </a:r>
          </a:p>
          <a:p>
            <a:pPr eaLnBrk="1" hangingPunct="1">
              <a:lnSpc>
                <a:spcPct val="90000"/>
              </a:lnSpc>
            </a:pPr>
            <a:r>
              <a:rPr lang="en-US" altLang="en-US" sz="2800" dirty="0"/>
              <a:t>Trade-off between hardware complexity, performance, and market requirements</a:t>
            </a:r>
            <a:endParaRPr lang="en-AU" altLang="en-US" sz="2800" dirty="0"/>
          </a:p>
        </p:txBody>
      </p:sp>
    </p:spTree>
    <p:extLst>
      <p:ext uri="{BB962C8B-B14F-4D97-AF65-F5344CB8AC3E}">
        <p14:creationId xmlns:p14="http://schemas.microsoft.com/office/powerpoint/2010/main" val="1171123916"/>
      </p:ext>
    </p:extLst>
  </p:cSld>
  <p:clrMapOvr>
    <a:masterClrMapping/>
  </p:clrMapOvr>
  <p:transition/>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21028</TotalTime>
  <Words>1358</Words>
  <Application>Microsoft Macintosh PowerPoint</Application>
  <PresentationFormat>On-screen Show (4:3)</PresentationFormat>
  <Paragraphs>179</Paragraphs>
  <Slides>13</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Arial</vt:lpstr>
      <vt:lpstr>Arial Black</vt:lpstr>
      <vt:lpstr>Corbel</vt:lpstr>
      <vt:lpstr>Lucida Console</vt:lpstr>
      <vt:lpstr>Symbol</vt:lpstr>
      <vt:lpstr>Tahoma</vt:lpstr>
      <vt:lpstr>Times New Roman</vt:lpstr>
      <vt:lpstr>Wingdings</vt:lpstr>
      <vt:lpstr>2_Blends</vt:lpstr>
      <vt:lpstr>Equation</vt:lpstr>
      <vt:lpstr>SubWord Parallelism</vt:lpstr>
      <vt:lpstr>IEEE Floating-Point Format</vt:lpstr>
      <vt:lpstr>FP Encoding</vt:lpstr>
      <vt:lpstr>FP Adder Hardware</vt:lpstr>
      <vt:lpstr>FP Instructions in MIPS</vt:lpstr>
      <vt:lpstr>FP Instructions in MIPS</vt:lpstr>
      <vt:lpstr>FP Instructions in MIPS</vt:lpstr>
      <vt:lpstr>FP Example: °F to °C</vt:lpstr>
      <vt:lpstr>Accurate Arithmetic</vt:lpstr>
      <vt:lpstr>FP Example: Array Multiplication</vt:lpstr>
      <vt:lpstr>Example: Matrix Multiplication</vt:lpstr>
      <vt:lpstr>Example: Matrix Multiplication</vt:lpstr>
      <vt:lpstr>Subword Parallellism</vt:lpstr>
    </vt:vector>
  </TitlesOfParts>
  <Company>Ashenden Designs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810</cp:revision>
  <dcterms:created xsi:type="dcterms:W3CDTF">2001-07-25T06:45:25Z</dcterms:created>
  <dcterms:modified xsi:type="dcterms:W3CDTF">2018-10-16T21:39:50Z</dcterms:modified>
</cp:coreProperties>
</file>