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14"/>
  </p:notesMasterIdLst>
  <p:handoutMasterIdLst>
    <p:handoutMasterId r:id="rId15"/>
  </p:handoutMasterIdLst>
  <p:sldIdLst>
    <p:sldId id="330" r:id="rId2"/>
    <p:sldId id="510" r:id="rId3"/>
    <p:sldId id="511" r:id="rId4"/>
    <p:sldId id="512" r:id="rId5"/>
    <p:sldId id="513" r:id="rId6"/>
    <p:sldId id="514" r:id="rId7"/>
    <p:sldId id="515" r:id="rId8"/>
    <p:sldId id="516" r:id="rId9"/>
    <p:sldId id="517" r:id="rId10"/>
    <p:sldId id="518" r:id="rId11"/>
    <p:sldId id="519" r:id="rId12"/>
    <p:sldId id="520" r:id="rId13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8" autoAdjust="0"/>
    <p:restoredTop sz="70604" autoAdjust="0"/>
  </p:normalViewPr>
  <p:slideViewPr>
    <p:cSldViewPr>
      <p:cViewPr varScale="1">
        <p:scale>
          <a:sx n="87" d="100"/>
          <a:sy n="87" d="100"/>
        </p:scale>
        <p:origin x="233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67C8BCC-0447-4745-94ED-378CE8635A27}" type="datetime4">
              <a:rPr lang="en-US"/>
              <a:pPr>
                <a:defRPr/>
              </a:pPr>
              <a:t>November 6, 2017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7CC6111-B6E0-AF42-811D-9B96DE72BDAA}" type="datetime4">
              <a:rPr lang="en-US"/>
              <a:pPr>
                <a:defRPr/>
              </a:pPr>
              <a:t>November 6, 2017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What did we look at on Friday? </a:t>
            </a:r>
          </a:p>
          <a:p>
            <a:r>
              <a:rPr lang="en-US" baseline="0" smtClean="0"/>
              <a:t>What is the point of pipelining?</a:t>
            </a: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November 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793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16E1B80-3525-3C48-AB3A-7B868E1C1A3E}" type="datetime3">
              <a:rPr lang="en-AU" altLang="en-US" sz="1300">
                <a:latin typeface="Times New Roman" charset="0"/>
              </a:rPr>
              <a:pPr/>
              <a:t>6 November,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601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601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B2F1A12-9B04-BA4F-8017-C3D3C2E1ED59}" type="slidenum">
              <a:rPr lang="en-AU" altLang="en-US" sz="1300">
                <a:latin typeface="Times New Roman" charset="0"/>
              </a:rPr>
              <a:pPr/>
              <a:t>10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601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1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There’s a bug in this figure</a:t>
            </a:r>
            <a:r>
              <a:rPr lang="mr-IN" altLang="en-US" dirty="0" smtClean="0">
                <a:latin typeface="Times New Roman" charset="0"/>
              </a:rPr>
              <a:t>…</a:t>
            </a:r>
            <a:r>
              <a:rPr lang="en-US" altLang="en-US" dirty="0" smtClean="0">
                <a:latin typeface="Times New Roman" charset="0"/>
              </a:rPr>
              <a:t>what is it? (Need to add 8 to PC</a:t>
            </a:r>
            <a:r>
              <a:rPr lang="mr-IN" altLang="en-US" dirty="0" smtClean="0">
                <a:latin typeface="Times New Roman" charset="0"/>
              </a:rPr>
              <a:t>…</a:t>
            </a:r>
            <a:r>
              <a:rPr lang="en-US" altLang="en-US" dirty="0" smtClean="0">
                <a:latin typeface="Times New Roman" charset="0"/>
              </a:rPr>
              <a:t>)</a:t>
            </a:r>
          </a:p>
          <a:p>
            <a:r>
              <a:rPr lang="en-US" altLang="en-US" dirty="0" smtClean="0">
                <a:latin typeface="Times New Roman" charset="0"/>
              </a:rPr>
              <a:t>Also, notice just one ALU above registers</a:t>
            </a:r>
            <a:r>
              <a:rPr lang="mr-IN" altLang="en-US" dirty="0" smtClean="0">
                <a:latin typeface="Times New Roman" charset="0"/>
              </a:rPr>
              <a:t>…</a:t>
            </a:r>
            <a:r>
              <a:rPr lang="en-US" altLang="en-US" dirty="0" smtClean="0">
                <a:latin typeface="Times New Roman" charset="0"/>
              </a:rPr>
              <a:t>(first, what is this for?)</a:t>
            </a:r>
            <a:r>
              <a:rPr lang="en-US" altLang="en-US" baseline="0" dirty="0" smtClean="0">
                <a:latin typeface="Times New Roman" charset="0"/>
              </a:rPr>
              <a:t> </a:t>
            </a:r>
            <a:r>
              <a:rPr lang="en-US" altLang="en-US" dirty="0" smtClean="0">
                <a:latin typeface="Times New Roman" charset="0"/>
              </a:rPr>
              <a:t>why don’t new</a:t>
            </a:r>
            <a:r>
              <a:rPr lang="en-US" altLang="en-US" baseline="0" dirty="0" smtClean="0">
                <a:latin typeface="Times New Roman" charset="0"/>
              </a:rPr>
              <a:t> need to replicate this?</a:t>
            </a:r>
          </a:p>
          <a:p>
            <a:r>
              <a:rPr lang="en-US" altLang="en-US" baseline="0" dirty="0" smtClean="0">
                <a:latin typeface="Times New Roman" charset="0"/>
              </a:rPr>
              <a:t>Why doesn’t the bottom ALU need </a:t>
            </a:r>
            <a:r>
              <a:rPr lang="en-US" altLang="en-US" baseline="0" dirty="0" err="1" smtClean="0">
                <a:latin typeface="Times New Roman" charset="0"/>
              </a:rPr>
              <a:t>muxes</a:t>
            </a:r>
            <a:r>
              <a:rPr lang="en-US" altLang="en-US" baseline="0" dirty="0" smtClean="0">
                <a:latin typeface="Times New Roman" charset="0"/>
              </a:rPr>
              <a:t>?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405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9118289-8557-CA40-867E-BDEEF6FBCEE9}" type="datetime3">
              <a:rPr lang="en-AU" altLang="en-US" sz="1300">
                <a:latin typeface="Times New Roman" charset="0"/>
              </a:rPr>
              <a:pPr/>
              <a:t>6 November,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61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61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217F609-3631-C94D-95A5-D6B86EC5B834}" type="slidenum">
              <a:rPr lang="en-AU" altLang="en-US" sz="1300">
                <a:latin typeface="Times New Roman" charset="0"/>
              </a:rPr>
              <a:pPr/>
              <a:t>11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61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017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0791967-9C4E-5345-95B3-E78B0250441D}" type="datetime3">
              <a:rPr lang="en-AU" altLang="en-US" sz="1300">
                <a:latin typeface="Times New Roman" charset="0"/>
              </a:rPr>
              <a:pPr/>
              <a:t>6 November,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62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62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763B751-552A-504D-BBFC-365BB92068E5}" type="slidenum">
              <a:rPr lang="en-AU" altLang="en-US" sz="1300">
                <a:latin typeface="Times New Roman" charset="0"/>
              </a:rPr>
              <a:pPr/>
              <a:t>12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62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First, let’s think</a:t>
            </a:r>
            <a:r>
              <a:rPr lang="en-US" altLang="en-US" baseline="0" dirty="0" smtClean="0">
                <a:latin typeface="Times New Roman" charset="0"/>
              </a:rPr>
              <a:t> about what C code this came from</a:t>
            </a:r>
            <a:r>
              <a:rPr lang="mr-IN" altLang="en-US" baseline="0" dirty="0" smtClean="0">
                <a:latin typeface="Times New Roman" charset="0"/>
              </a:rPr>
              <a:t>…</a:t>
            </a:r>
            <a:r>
              <a:rPr lang="en-US" altLang="en-US" baseline="0" dirty="0" smtClean="0">
                <a:latin typeface="Times New Roman" charset="0"/>
              </a:rPr>
              <a:t> (just for practice?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359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3E57D28-2AEA-5C4C-A607-8CB03150C931}" type="datetime3">
              <a:rPr lang="en-AU" altLang="en-US" sz="1300">
                <a:latin typeface="Times New Roman" charset="0"/>
              </a:rPr>
              <a:pPr/>
              <a:t>6 November,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19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519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2D11925-BBD0-5B4B-A991-D3BFDAD1036A}" type="slidenum">
              <a:rPr lang="en-AU" altLang="en-US" sz="1300">
                <a:latin typeface="Times New Roman" charset="0"/>
              </a:rPr>
              <a:pPr/>
              <a:t>2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19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We’re going to go over the high level ideas first, so the details will be missing. Then we’ll at least dig a little deeper with some more details.</a:t>
            </a:r>
          </a:p>
          <a:p>
            <a:r>
              <a:rPr lang="en-US" altLang="en-US" dirty="0" smtClean="0">
                <a:latin typeface="Times New Roman" charset="0"/>
              </a:rPr>
              <a:t>What does 4 GHz mean? How many</a:t>
            </a:r>
            <a:r>
              <a:rPr lang="en-US" altLang="en-US" baseline="0" dirty="0" smtClean="0">
                <a:latin typeface="Times New Roman" charset="0"/>
              </a:rPr>
              <a:t> IPS for 1Ghz 1-way multiple-issue?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172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8E988EB-CB26-0243-9599-FEE66A170157}" type="datetime3">
              <a:rPr lang="en-AU" altLang="en-US" sz="1300">
                <a:latin typeface="Times New Roman" charset="0"/>
              </a:rPr>
              <a:pPr/>
              <a:t>6 November,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2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52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45C8C4A-6A79-994C-ACBD-A05598051E1A}" type="slidenum">
              <a:rPr lang="en-AU" altLang="en-US" sz="1300">
                <a:latin typeface="Times New Roman" charset="0"/>
              </a:rPr>
              <a:pPr/>
              <a:t>3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2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Sometimes the</a:t>
            </a:r>
            <a:r>
              <a:rPr lang="en-US" altLang="en-US" baseline="0" dirty="0" smtClean="0">
                <a:latin typeface="Times New Roman" charset="0"/>
              </a:rPr>
              <a:t> compiler can’t package them perfectly into slots b/c of dependencies</a:t>
            </a:r>
            <a:r>
              <a:rPr lang="mr-IN" altLang="en-US" baseline="0" dirty="0" smtClean="0">
                <a:latin typeface="Times New Roman" charset="0"/>
              </a:rPr>
              <a:t>…</a:t>
            </a:r>
            <a:r>
              <a:rPr lang="en-US" altLang="en-US" baseline="0" dirty="0" smtClean="0">
                <a:latin typeface="Times New Roman" charset="0"/>
              </a:rPr>
              <a:t>use what’s called a “</a:t>
            </a:r>
            <a:r>
              <a:rPr lang="en-US" altLang="en-US" baseline="0" dirty="0" err="1" smtClean="0">
                <a:latin typeface="Times New Roman" charset="0"/>
              </a:rPr>
              <a:t>nop</a:t>
            </a:r>
            <a:r>
              <a:rPr lang="en-US" altLang="en-US" baseline="0" dirty="0" smtClean="0">
                <a:latin typeface="Times New Roman" charset="0"/>
              </a:rPr>
              <a:t>”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334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24F6010-FF95-4140-8AFF-FAC6A7EF2773}" type="datetime3">
              <a:rPr lang="en-AU" altLang="en-US" sz="1300">
                <a:latin typeface="Times New Roman" charset="0"/>
              </a:rPr>
              <a:pPr/>
              <a:t>6 November,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3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53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B6A7657-62FD-634D-ACF3-DED049B956A3}" type="slidenum">
              <a:rPr lang="en-AU" altLang="en-US" sz="1300">
                <a:latin typeface="Times New Roman" charset="0"/>
              </a:rPr>
              <a:pPr/>
              <a:t>4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3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We’ve already seen</a:t>
            </a:r>
            <a:r>
              <a:rPr lang="en-US" altLang="en-US" baseline="0" dirty="0" smtClean="0">
                <a:latin typeface="Times New Roman" charset="0"/>
              </a:rPr>
              <a:t> one example, what is it?</a:t>
            </a:r>
          </a:p>
          <a:p>
            <a:r>
              <a:rPr lang="en-US" altLang="en-US" baseline="0" dirty="0" smtClean="0">
                <a:latin typeface="Times New Roman" charset="0"/>
              </a:rPr>
              <a:t>Speculate on loads: we often access arrays of elements</a:t>
            </a:r>
            <a:r>
              <a:rPr lang="mr-IN" altLang="en-US" baseline="0" dirty="0" smtClean="0">
                <a:latin typeface="Times New Roman" charset="0"/>
              </a:rPr>
              <a:t>…</a:t>
            </a:r>
            <a:r>
              <a:rPr lang="en-US" altLang="en-US" baseline="0" dirty="0" smtClean="0">
                <a:latin typeface="Times New Roman" charset="0"/>
              </a:rPr>
              <a:t>just guess the next element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220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691C9AC-024F-C440-95AB-755BE725D326}" type="datetime3">
              <a:rPr lang="en-AU" altLang="en-US" sz="1300">
                <a:latin typeface="Times New Roman" charset="0"/>
              </a:rPr>
              <a:pPr/>
              <a:t>6 November,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49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549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ADFBD8A-975A-FE40-8B77-BE5558A8AD78}" type="slidenum">
              <a:rPr lang="en-AU" altLang="en-US" sz="1300">
                <a:latin typeface="Times New Roman" charset="0"/>
              </a:rPr>
              <a:pPr/>
              <a:t>5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49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446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6CB3E9B-1B4F-A64A-A33E-3314E3E9F57E}" type="datetime3">
              <a:rPr lang="en-AU" altLang="en-US" sz="1300">
                <a:latin typeface="Times New Roman" charset="0"/>
              </a:rPr>
              <a:pPr/>
              <a:t>6 November,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60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560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DDC29CF-7FF2-3A45-BFF8-D6C250EC38C4}" type="slidenum">
              <a:rPr lang="en-AU" altLang="en-US" sz="1300">
                <a:latin typeface="Times New Roman" charset="0"/>
              </a:rPr>
              <a:pPr/>
              <a:t>6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60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Q: What does ISA stand for?</a:t>
            </a:r>
          </a:p>
          <a:p>
            <a:endParaRPr lang="en-US" altLang="en-US" dirty="0" smtClean="0">
              <a:latin typeface="Times New Roman" charset="0"/>
            </a:endParaRPr>
          </a:p>
          <a:p>
            <a:r>
              <a:rPr lang="en-US" altLang="en-US" dirty="0" smtClean="0">
                <a:latin typeface="Times New Roman" charset="0"/>
              </a:rPr>
              <a:t>Okay, that’s the high level for OOO execution,</a:t>
            </a:r>
            <a:r>
              <a:rPr lang="en-US" altLang="en-US" baseline="0" dirty="0" smtClean="0">
                <a:latin typeface="Times New Roman" charset="0"/>
              </a:rPr>
              <a:t> now let’s look in more detail at static dual issue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678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45EBB5D-067B-9647-8357-AF1D87FF98D3}" type="datetime3">
              <a:rPr lang="en-AU" altLang="en-US" sz="1300">
                <a:latin typeface="Times New Roman" charset="0"/>
              </a:rPr>
              <a:pPr/>
              <a:t>6 November,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70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570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4B1D990-9D0D-924A-8D06-91BE22747041}" type="slidenum">
              <a:rPr lang="en-AU" altLang="en-US" sz="1300">
                <a:latin typeface="Times New Roman" charset="0"/>
              </a:rPr>
              <a:pPr/>
              <a:t>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70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208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9B369A2-73DF-454F-82D4-581C86E11A94}" type="datetime3">
              <a:rPr lang="en-AU" altLang="en-US" sz="1300">
                <a:latin typeface="Times New Roman" charset="0"/>
              </a:rPr>
              <a:pPr/>
              <a:t>6 November,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8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58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9E2A80F-0F29-4440-89B9-18E880E6B994}" type="slidenum">
              <a:rPr lang="en-AU" altLang="en-US" sz="1300">
                <a:latin typeface="Times New Roman" charset="0"/>
              </a:rPr>
              <a:pPr/>
              <a:t>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8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MIPS was designed carefully</a:t>
            </a:r>
            <a:r>
              <a:rPr lang="en-US" altLang="en-US" baseline="0" dirty="0" smtClean="0">
                <a:latin typeface="Times New Roman" charset="0"/>
              </a:rPr>
              <a:t>, but with a different ISA we might have a different pipeline. For example, the memory access might actually come BEFORE the </a:t>
            </a:r>
            <a:r>
              <a:rPr lang="en-US" altLang="en-US" baseline="0" dirty="0" err="1" smtClean="0">
                <a:latin typeface="Times New Roman" charset="0"/>
              </a:rPr>
              <a:t>alu</a:t>
            </a:r>
            <a:r>
              <a:rPr lang="en-US" altLang="en-US" baseline="0" dirty="0" smtClean="0">
                <a:latin typeface="Times New Roman" charset="0"/>
              </a:rPr>
              <a:t> operation! Different hazards will result from that,</a:t>
            </a:r>
            <a:r>
              <a:rPr lang="mr-IN" altLang="en-US" baseline="0" dirty="0" smtClean="0">
                <a:latin typeface="Times New Roman" charset="0"/>
              </a:rPr>
              <a:t>…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373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80DE80D-E87C-994B-90EE-E37358F2C4A4}" type="datetime3">
              <a:rPr lang="en-AU" altLang="en-US" sz="1300">
                <a:latin typeface="Times New Roman" charset="0"/>
              </a:rPr>
              <a:pPr/>
              <a:t>6 November,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9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59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9BD0937-E966-6D47-9E23-60933A717265}" type="slidenum">
              <a:rPr lang="en-AU" altLang="en-US" sz="1300">
                <a:latin typeface="Times New Roman" charset="0"/>
              </a:rPr>
              <a:pPr/>
              <a:t>9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9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Notice we have to replicate the ALU, but not the memory, since an ALU/branch doesn’t</a:t>
            </a:r>
            <a:r>
              <a:rPr lang="en-US" altLang="en-US" baseline="0" dirty="0" smtClean="0">
                <a:latin typeface="Times New Roman" charset="0"/>
              </a:rPr>
              <a:t> access the memory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008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25631A7-60E7-7244-A4EA-450241D9279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FDF79DDB-D410-EA4F-9473-602D1DBFA8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C6F03C8-1942-634D-B348-82E6841B4DE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80D1B24-8715-A740-AEB0-F063F995574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B62E9CE-F100-E14B-87FF-B98D12F12E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4A1F31F-8F9A-134B-84E6-DBABBAB1DE1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6ED4B8C-E97C-8E44-BC10-14DE659771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27112B6-527E-1B48-9BE7-F273D41ACD6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32493DD-6236-9D41-B0F1-FA258674103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E96F957-9832-0B4F-82F9-59C7E64F31A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3F35528-A3CE-094C-B344-DF874D0D00F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A85E8C0-DB33-BB4B-8FEA-DAB5A7CA0CA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70788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Static Multiple-Issue (4.10)</a:t>
            </a:r>
            <a:endParaRPr lang="en-US" dirty="0"/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r>
              <a:rPr lang="en-US" altLang="en-US" sz="3600" dirty="0" smtClean="0"/>
              <a:t>Lecture 41</a:t>
            </a:r>
            <a:endParaRPr lang="en-U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D1AF05FB-0242-F347-A2BF-7CBC5E4B2988}" type="slidenum">
              <a:rPr lang="en-AU" altLang="en-US" sz="1400"/>
              <a:pPr/>
              <a:t>10</a:t>
            </a:fld>
            <a:endParaRPr lang="en-AU" altLang="en-US" sz="1400"/>
          </a:p>
        </p:txBody>
      </p:sp>
      <p:pic>
        <p:nvPicPr>
          <p:cNvPr id="118787" name="Picture 5" descr="f04-69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341438"/>
            <a:ext cx="80010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MIPS with Static Dual Issue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2142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 dirty="0"/>
              <a:t>Chapter 4 — The Processor — </a:t>
            </a:r>
            <a:fld id="{82F4BD30-1745-0D4A-9166-029765574F06}" type="slidenum">
              <a:rPr lang="en-AU" altLang="en-US" sz="1400"/>
              <a:pPr/>
              <a:t>11</a:t>
            </a:fld>
            <a:endParaRPr lang="en-AU" altLang="en-US" sz="1400" dirty="0"/>
          </a:p>
        </p:txBody>
      </p:sp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Hazards in the Dual-Issue MIPS</a:t>
            </a:r>
            <a:endParaRPr lang="en-AU" altLang="en-US" sz="4000"/>
          </a:p>
        </p:txBody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More instructions executing in parallel</a:t>
            </a:r>
          </a:p>
          <a:p>
            <a:pPr eaLnBrk="1" hangingPunct="1"/>
            <a:r>
              <a:rPr lang="en-US" altLang="en-US" sz="2800" dirty="0"/>
              <a:t>EX data hazard</a:t>
            </a:r>
          </a:p>
          <a:p>
            <a:pPr lvl="1" eaLnBrk="1" hangingPunct="1"/>
            <a:r>
              <a:rPr lang="en-US" altLang="en-US" sz="2400" dirty="0"/>
              <a:t>Forwarding avoided stalls with single-issue</a:t>
            </a:r>
          </a:p>
          <a:p>
            <a:pPr lvl="1" eaLnBrk="1" hangingPunct="1"/>
            <a:r>
              <a:rPr lang="en-US" altLang="en-US" sz="2400" dirty="0"/>
              <a:t>Now can’t use ALU result in load/store in same packet</a:t>
            </a:r>
          </a:p>
          <a:p>
            <a:pPr lvl="2" eaLnBrk="1" hangingPunct="1"/>
            <a:r>
              <a:rPr lang="en-US" altLang="en-US" sz="2000" dirty="0">
                <a:latin typeface="Lucida Console" charset="0"/>
              </a:rPr>
              <a:t>add  </a:t>
            </a:r>
            <a:r>
              <a:rPr lang="en-US" altLang="en-US" sz="2000" dirty="0">
                <a:solidFill>
                  <a:schemeClr val="hlink"/>
                </a:solidFill>
                <a:latin typeface="Lucida Console" charset="0"/>
              </a:rPr>
              <a:t>$t0</a:t>
            </a:r>
            <a:r>
              <a:rPr lang="en-US" altLang="en-US" sz="2000" dirty="0">
                <a:latin typeface="Lucida Console" charset="0"/>
              </a:rPr>
              <a:t>, $s0, $s1</a:t>
            </a:r>
            <a:br>
              <a:rPr lang="en-US" altLang="en-US" sz="2000" dirty="0">
                <a:latin typeface="Lucida Console" charset="0"/>
              </a:rPr>
            </a:br>
            <a:r>
              <a:rPr lang="en-US" altLang="en-US" sz="2000" dirty="0" err="1" smtClean="0">
                <a:latin typeface="Lucida Console" charset="0"/>
              </a:rPr>
              <a:t>lw</a:t>
            </a:r>
            <a:r>
              <a:rPr lang="en-US" altLang="en-US" sz="2000" dirty="0" smtClean="0">
                <a:latin typeface="Lucida Console" charset="0"/>
              </a:rPr>
              <a:t> </a:t>
            </a:r>
            <a:r>
              <a:rPr lang="en-US" altLang="en-US" sz="2000" dirty="0">
                <a:latin typeface="Lucida Console" charset="0"/>
              </a:rPr>
              <a:t>$s2, 0(</a:t>
            </a:r>
            <a:r>
              <a:rPr lang="en-US" altLang="en-US" sz="2000" dirty="0">
                <a:solidFill>
                  <a:schemeClr val="hlink"/>
                </a:solidFill>
                <a:latin typeface="Lucida Console" charset="0"/>
              </a:rPr>
              <a:t>$t0</a:t>
            </a:r>
            <a:r>
              <a:rPr lang="en-US" altLang="en-US" sz="2000" dirty="0">
                <a:latin typeface="Lucida Console" charset="0"/>
              </a:rPr>
              <a:t>)</a:t>
            </a:r>
          </a:p>
          <a:p>
            <a:pPr lvl="2" eaLnBrk="1" hangingPunct="1"/>
            <a:r>
              <a:rPr lang="en-US" altLang="en-US" sz="2000" dirty="0"/>
              <a:t>Split into two packets, effectively a stall</a:t>
            </a:r>
          </a:p>
          <a:p>
            <a:pPr eaLnBrk="1" hangingPunct="1"/>
            <a:r>
              <a:rPr lang="en-US" altLang="en-US" sz="2800" dirty="0"/>
              <a:t>Load-use hazard</a:t>
            </a:r>
          </a:p>
          <a:p>
            <a:pPr lvl="1" eaLnBrk="1" hangingPunct="1"/>
            <a:r>
              <a:rPr lang="en-US" altLang="en-US" sz="2400" dirty="0"/>
              <a:t>Still one cycle use latency, but now two instructions</a:t>
            </a:r>
          </a:p>
          <a:p>
            <a:pPr eaLnBrk="1" hangingPunct="1"/>
            <a:r>
              <a:rPr lang="en-US" altLang="en-US" sz="2800" dirty="0"/>
              <a:t>More aggressive scheduling required</a:t>
            </a:r>
            <a:endParaRPr lang="en-AU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4882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4E831496-BC2D-8A44-AEB1-6B4B5D1CDE3D}" type="slidenum">
              <a:rPr lang="en-AU" altLang="en-US" sz="1400"/>
              <a:pPr/>
              <a:t>12</a:t>
            </a:fld>
            <a:endParaRPr lang="en-AU" altLang="en-US" sz="1400"/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Scheduling Example</a:t>
            </a:r>
            <a:endParaRPr lang="en-AU" altLang="en-US"/>
          </a:p>
        </p:txBody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Schedule this for dual-issue MIPS</a:t>
            </a:r>
            <a:endParaRPr lang="en-AU" altLang="en-US" sz="2400">
              <a:latin typeface="Lucida Console" charset="0"/>
            </a:endParaRPr>
          </a:p>
        </p:txBody>
      </p:sp>
      <p:sp>
        <p:nvSpPr>
          <p:cNvPr id="120837" name="Rectangle 4"/>
          <p:cNvSpPr>
            <a:spLocks noChangeArrowheads="1"/>
          </p:cNvSpPr>
          <p:nvPr/>
        </p:nvSpPr>
        <p:spPr bwMode="auto">
          <a:xfrm>
            <a:off x="1258888" y="1989138"/>
            <a:ext cx="73469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AU" altLang="en-US" sz="2000">
                <a:latin typeface="Lucida Console" charset="0"/>
              </a:rPr>
              <a:t>Loop: lw   </a:t>
            </a:r>
            <a:r>
              <a:rPr lang="en-AU" altLang="en-US" sz="2000">
                <a:solidFill>
                  <a:schemeClr val="hlink"/>
                </a:solidFill>
                <a:latin typeface="Lucida Console" charset="0"/>
              </a:rPr>
              <a:t>$t0</a:t>
            </a:r>
            <a:r>
              <a:rPr lang="en-AU" altLang="en-US" sz="2000">
                <a:latin typeface="Lucida Console" charset="0"/>
              </a:rPr>
              <a:t>, 0($s1)      # $t0=array element</a:t>
            </a:r>
            <a:br>
              <a:rPr lang="en-AU" altLang="en-US" sz="2000">
                <a:latin typeface="Lucida Console" charset="0"/>
              </a:rPr>
            </a:br>
            <a:r>
              <a:rPr lang="en-AU" altLang="en-US" sz="2000">
                <a:latin typeface="Lucida Console" charset="0"/>
              </a:rPr>
              <a:t>      addu </a:t>
            </a:r>
            <a:r>
              <a:rPr lang="en-AU" altLang="en-US" sz="2000">
                <a:solidFill>
                  <a:srgbClr val="009900"/>
                </a:solidFill>
                <a:latin typeface="Lucida Console" charset="0"/>
              </a:rPr>
              <a:t>$t0</a:t>
            </a:r>
            <a:r>
              <a:rPr lang="en-AU" altLang="en-US" sz="2000">
                <a:latin typeface="Lucida Console" charset="0"/>
              </a:rPr>
              <a:t>, </a:t>
            </a:r>
            <a:r>
              <a:rPr lang="en-AU" altLang="en-US" sz="2000">
                <a:solidFill>
                  <a:schemeClr val="hlink"/>
                </a:solidFill>
                <a:latin typeface="Lucida Console" charset="0"/>
              </a:rPr>
              <a:t>$t0</a:t>
            </a:r>
            <a:r>
              <a:rPr lang="en-AU" altLang="en-US" sz="2000">
                <a:latin typeface="Lucida Console" charset="0"/>
              </a:rPr>
              <a:t>, $s2    # add scalar in $s2</a:t>
            </a:r>
            <a:br>
              <a:rPr lang="en-AU" altLang="en-US" sz="2000">
                <a:latin typeface="Lucida Console" charset="0"/>
              </a:rPr>
            </a:br>
            <a:r>
              <a:rPr lang="en-AU" altLang="en-US" sz="2000">
                <a:latin typeface="Lucida Console" charset="0"/>
              </a:rPr>
              <a:t>      sw   </a:t>
            </a:r>
            <a:r>
              <a:rPr lang="en-AU" altLang="en-US" sz="2000">
                <a:solidFill>
                  <a:srgbClr val="009900"/>
                </a:solidFill>
                <a:latin typeface="Lucida Console" charset="0"/>
              </a:rPr>
              <a:t>$t0</a:t>
            </a:r>
            <a:r>
              <a:rPr lang="en-AU" altLang="en-US" sz="2000">
                <a:latin typeface="Lucida Console" charset="0"/>
              </a:rPr>
              <a:t>, 0($s1)      # store result</a:t>
            </a:r>
            <a:br>
              <a:rPr lang="en-AU" altLang="en-US" sz="2000">
                <a:latin typeface="Lucida Console" charset="0"/>
              </a:rPr>
            </a:br>
            <a:r>
              <a:rPr lang="en-AU" altLang="en-US" sz="2000">
                <a:latin typeface="Lucida Console" charset="0"/>
              </a:rPr>
              <a:t>      addi </a:t>
            </a:r>
            <a:r>
              <a:rPr lang="en-AU" altLang="en-US" sz="2000">
                <a:solidFill>
                  <a:srgbClr val="A47B38"/>
                </a:solidFill>
                <a:latin typeface="Lucida Console" charset="0"/>
              </a:rPr>
              <a:t>$s1</a:t>
            </a:r>
            <a:r>
              <a:rPr lang="en-AU" altLang="en-US" sz="2000">
                <a:latin typeface="Lucida Console" charset="0"/>
              </a:rPr>
              <a:t>, $s1,–4      # decrement pointer</a:t>
            </a:r>
            <a:br>
              <a:rPr lang="en-AU" altLang="en-US" sz="2000">
                <a:latin typeface="Lucida Console" charset="0"/>
              </a:rPr>
            </a:br>
            <a:r>
              <a:rPr lang="en-AU" altLang="en-US" sz="2000">
                <a:latin typeface="Lucida Console" charset="0"/>
              </a:rPr>
              <a:t>      bne  </a:t>
            </a:r>
            <a:r>
              <a:rPr lang="en-AU" altLang="en-US" sz="2000">
                <a:solidFill>
                  <a:srgbClr val="A47B38"/>
                </a:solidFill>
                <a:latin typeface="Lucida Console" charset="0"/>
              </a:rPr>
              <a:t>$s1</a:t>
            </a:r>
            <a:r>
              <a:rPr lang="en-AU" altLang="en-US" sz="2000">
                <a:latin typeface="Lucida Console" charset="0"/>
              </a:rPr>
              <a:t>, $zero, Loop # branch $s1!=0</a:t>
            </a:r>
          </a:p>
        </p:txBody>
      </p:sp>
    </p:spTree>
    <p:extLst>
      <p:ext uri="{BB962C8B-B14F-4D97-AF65-F5344CB8AC3E}">
        <p14:creationId xmlns:p14="http://schemas.microsoft.com/office/powerpoint/2010/main" val="205208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BB22F539-3016-5A4B-ABF2-C4EBE3144772}" type="slidenum">
              <a:rPr lang="en-AU" altLang="en-US" sz="1400"/>
              <a:pPr/>
              <a:t>2</a:t>
            </a:fld>
            <a:endParaRPr lang="en-AU" altLang="en-US" sz="1400"/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Instruction-Level Parallelism (ILP)</a:t>
            </a:r>
            <a:endParaRPr lang="en-AU" altLang="en-US" sz="3600"/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Pipelining: executing multiple instructions in parallel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To increase ILP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Deeper pipeline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Less work per stage </a:t>
            </a:r>
            <a:r>
              <a:rPr lang="en-US" altLang="en-US" sz="2000" dirty="0">
                <a:sym typeface="Symbol" charset="2"/>
              </a:rPr>
              <a:t> shorter clock cycle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ym typeface="Symbol" charset="2"/>
              </a:rPr>
              <a:t>Multiple issue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Replicate pipeline stages  multiple pipelines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Start multiple instructions per clock cycle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CPI &lt; 1, so use Instructions Per Cycle (IPC)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E.g., 4GHz 4-way multiple-issue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 dirty="0">
                <a:sym typeface="Symbol" charset="2"/>
              </a:rPr>
              <a:t>16 BIPS, peak CPI = 0.25, peak IPC = 4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But dependencies reduce this in practice</a:t>
            </a:r>
          </a:p>
        </p:txBody>
      </p:sp>
      <p:sp>
        <p:nvSpPr>
          <p:cNvPr id="110597" name="Text Box 4"/>
          <p:cNvSpPr txBox="1">
            <a:spLocks noChangeArrowheads="1"/>
          </p:cNvSpPr>
          <p:nvPr/>
        </p:nvSpPr>
        <p:spPr bwMode="auto">
          <a:xfrm rot="5400000">
            <a:off x="7181850" y="1593850"/>
            <a:ext cx="3557588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800">
                <a:solidFill>
                  <a:schemeClr val="folHlink"/>
                </a:solidFill>
              </a:rPr>
              <a:t>§4.10 </a:t>
            </a:r>
            <a:r>
              <a:rPr lang="en-AU" altLang="en-US" sz="1800">
                <a:solidFill>
                  <a:schemeClr val="folHlink"/>
                </a:solidFill>
              </a:rPr>
              <a:t>Parallelism via Instructions</a:t>
            </a:r>
            <a:endParaRPr lang="en-US" altLang="en-US" sz="180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71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DA89E6BD-5998-D940-883A-E92EBD6DCFEA}" type="slidenum">
              <a:rPr lang="en-AU" altLang="en-US" sz="1400"/>
              <a:pPr/>
              <a:t>3</a:t>
            </a:fld>
            <a:endParaRPr lang="en-AU" altLang="en-US" sz="1400"/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 Issue</a:t>
            </a:r>
            <a:endParaRPr lang="en-AU" altLang="en-US"/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Static multiple issue</a:t>
            </a:r>
          </a:p>
          <a:p>
            <a:pPr lvl="1" eaLnBrk="1" hangingPunct="1"/>
            <a:r>
              <a:rPr lang="en-US" altLang="en-US" sz="2400"/>
              <a:t>Compiler groups instructions to be issued together</a:t>
            </a:r>
          </a:p>
          <a:p>
            <a:pPr lvl="1" eaLnBrk="1" hangingPunct="1"/>
            <a:r>
              <a:rPr lang="en-US" altLang="en-US" sz="2400"/>
              <a:t>Packages them into “issue slots”</a:t>
            </a:r>
          </a:p>
          <a:p>
            <a:pPr lvl="1" eaLnBrk="1" hangingPunct="1"/>
            <a:r>
              <a:rPr lang="en-US" altLang="en-US" sz="2400"/>
              <a:t>Compiler detects and avoids hazards</a:t>
            </a:r>
          </a:p>
          <a:p>
            <a:pPr eaLnBrk="1" hangingPunct="1"/>
            <a:r>
              <a:rPr lang="en-US" altLang="en-US" sz="2800"/>
              <a:t>Dynamic multiple issue</a:t>
            </a:r>
          </a:p>
          <a:p>
            <a:pPr lvl="1" eaLnBrk="1" hangingPunct="1"/>
            <a:r>
              <a:rPr lang="en-US" altLang="en-US" sz="2400"/>
              <a:t>CPU examines instruction stream and chooses instructions to issue each cycle</a:t>
            </a:r>
          </a:p>
          <a:p>
            <a:pPr lvl="1" eaLnBrk="1" hangingPunct="1"/>
            <a:r>
              <a:rPr lang="en-US" altLang="en-US" sz="2400"/>
              <a:t>Compiler can help by reordering instructions</a:t>
            </a:r>
          </a:p>
          <a:p>
            <a:pPr lvl="1" eaLnBrk="1" hangingPunct="1"/>
            <a:r>
              <a:rPr lang="en-US" altLang="en-US" sz="2400"/>
              <a:t>CPU resolves hazards using advanced techniques at runtime</a:t>
            </a:r>
            <a:endParaRPr lang="en-AU" altLang="en-US" sz="2400"/>
          </a:p>
        </p:txBody>
      </p:sp>
    </p:spTree>
    <p:extLst>
      <p:ext uri="{BB962C8B-B14F-4D97-AF65-F5344CB8AC3E}">
        <p14:creationId xmlns:p14="http://schemas.microsoft.com/office/powerpoint/2010/main" val="114426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417356F1-BB2A-7B42-AD8A-9B615087DC75}" type="slidenum">
              <a:rPr lang="en-AU" altLang="en-US" sz="1400"/>
              <a:pPr/>
              <a:t>4</a:t>
            </a:fld>
            <a:endParaRPr lang="en-AU" altLang="en-US" sz="1400"/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Speculation</a:t>
            </a:r>
            <a:endParaRPr lang="en-AU" altLang="en-US"/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“Guess” what to do with an instruction</a:t>
            </a:r>
          </a:p>
          <a:p>
            <a:pPr lvl="1" eaLnBrk="1" hangingPunct="1"/>
            <a:r>
              <a:rPr lang="en-US" altLang="en-US" sz="2400" dirty="0"/>
              <a:t>Start operation as soon as possible</a:t>
            </a:r>
          </a:p>
          <a:p>
            <a:pPr lvl="1" eaLnBrk="1" hangingPunct="1"/>
            <a:r>
              <a:rPr lang="en-US" altLang="en-US" sz="2400" dirty="0"/>
              <a:t>Check whether guess was right</a:t>
            </a:r>
          </a:p>
          <a:p>
            <a:pPr lvl="2" eaLnBrk="1" hangingPunct="1"/>
            <a:r>
              <a:rPr lang="en-US" altLang="en-US" sz="2000" dirty="0"/>
              <a:t>If so, complete the operation</a:t>
            </a:r>
          </a:p>
          <a:p>
            <a:pPr lvl="2" eaLnBrk="1" hangingPunct="1"/>
            <a:r>
              <a:rPr lang="en-US" altLang="en-US" sz="2000" dirty="0"/>
              <a:t>If not, roll-back and do the right thing</a:t>
            </a:r>
          </a:p>
          <a:p>
            <a:pPr eaLnBrk="1" hangingPunct="1"/>
            <a:r>
              <a:rPr lang="en-US" altLang="en-US" sz="2800" dirty="0"/>
              <a:t>Common to static and dynamic multiple issue</a:t>
            </a:r>
          </a:p>
          <a:p>
            <a:pPr eaLnBrk="1" hangingPunct="1"/>
            <a:r>
              <a:rPr lang="en-US" altLang="en-US" sz="2800" dirty="0"/>
              <a:t>Examples</a:t>
            </a:r>
          </a:p>
          <a:p>
            <a:pPr lvl="1" eaLnBrk="1" hangingPunct="1"/>
            <a:r>
              <a:rPr lang="en-US" altLang="en-US" sz="2400" dirty="0"/>
              <a:t>Speculate on branch outcome</a:t>
            </a:r>
          </a:p>
          <a:p>
            <a:pPr lvl="2" eaLnBrk="1" hangingPunct="1"/>
            <a:r>
              <a:rPr lang="en-US" altLang="en-US" sz="2000" dirty="0"/>
              <a:t>Roll back if path taken is different</a:t>
            </a:r>
          </a:p>
          <a:p>
            <a:pPr lvl="1" eaLnBrk="1" hangingPunct="1"/>
            <a:r>
              <a:rPr lang="en-US" altLang="en-US" sz="2400" dirty="0"/>
              <a:t>Speculate on load</a:t>
            </a:r>
          </a:p>
          <a:p>
            <a:pPr lvl="2" eaLnBrk="1" hangingPunct="1"/>
            <a:r>
              <a:rPr lang="en-US" altLang="en-US" sz="2000" dirty="0"/>
              <a:t>Roll back if location is updated</a:t>
            </a:r>
            <a:endParaRPr lang="en-AU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8485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3A9D6290-8DB8-B740-B181-F168C7DCFE63}" type="slidenum">
              <a:rPr lang="en-AU" altLang="en-US" sz="1400"/>
              <a:pPr/>
              <a:t>5</a:t>
            </a:fld>
            <a:endParaRPr lang="en-AU" altLang="en-US" sz="1400"/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Compiler/Hardware Speculation</a:t>
            </a:r>
            <a:endParaRPr lang="en-AU" altLang="en-US" sz="4000"/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Compiler can reorder instructions</a:t>
            </a:r>
          </a:p>
          <a:p>
            <a:pPr lvl="1" eaLnBrk="1" hangingPunct="1"/>
            <a:r>
              <a:rPr lang="en-US" altLang="en-US"/>
              <a:t>e.g., move load before branch</a:t>
            </a:r>
          </a:p>
          <a:p>
            <a:pPr lvl="1" eaLnBrk="1" hangingPunct="1"/>
            <a:r>
              <a:rPr lang="en-US" altLang="en-US"/>
              <a:t>Can include “fix-up” instructions to recover from incorrect guess</a:t>
            </a:r>
          </a:p>
          <a:p>
            <a:pPr eaLnBrk="1" hangingPunct="1"/>
            <a:r>
              <a:rPr lang="en-US" altLang="en-US"/>
              <a:t>Hardware can look ahead for instructions to execute</a:t>
            </a:r>
          </a:p>
          <a:p>
            <a:pPr lvl="1" eaLnBrk="1" hangingPunct="1"/>
            <a:r>
              <a:rPr lang="en-US" altLang="en-US"/>
              <a:t>Buffer results until it determines they are actually needed</a:t>
            </a:r>
          </a:p>
          <a:p>
            <a:pPr lvl="1" eaLnBrk="1" hangingPunct="1"/>
            <a:r>
              <a:rPr lang="en-US" altLang="en-US"/>
              <a:t>Flush buffers on incorrect speculation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875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B3FE28DD-39DF-7347-888A-4DDF627E177F}" type="slidenum">
              <a:rPr lang="en-AU" altLang="en-US" sz="1400"/>
              <a:pPr/>
              <a:t>6</a:t>
            </a:fld>
            <a:endParaRPr lang="en-AU" altLang="en-US" sz="1400"/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Speculation and Exceptions</a:t>
            </a:r>
            <a:endParaRPr lang="en-AU" altLang="en-US"/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What if exception occurs on a speculatively executed instruction?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e.g., speculative load before null-pointer check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Static speculation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Can add ISA support for deferring exceptions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Dynamic speculation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Can buffer exceptions until instruction completion (which may not occur)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3475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AAE6AC20-56A3-7C40-AA3B-7395806E9D74}" type="slidenum">
              <a:rPr lang="en-AU" altLang="en-US" sz="1400"/>
              <a:pPr/>
              <a:t>7</a:t>
            </a:fld>
            <a:endParaRPr lang="en-AU" altLang="en-US" sz="1400"/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Static Multiple Issue</a:t>
            </a:r>
            <a:endParaRPr lang="en-AU" altLang="en-US"/>
          </a:p>
        </p:txBody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Compiler groups instructions into “issue packets”</a:t>
            </a:r>
          </a:p>
          <a:p>
            <a:pPr lvl="1" eaLnBrk="1" hangingPunct="1"/>
            <a:r>
              <a:rPr lang="en-US" altLang="en-US"/>
              <a:t>Group of instructions that can be issued on a single cycle</a:t>
            </a:r>
          </a:p>
          <a:p>
            <a:pPr lvl="1" eaLnBrk="1" hangingPunct="1"/>
            <a:r>
              <a:rPr lang="en-US" altLang="en-US"/>
              <a:t>Determined by pipeline resources required</a:t>
            </a:r>
          </a:p>
          <a:p>
            <a:pPr eaLnBrk="1" hangingPunct="1"/>
            <a:r>
              <a:rPr lang="en-US" altLang="en-US"/>
              <a:t>Think of an issue packet as a very long instruction</a:t>
            </a:r>
          </a:p>
          <a:p>
            <a:pPr lvl="1" eaLnBrk="1" hangingPunct="1"/>
            <a:r>
              <a:rPr lang="en-US" altLang="en-US"/>
              <a:t>Specifies multiple concurrent operations</a:t>
            </a:r>
          </a:p>
          <a:p>
            <a:pPr lvl="1" eaLnBrk="1" hangingPunct="1"/>
            <a:r>
              <a:rPr lang="en-US" altLang="en-US">
                <a:sym typeface="Symbol" charset="2"/>
              </a:rPr>
              <a:t> Very Long Instruction Word (</a:t>
            </a:r>
            <a:r>
              <a:rPr lang="en-US" altLang="en-US"/>
              <a:t>VLIW)</a:t>
            </a:r>
          </a:p>
        </p:txBody>
      </p:sp>
    </p:spTree>
    <p:extLst>
      <p:ext uri="{BB962C8B-B14F-4D97-AF65-F5344CB8AC3E}">
        <p14:creationId xmlns:p14="http://schemas.microsoft.com/office/powerpoint/2010/main" val="23751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61E4CA1E-BBED-5E41-A3FF-42B8C9589E88}" type="slidenum">
              <a:rPr lang="en-AU" altLang="en-US" sz="1400"/>
              <a:pPr/>
              <a:t>8</a:t>
            </a:fld>
            <a:endParaRPr lang="en-AU" altLang="en-US" sz="1400"/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Scheduling Static Multiple Issue</a:t>
            </a:r>
            <a:endParaRPr lang="en-AU" altLang="en-US" sz="4000"/>
          </a:p>
        </p:txBody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4744"/>
            <a:ext cx="8270875" cy="51117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C</a:t>
            </a:r>
            <a:r>
              <a:rPr lang="en-US" altLang="en-US" dirty="0" smtClean="0"/>
              <a:t>ompiler </a:t>
            </a:r>
            <a:r>
              <a:rPr lang="en-US" altLang="en-US" dirty="0"/>
              <a:t>must remove some/all hazards</a:t>
            </a:r>
          </a:p>
          <a:p>
            <a:pPr eaLnBrk="1" hangingPunct="1"/>
            <a:r>
              <a:rPr lang="en-US" altLang="en-US" dirty="0"/>
              <a:t>Reorder instructions into issue packets</a:t>
            </a:r>
          </a:p>
          <a:p>
            <a:pPr eaLnBrk="1" hangingPunct="1"/>
            <a:r>
              <a:rPr lang="en-US" altLang="en-US" dirty="0"/>
              <a:t>No dependencies with a packet</a:t>
            </a:r>
          </a:p>
          <a:p>
            <a:pPr eaLnBrk="1" hangingPunct="1"/>
            <a:r>
              <a:rPr lang="en-US" altLang="en-US" dirty="0"/>
              <a:t>Possibly some dependencies between packets</a:t>
            </a:r>
          </a:p>
          <a:p>
            <a:pPr lvl="1" eaLnBrk="1" hangingPunct="1"/>
            <a:r>
              <a:rPr lang="en-US" altLang="en-US" dirty="0"/>
              <a:t>Varies between ISAs; compiler must know!</a:t>
            </a:r>
          </a:p>
          <a:p>
            <a:pPr eaLnBrk="1" hangingPunct="1"/>
            <a:r>
              <a:rPr lang="en-US" altLang="en-US" dirty="0"/>
              <a:t>Pad with </a:t>
            </a:r>
            <a:r>
              <a:rPr lang="en-US" altLang="en-US" dirty="0" err="1"/>
              <a:t>nop</a:t>
            </a:r>
            <a:r>
              <a:rPr lang="en-US" altLang="en-US" dirty="0"/>
              <a:t> if necessary</a:t>
            </a:r>
            <a:endParaRPr lang="en-AU" altLang="en-US" dirty="0"/>
          </a:p>
          <a:p>
            <a:pPr eaLnBrk="1" hangingPunct="1"/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85410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02ED62D2-5C4B-994F-9C0B-6AD252DD58A0}" type="slidenum">
              <a:rPr lang="en-AU" altLang="en-US" sz="1400"/>
              <a:pPr/>
              <a:t>9</a:t>
            </a:fld>
            <a:endParaRPr lang="en-AU" altLang="en-US" sz="1400"/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MIPS with Static Dual Issue</a:t>
            </a:r>
            <a:endParaRPr lang="en-AU" altLang="en-US"/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765425"/>
          </a:xfrm>
        </p:spPr>
        <p:txBody>
          <a:bodyPr/>
          <a:lstStyle/>
          <a:p>
            <a:pPr eaLnBrk="1" hangingPunct="1"/>
            <a:r>
              <a:rPr lang="en-US" altLang="en-US" sz="2800"/>
              <a:t>Two-issue packets</a:t>
            </a:r>
          </a:p>
          <a:p>
            <a:pPr lvl="1" eaLnBrk="1" hangingPunct="1"/>
            <a:r>
              <a:rPr lang="en-US" altLang="en-US" sz="2400"/>
              <a:t>One ALU/branch instruction</a:t>
            </a:r>
          </a:p>
          <a:p>
            <a:pPr lvl="1" eaLnBrk="1" hangingPunct="1"/>
            <a:r>
              <a:rPr lang="en-US" altLang="en-US" sz="2400"/>
              <a:t>One load/store instruction</a:t>
            </a:r>
          </a:p>
          <a:p>
            <a:pPr lvl="1" eaLnBrk="1" hangingPunct="1"/>
            <a:r>
              <a:rPr lang="en-US" altLang="en-US" sz="2400"/>
              <a:t>64-bit aligned</a:t>
            </a:r>
          </a:p>
          <a:p>
            <a:pPr lvl="2" eaLnBrk="1" hangingPunct="1"/>
            <a:r>
              <a:rPr lang="en-US" altLang="en-US" sz="2000"/>
              <a:t>ALU/branch, then load/store</a:t>
            </a:r>
          </a:p>
          <a:p>
            <a:pPr lvl="2" eaLnBrk="1" hangingPunct="1"/>
            <a:r>
              <a:rPr lang="en-US" altLang="en-US" sz="2000"/>
              <a:t>Pad an unused instruction with nop</a:t>
            </a:r>
            <a:endParaRPr lang="en-AU" altLang="en-US" sz="2000"/>
          </a:p>
        </p:txBody>
      </p:sp>
      <p:graphicFrame>
        <p:nvGraphicFramePr>
          <p:cNvPr id="493656" name="Group 88"/>
          <p:cNvGraphicFramePr>
            <a:graphicFrameLocks noGrp="1"/>
          </p:cNvGraphicFramePr>
          <p:nvPr/>
        </p:nvGraphicFramePr>
        <p:xfrm>
          <a:off x="1258888" y="4005263"/>
          <a:ext cx="7231062" cy="2133600"/>
        </p:xfrm>
        <a:graphic>
          <a:graphicData uri="http://schemas.openxmlformats.org/drawingml/2006/table">
            <a:tbl>
              <a:tblPr/>
              <a:tblGrid>
                <a:gridCol w="936625"/>
                <a:gridCol w="1547812"/>
                <a:gridCol w="677863"/>
                <a:gridCol w="677862"/>
                <a:gridCol w="679450"/>
                <a:gridCol w="677863"/>
                <a:gridCol w="677862"/>
                <a:gridCol w="677863"/>
                <a:gridCol w="677862"/>
              </a:tblGrid>
              <a:tr h="266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Instruction type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Pipeline Stages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8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+ 4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+ 8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+ 12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+ 16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+ 20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75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26561</TotalTime>
  <Words>983</Words>
  <Application>Microsoft Macintosh PowerPoint</Application>
  <PresentationFormat>On-screen Show (4:3)</PresentationFormat>
  <Paragraphs>205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 Black</vt:lpstr>
      <vt:lpstr>Corbel</vt:lpstr>
      <vt:lpstr>Lucida Console</vt:lpstr>
      <vt:lpstr>Mangal</vt:lpstr>
      <vt:lpstr>Symbol</vt:lpstr>
      <vt:lpstr>Wingdings</vt:lpstr>
      <vt:lpstr>Arial</vt:lpstr>
      <vt:lpstr>Times New Roman</vt:lpstr>
      <vt:lpstr>2_Blends</vt:lpstr>
      <vt:lpstr>Static Multiple-Issue (4.10)</vt:lpstr>
      <vt:lpstr>Instruction-Level Parallelism (ILP)</vt:lpstr>
      <vt:lpstr>Multiple Issue</vt:lpstr>
      <vt:lpstr>Speculation</vt:lpstr>
      <vt:lpstr>Compiler/Hardware Speculation</vt:lpstr>
      <vt:lpstr>Speculation and Exceptions</vt:lpstr>
      <vt:lpstr>Static Multiple Issue</vt:lpstr>
      <vt:lpstr>Scheduling Static Multiple Issue</vt:lpstr>
      <vt:lpstr>MIPS with Static Dual Issue</vt:lpstr>
      <vt:lpstr>MIPS with Static Dual Issue</vt:lpstr>
      <vt:lpstr>Hazards in the Dual-Issue MIPS</vt:lpstr>
      <vt:lpstr>Scheduling Example</vt:lpstr>
    </vt:vector>
  </TitlesOfParts>
  <Company>Ashenden Designs Pty Ltd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835</cp:revision>
  <dcterms:created xsi:type="dcterms:W3CDTF">2001-07-25T06:45:25Z</dcterms:created>
  <dcterms:modified xsi:type="dcterms:W3CDTF">2017-11-06T18:52:33Z</dcterms:modified>
</cp:coreProperties>
</file>