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330" r:id="rId2"/>
    <p:sldId id="517" r:id="rId3"/>
    <p:sldId id="518" r:id="rId4"/>
    <p:sldId id="520" r:id="rId5"/>
    <p:sldId id="546" r:id="rId6"/>
    <p:sldId id="547" r:id="rId7"/>
    <p:sldId id="521" r:id="rId8"/>
    <p:sldId id="522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 autoAdjust="0"/>
    <p:restoredTop sz="70604" autoAdjust="0"/>
  </p:normalViewPr>
  <p:slideViewPr>
    <p:cSldViewPr>
      <p:cViewPr varScale="1">
        <p:scale>
          <a:sx n="87" d="100"/>
          <a:sy n="87" d="100"/>
        </p:scale>
        <p:origin x="23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November 8,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November 8,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What did we look at on Friday? </a:t>
            </a:r>
          </a:p>
          <a:p>
            <a:r>
              <a:rPr lang="en-US" baseline="0" smtClean="0"/>
              <a:t>What is the point of pipelining?</a:t>
            </a: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November 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80DE80D-E87C-994B-90EE-E37358F2C4A4}" type="datetime3">
              <a:rPr lang="en-AU" altLang="en-US" sz="1300">
                <a:latin typeface="Times New Roman" charset="0"/>
              </a:rPr>
              <a:pPr/>
              <a:t>8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9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59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9BD0937-E966-6D47-9E23-60933A717265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59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Notice we have to replicate the ALU, but not the memory, since an ALU/branch doesn’t</a:t>
            </a:r>
            <a:r>
              <a:rPr lang="en-US" altLang="en-US" baseline="0" dirty="0" smtClean="0">
                <a:latin typeface="Times New Roman" charset="0"/>
              </a:rPr>
              <a:t> access the memory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0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6E1B80-3525-3C48-AB3A-7B868E1C1A3E}" type="datetime3">
              <a:rPr lang="en-AU" altLang="en-US" sz="1300">
                <a:latin typeface="Times New Roman" charset="0"/>
              </a:rPr>
              <a:pPr/>
              <a:t>8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0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0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B2F1A12-9B04-BA4F-8017-C3D3C2E1ED59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0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There’s a bug in this figure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what is it? (Need to add 8 to PC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)</a:t>
            </a:r>
          </a:p>
          <a:p>
            <a:r>
              <a:rPr lang="en-US" altLang="en-US" dirty="0" smtClean="0">
                <a:latin typeface="Times New Roman" charset="0"/>
              </a:rPr>
              <a:t>Also, notice just one ALU above registers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(first, what is this for?)</a:t>
            </a:r>
            <a:r>
              <a:rPr lang="en-US" altLang="en-US" baseline="0" dirty="0" smtClean="0">
                <a:latin typeface="Times New Roman" charset="0"/>
              </a:rPr>
              <a:t> </a:t>
            </a:r>
            <a:r>
              <a:rPr lang="en-US" altLang="en-US" dirty="0" smtClean="0">
                <a:latin typeface="Times New Roman" charset="0"/>
              </a:rPr>
              <a:t>why don’t new</a:t>
            </a:r>
            <a:r>
              <a:rPr lang="en-US" altLang="en-US" baseline="0" dirty="0" smtClean="0">
                <a:latin typeface="Times New Roman" charset="0"/>
              </a:rPr>
              <a:t> need to replicate this?</a:t>
            </a:r>
          </a:p>
          <a:p>
            <a:r>
              <a:rPr lang="en-US" altLang="en-US" baseline="0" dirty="0" smtClean="0">
                <a:latin typeface="Times New Roman" charset="0"/>
              </a:rPr>
              <a:t>Why doesn’t the bottom ALU need </a:t>
            </a:r>
            <a:r>
              <a:rPr lang="en-US" altLang="en-US" baseline="0" dirty="0" err="1" smtClean="0">
                <a:latin typeface="Times New Roman" charset="0"/>
              </a:rPr>
              <a:t>muxes</a:t>
            </a:r>
            <a:r>
              <a:rPr lang="en-US" altLang="en-US" baseline="0" dirty="0" smtClean="0">
                <a:latin typeface="Times New Roman" charset="0"/>
              </a:rPr>
              <a:t>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0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791967-9C4E-5345-95B3-E78B0250441D}" type="datetime3">
              <a:rPr lang="en-AU" altLang="en-US" sz="1300">
                <a:latin typeface="Times New Roman" charset="0"/>
              </a:rPr>
              <a:pPr/>
              <a:t>8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3B751-552A-504D-BBFC-365BB92068E5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err="1" smtClean="0">
                <a:latin typeface="Times New Roman" charset="0"/>
              </a:rPr>
              <a:t>Int</a:t>
            </a:r>
            <a:r>
              <a:rPr lang="en-US" altLang="en-US" baseline="0" dirty="0" smtClean="0">
                <a:latin typeface="Times New Roman" charset="0"/>
              </a:rPr>
              <a:t> </a:t>
            </a:r>
            <a:r>
              <a:rPr lang="en-US" altLang="en-US" dirty="0" smtClean="0">
                <a:latin typeface="Times New Roman" charset="0"/>
              </a:rPr>
              <a:t>x = 42; // in $s2</a:t>
            </a:r>
          </a:p>
          <a:p>
            <a:r>
              <a:rPr lang="en-US" altLang="en-US" dirty="0" err="1" smtClean="0">
                <a:latin typeface="Times New Roman" charset="0"/>
              </a:rPr>
              <a:t>Int</a:t>
            </a:r>
            <a:r>
              <a:rPr lang="en-US" altLang="en-US" baseline="0" dirty="0" smtClean="0">
                <a:latin typeface="Times New Roman" charset="0"/>
              </a:rPr>
              <a:t> *p = 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;</a:t>
            </a:r>
          </a:p>
          <a:p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Do {</a:t>
            </a:r>
          </a:p>
          <a:p>
            <a:r>
              <a:rPr lang="en-US" altLang="en-US" baseline="0" dirty="0" smtClean="0">
                <a:latin typeface="Times New Roman" charset="0"/>
              </a:rPr>
              <a:t>  *p = *p + x;</a:t>
            </a:r>
          </a:p>
          <a:p>
            <a:r>
              <a:rPr lang="en-US" altLang="en-US" baseline="0" dirty="0" smtClean="0">
                <a:latin typeface="Times New Roman" charset="0"/>
              </a:rPr>
              <a:t>  p--;</a:t>
            </a:r>
          </a:p>
          <a:p>
            <a:r>
              <a:rPr lang="en-US" altLang="en-US" baseline="0" dirty="0" smtClean="0">
                <a:latin typeface="Times New Roman" charset="0"/>
              </a:rPr>
              <a:t>} while (p != </a:t>
            </a:r>
            <a:r>
              <a:rPr lang="en-US" altLang="en-US" baseline="0" dirty="0" err="1" smtClean="0">
                <a:latin typeface="Times New Roman" charset="0"/>
              </a:rPr>
              <a:t>nullptr</a:t>
            </a:r>
            <a:r>
              <a:rPr lang="en-US" altLang="en-US" baseline="0" dirty="0" smtClean="0">
                <a:latin typeface="Times New Roman" charset="0"/>
              </a:rPr>
              <a:t>);			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35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791967-9C4E-5345-95B3-E78B0250441D}" type="datetime3">
              <a:rPr lang="en-AU" altLang="en-US" sz="1300">
                <a:latin typeface="Times New Roman" charset="0"/>
              </a:rPr>
              <a:pPr/>
              <a:t>8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3B751-552A-504D-BBFC-365BB92068E5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Keep in mind you can change the instructions, e.g. the offset of a </a:t>
            </a:r>
            <a:r>
              <a:rPr lang="en-US" altLang="en-US" dirty="0" err="1" smtClean="0">
                <a:latin typeface="Times New Roman" charset="0"/>
              </a:rPr>
              <a:t>lw</a:t>
            </a:r>
            <a:r>
              <a:rPr lang="en-US" altLang="en-US" dirty="0" smtClean="0">
                <a:latin typeface="Times New Roman" charset="0"/>
              </a:rPr>
              <a:t> or </a:t>
            </a:r>
            <a:r>
              <a:rPr lang="en-US" altLang="en-US" dirty="0" err="1" smtClean="0">
                <a:latin typeface="Times New Roman" charset="0"/>
              </a:rPr>
              <a:t>sw</a:t>
            </a:r>
            <a:endParaRPr lang="en-US" altLang="en-US" dirty="0" smtClean="0">
              <a:latin typeface="Times New Roman" charset="0"/>
            </a:endParaRP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Simple:</a:t>
            </a:r>
          </a:p>
          <a:p>
            <a:r>
              <a:rPr lang="en-US" altLang="en-US" dirty="0" err="1" smtClean="0">
                <a:latin typeface="Times New Roman" charset="0"/>
              </a:rPr>
              <a:t>Nop</a:t>
            </a:r>
            <a:r>
              <a:rPr lang="en-US" altLang="en-US" dirty="0" smtClean="0">
                <a:latin typeface="Times New Roman" charset="0"/>
              </a:rPr>
              <a:t>, </a:t>
            </a:r>
            <a:r>
              <a:rPr lang="en-US" altLang="en-US" dirty="0" err="1" smtClean="0">
                <a:latin typeface="Times New Roman" charset="0"/>
              </a:rPr>
              <a:t>lw</a:t>
            </a:r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err="1" smtClean="0">
                <a:latin typeface="Times New Roman" charset="0"/>
              </a:rPr>
              <a:t>Addu</a:t>
            </a:r>
            <a:r>
              <a:rPr lang="en-US" altLang="en-US" dirty="0" smtClean="0">
                <a:latin typeface="Times New Roman" charset="0"/>
              </a:rPr>
              <a:t>, </a:t>
            </a:r>
            <a:r>
              <a:rPr lang="en-US" altLang="en-US" dirty="0" err="1" smtClean="0">
                <a:latin typeface="Times New Roman" charset="0"/>
              </a:rPr>
              <a:t>sw</a:t>
            </a:r>
            <a:r>
              <a:rPr lang="en-US" altLang="en-US" dirty="0" smtClean="0">
                <a:latin typeface="Times New Roman" charset="0"/>
              </a:rPr>
              <a:t> (currently can’t do this, but you could envision</a:t>
            </a:r>
            <a:r>
              <a:rPr lang="en-US" altLang="en-US" baseline="0" dirty="0" smtClean="0">
                <a:latin typeface="Times New Roman" charset="0"/>
              </a:rPr>
              <a:t> some kind of bypassing that would make this work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though it takes more hardware)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Addi</a:t>
            </a:r>
            <a:r>
              <a:rPr lang="en-US" altLang="en-US" baseline="0" dirty="0" smtClean="0">
                <a:latin typeface="Times New Roman" charset="0"/>
              </a:rPr>
              <a:t>, </a:t>
            </a:r>
            <a:r>
              <a:rPr lang="en-US" altLang="en-US" baseline="0" dirty="0" err="1" smtClean="0">
                <a:latin typeface="Times New Roman" charset="0"/>
              </a:rPr>
              <a:t>nop</a:t>
            </a:r>
            <a:r>
              <a:rPr lang="en-US" altLang="en-US" baseline="0" dirty="0" smtClean="0">
                <a:latin typeface="Times New Roman" charset="0"/>
              </a:rPr>
              <a:t> (but actually, the above doesn’t work, after the load the result is not ready for the add, even if we waited to start the add!)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Bne</a:t>
            </a:r>
            <a:endParaRPr lang="en-US" altLang="en-US" baseline="0" dirty="0" smtClean="0">
              <a:latin typeface="Times New Roman" charset="0"/>
            </a:endParaRPr>
          </a:p>
          <a:p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Any problem with: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addi</a:t>
            </a:r>
            <a:r>
              <a:rPr lang="en-US" altLang="en-US" baseline="0" dirty="0" smtClean="0">
                <a:latin typeface="Times New Roman" charset="0"/>
              </a:rPr>
              <a:t> $s1, $s1, -4 | </a:t>
            </a:r>
            <a:r>
              <a:rPr lang="en-US" altLang="en-US" baseline="0" dirty="0" err="1" smtClean="0">
                <a:latin typeface="Times New Roman" charset="0"/>
              </a:rPr>
              <a:t>lw</a:t>
            </a:r>
            <a:r>
              <a:rPr lang="en-US" altLang="en-US" baseline="0" dirty="0" smtClean="0">
                <a:latin typeface="Times New Roman" charset="0"/>
              </a:rPr>
              <a:t> $t0, 0($s1) // use “old” value of $s1</a:t>
            </a:r>
          </a:p>
          <a:p>
            <a:r>
              <a:rPr lang="en-US" altLang="en-US" baseline="0" dirty="0" err="1" smtClean="0">
                <a:latin typeface="Times New Roman" charset="0"/>
              </a:rPr>
              <a:t>Addu</a:t>
            </a:r>
            <a:r>
              <a:rPr lang="en-US" altLang="en-US" baseline="0" dirty="0" smtClean="0">
                <a:latin typeface="Times New Roman" charset="0"/>
              </a:rPr>
              <a:t> (again, use after load problem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)</a:t>
            </a:r>
          </a:p>
          <a:p>
            <a:endParaRPr lang="en-US" altLang="en-US" baseline="0" dirty="0" smtClean="0">
              <a:latin typeface="Times New Roman" charset="0"/>
            </a:endParaRPr>
          </a:p>
          <a:p>
            <a:r>
              <a:rPr lang="en-US" altLang="en-US" baseline="0" dirty="0" smtClean="0">
                <a:latin typeface="Times New Roman" charset="0"/>
              </a:rPr>
              <a:t>Don’t count </a:t>
            </a:r>
            <a:r>
              <a:rPr lang="en-US" altLang="en-US" baseline="0" dirty="0" err="1" smtClean="0">
                <a:latin typeface="Times New Roman" charset="0"/>
              </a:rPr>
              <a:t>nop</a:t>
            </a:r>
            <a:r>
              <a:rPr lang="en-US" altLang="en-US" baseline="0" dirty="0" smtClean="0">
                <a:latin typeface="Times New Roman" charset="0"/>
              </a:rPr>
              <a:t> as an executed instruction</a:t>
            </a:r>
          </a:p>
          <a:p>
            <a:endParaRPr lang="en-US" altLang="en-US" dirty="0" smtClean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3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791967-9C4E-5345-95B3-E78B0250441D}" type="datetime3">
              <a:rPr lang="en-AU" altLang="en-US" sz="1300">
                <a:latin typeface="Times New Roman" charset="0"/>
              </a:rPr>
              <a:pPr/>
              <a:t>8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2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63B751-552A-504D-BBFC-365BB92068E5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2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 smtClean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3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DAFC2B2-4D5E-7148-B94B-0ABEE4C37A71}" type="datetime3">
              <a:rPr lang="en-AU" altLang="en-US" sz="1300">
                <a:latin typeface="Times New Roman" charset="0"/>
              </a:rPr>
              <a:pPr/>
              <a:t>8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3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3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D5DE404-AF0E-0348-A842-235F6B7F0451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3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Go back to previous example, first unroll the code naively, then try to do dual-issue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25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C4C0A3-6FD6-4246-91A3-56173623392E}" type="datetime3">
              <a:rPr lang="en-AU" altLang="en-US" sz="1300">
                <a:latin typeface="Times New Roman" charset="0"/>
              </a:rPr>
              <a:pPr/>
              <a:t>8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4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64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DD118E-5640-B24E-A07A-B742B93C383B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64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What’s the IPC here? </a:t>
            </a:r>
          </a:p>
          <a:p>
            <a:r>
              <a:rPr lang="en-US" altLang="en-US" dirty="0" smtClean="0">
                <a:latin typeface="Times New Roman" charset="0"/>
              </a:rPr>
              <a:t>Great, but what are the downsides?</a:t>
            </a:r>
          </a:p>
          <a:p>
            <a:r>
              <a:rPr lang="en-US" altLang="en-US" dirty="0" smtClean="0">
                <a:latin typeface="Times New Roman" charset="0"/>
              </a:rPr>
              <a:t>Increased code size and more</a:t>
            </a:r>
            <a:r>
              <a:rPr lang="en-US" altLang="en-US" baseline="0" dirty="0" smtClean="0">
                <a:latin typeface="Times New Roman" charset="0"/>
              </a:rPr>
              <a:t> registers used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1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Static Multiple-Issue (4.10)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42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02ED62D2-5C4B-994F-9C0B-6AD252DD58A0}" type="slidenum">
              <a:rPr lang="en-AU" altLang="en-US" sz="1400"/>
              <a:pPr/>
              <a:t>2</a:t>
            </a:fld>
            <a:endParaRPr lang="en-AU" altLang="en-US" sz="140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65425"/>
          </a:xfrm>
        </p:spPr>
        <p:txBody>
          <a:bodyPr/>
          <a:lstStyle/>
          <a:p>
            <a:pPr eaLnBrk="1" hangingPunct="1"/>
            <a:r>
              <a:rPr lang="en-US" altLang="en-US" sz="2800"/>
              <a:t>Two-issue packets</a:t>
            </a:r>
          </a:p>
          <a:p>
            <a:pPr lvl="1" eaLnBrk="1" hangingPunct="1"/>
            <a:r>
              <a:rPr lang="en-US" altLang="en-US" sz="2400"/>
              <a:t>One ALU/branch instruction</a:t>
            </a:r>
          </a:p>
          <a:p>
            <a:pPr lvl="1" eaLnBrk="1" hangingPunct="1"/>
            <a:r>
              <a:rPr lang="en-US" altLang="en-US" sz="2400"/>
              <a:t>One load/store instruction</a:t>
            </a:r>
          </a:p>
          <a:p>
            <a:pPr lvl="1" eaLnBrk="1" hangingPunct="1"/>
            <a:r>
              <a:rPr lang="en-US" altLang="en-US" sz="2400"/>
              <a:t>64-bit aligned</a:t>
            </a:r>
          </a:p>
          <a:p>
            <a:pPr lvl="2" eaLnBrk="1" hangingPunct="1"/>
            <a:r>
              <a:rPr lang="en-US" altLang="en-US" sz="2000"/>
              <a:t>ALU/branch, then load/store</a:t>
            </a:r>
          </a:p>
          <a:p>
            <a:pPr lvl="2" eaLnBrk="1" hangingPunct="1"/>
            <a:r>
              <a:rPr lang="en-US" altLang="en-US" sz="2000"/>
              <a:t>Pad an unused instruction with nop</a:t>
            </a:r>
            <a:endParaRPr lang="en-AU" altLang="en-US" sz="2000"/>
          </a:p>
        </p:txBody>
      </p:sp>
      <p:graphicFrame>
        <p:nvGraphicFramePr>
          <p:cNvPr id="493656" name="Group 88"/>
          <p:cNvGraphicFramePr>
            <a:graphicFrameLocks noGrp="1"/>
          </p:cNvGraphicFramePr>
          <p:nvPr/>
        </p:nvGraphicFramePr>
        <p:xfrm>
          <a:off x="1258888" y="4005263"/>
          <a:ext cx="7231062" cy="2133600"/>
        </p:xfrm>
        <a:graphic>
          <a:graphicData uri="http://schemas.openxmlformats.org/drawingml/2006/table">
            <a:tbl>
              <a:tblPr/>
              <a:tblGrid>
                <a:gridCol w="936625"/>
                <a:gridCol w="1547812"/>
                <a:gridCol w="677863"/>
                <a:gridCol w="677862"/>
                <a:gridCol w="679450"/>
                <a:gridCol w="677863"/>
                <a:gridCol w="677862"/>
                <a:gridCol w="677863"/>
                <a:gridCol w="677862"/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D1AF05FB-0242-F347-A2BF-7CBC5E4B2988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pic>
        <p:nvPicPr>
          <p:cNvPr id="118787" name="Picture 5" descr="f04-6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80010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Static Dual Issue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14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E831496-BC2D-8A44-AEB1-6B4B5D1CDE3D}" type="slidenum">
              <a:rPr lang="en-AU" altLang="en-US" sz="1400"/>
              <a:pPr/>
              <a:t>4</a:t>
            </a:fld>
            <a:endParaRPr lang="en-AU" altLang="en-US" sz="140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MIPS</a:t>
            </a:r>
            <a:endParaRPr lang="en-AU" altLang="en-US" sz="2400">
              <a:latin typeface="Lucida Console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258888" y="198913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2000">
                <a:latin typeface="Lucida Console" charset="0"/>
              </a:rPr>
              <a:t>Loop: lw  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$t0=array element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addu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$s2    # add scalar in $s2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sw  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store result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$s1,–4      # decrement pointer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bne 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$zero, Loop # branch $s1!=0</a:t>
            </a:r>
          </a:p>
        </p:txBody>
      </p:sp>
    </p:spTree>
    <p:extLst>
      <p:ext uri="{BB962C8B-B14F-4D97-AF65-F5344CB8AC3E}">
        <p14:creationId xmlns:p14="http://schemas.microsoft.com/office/powerpoint/2010/main" val="205208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E831496-BC2D-8A44-AEB1-6B4B5D1CDE3D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MIPS</a:t>
            </a:r>
            <a:endParaRPr lang="en-AU" altLang="en-US" sz="2400">
              <a:latin typeface="Lucida Console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258888" y="198913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2000">
                <a:latin typeface="Lucida Console" charset="0"/>
              </a:rPr>
              <a:t>Loop: lw  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$t0=array element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addu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$s2    # add scalar in $s2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sw  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store result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$s1,–4      # decrement pointer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bne 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$zero, Loop # branch $s1!=0</a:t>
            </a:r>
          </a:p>
        </p:txBody>
      </p:sp>
      <p:graphicFrame>
        <p:nvGraphicFramePr>
          <p:cNvPr id="499754" name="Group 42"/>
          <p:cNvGraphicFramePr>
            <a:graphicFrameLocks noGrp="1"/>
          </p:cNvGraphicFramePr>
          <p:nvPr/>
        </p:nvGraphicFramePr>
        <p:xfrm>
          <a:off x="1187450" y="3789363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/>
                <a:gridCol w="2803525"/>
                <a:gridCol w="2803525"/>
                <a:gridCol w="847725"/>
              </a:tblGrid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Loop: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0($s1)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$s1,–4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bne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$zero,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4($s1)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4</a:t>
                      </a:r>
                      <a:endParaRPr kumimoji="0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70" name="Rectangle 37"/>
          <p:cNvSpPr>
            <a:spLocks noChangeArrowheads="1"/>
          </p:cNvSpPr>
          <p:nvPr/>
        </p:nvSpPr>
        <p:spPr bwMode="auto">
          <a:xfrm>
            <a:off x="1182688" y="56610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 dirty="0" smtClean="0"/>
              <a:t>What’s the IPC?</a:t>
            </a:r>
            <a:endParaRPr lang="en-AU" altLang="en-US" sz="2000" dirty="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E831496-BC2D-8A44-AEB1-6B4B5D1CDE3D}" type="slidenum">
              <a:rPr lang="en-AU" altLang="en-US" sz="1400"/>
              <a:pPr/>
              <a:t>6</a:t>
            </a:fld>
            <a:endParaRPr lang="en-AU" altLang="en-US" sz="140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  <a:endParaRPr lang="en-AU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Schedule this for dual-issue MIPS</a:t>
            </a:r>
            <a:endParaRPr lang="en-AU" altLang="en-US" sz="2400">
              <a:latin typeface="Lucida Console" charset="0"/>
            </a:endParaRP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1258888" y="1989138"/>
            <a:ext cx="73469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AU" altLang="en-US" sz="2000">
                <a:latin typeface="Lucida Console" charset="0"/>
              </a:rPr>
              <a:t>Loop: lw  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$t0=array element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addu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</a:t>
            </a:r>
            <a:r>
              <a:rPr lang="en-AU" altLang="en-US" sz="2000">
                <a:solidFill>
                  <a:schemeClr val="hlink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$s2    # add scalar in $s2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sw   </a:t>
            </a:r>
            <a:r>
              <a:rPr lang="en-AU" altLang="en-US" sz="2000">
                <a:solidFill>
                  <a:srgbClr val="009900"/>
                </a:solidFill>
                <a:latin typeface="Lucida Console" charset="0"/>
              </a:rPr>
              <a:t>$t0</a:t>
            </a:r>
            <a:r>
              <a:rPr lang="en-AU" altLang="en-US" sz="2000">
                <a:latin typeface="Lucida Console" charset="0"/>
              </a:rPr>
              <a:t>, 0($s1)      # store result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addi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$s1,–4      # decrement pointer</a:t>
            </a:r>
            <a:br>
              <a:rPr lang="en-AU" altLang="en-US" sz="2000">
                <a:latin typeface="Lucida Console" charset="0"/>
              </a:rPr>
            </a:br>
            <a:r>
              <a:rPr lang="en-AU" altLang="en-US" sz="2000">
                <a:latin typeface="Lucida Console" charset="0"/>
              </a:rPr>
              <a:t>      bne  </a:t>
            </a:r>
            <a:r>
              <a:rPr lang="en-AU" altLang="en-US" sz="2000">
                <a:solidFill>
                  <a:srgbClr val="A47B38"/>
                </a:solidFill>
                <a:latin typeface="Lucida Console" charset="0"/>
              </a:rPr>
              <a:t>$s1</a:t>
            </a:r>
            <a:r>
              <a:rPr lang="en-AU" altLang="en-US" sz="2000">
                <a:latin typeface="Lucida Console" charset="0"/>
              </a:rPr>
              <a:t>, $zero, Loop # branch $s1!=0</a:t>
            </a:r>
          </a:p>
        </p:txBody>
      </p:sp>
      <p:graphicFrame>
        <p:nvGraphicFramePr>
          <p:cNvPr id="499754" name="Group 42"/>
          <p:cNvGraphicFramePr>
            <a:graphicFrameLocks noGrp="1"/>
          </p:cNvGraphicFramePr>
          <p:nvPr/>
        </p:nvGraphicFramePr>
        <p:xfrm>
          <a:off x="1187450" y="3789363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/>
                <a:gridCol w="2803525"/>
                <a:gridCol w="2803525"/>
                <a:gridCol w="847725"/>
              </a:tblGrid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Loop: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0($s1)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$s1,–4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bne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$zero, Loop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4($s1)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4</a:t>
                      </a:r>
                      <a:endParaRPr kumimoji="0" lang="en-AU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70" name="Rectangle 37"/>
          <p:cNvSpPr>
            <a:spLocks noChangeArrowheads="1"/>
          </p:cNvSpPr>
          <p:nvPr/>
        </p:nvSpPr>
        <p:spPr bwMode="auto">
          <a:xfrm>
            <a:off x="1182688" y="5661025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IPC = 5/4 = 1.25 (c.f. peak IPC = 2)</a:t>
            </a:r>
            <a:endParaRPr lang="en-AU" altLang="en-US" sz="20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8359F980-5F9E-AF4D-B037-CEEAA1D512BA}" type="slidenum">
              <a:rPr lang="en-AU" altLang="en-US" sz="1400"/>
              <a:pPr/>
              <a:t>7</a:t>
            </a:fld>
            <a:endParaRPr lang="en-AU" altLang="en-US" sz="140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  <a:endParaRPr lang="en-AU" altLang="en-US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Replicate loop body to expose more parallelism</a:t>
            </a:r>
          </a:p>
          <a:p>
            <a:pPr lvl="1" eaLnBrk="1" hangingPunct="1"/>
            <a:r>
              <a:rPr lang="en-US" altLang="en-US"/>
              <a:t>Reduces loop-control overhead</a:t>
            </a:r>
          </a:p>
          <a:p>
            <a:pPr eaLnBrk="1" hangingPunct="1"/>
            <a:r>
              <a:rPr lang="en-US" altLang="en-US"/>
              <a:t>Use different registers per replication</a:t>
            </a:r>
          </a:p>
          <a:p>
            <a:pPr lvl="1" eaLnBrk="1" hangingPunct="1"/>
            <a:r>
              <a:rPr lang="en-US" altLang="en-US"/>
              <a:t>Called “register renaming”</a:t>
            </a:r>
            <a:endParaRPr lang="en-AU" altLang="en-US"/>
          </a:p>
          <a:p>
            <a:pPr lvl="1" eaLnBrk="1" hangingPunct="1"/>
            <a:r>
              <a:rPr lang="en-US" altLang="en-US"/>
              <a:t>Avoid loop-carried “anti-dependencies”</a:t>
            </a:r>
          </a:p>
          <a:p>
            <a:pPr lvl="2" eaLnBrk="1" hangingPunct="1"/>
            <a:r>
              <a:rPr lang="en-US" altLang="en-US"/>
              <a:t>Store followed by a load of the same register</a:t>
            </a:r>
          </a:p>
          <a:p>
            <a:pPr lvl="2" eaLnBrk="1" hangingPunct="1"/>
            <a:r>
              <a:rPr lang="en-US" altLang="en-US"/>
              <a:t>Aka “name dependence”</a:t>
            </a:r>
            <a:r>
              <a:rPr lang="en-US" altLang="en-US">
                <a:ea typeface="Arial" charset="0"/>
                <a:cs typeface="Arial" charset="0"/>
              </a:rPr>
              <a:t> </a:t>
            </a:r>
          </a:p>
          <a:p>
            <a:pPr lvl="3" eaLnBrk="1" hangingPunct="1"/>
            <a:r>
              <a:rPr lang="en-US" altLang="en-US"/>
              <a:t>Reuse of a register name</a:t>
            </a:r>
          </a:p>
        </p:txBody>
      </p:sp>
    </p:spTree>
    <p:extLst>
      <p:ext uri="{BB962C8B-B14F-4D97-AF65-F5344CB8AC3E}">
        <p14:creationId xmlns:p14="http://schemas.microsoft.com/office/powerpoint/2010/main" val="18683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38F64EEF-B23F-7A49-8613-54FC60C47581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 Example</a:t>
            </a:r>
            <a:endParaRPr lang="en-AU" altLang="en-US"/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889500"/>
            <a:ext cx="8270875" cy="134778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IPC = 14/8 = 1.75</a:t>
            </a:r>
          </a:p>
          <a:p>
            <a:pPr lvl="1" eaLnBrk="1" hangingPunct="1"/>
            <a:r>
              <a:rPr lang="en-US" altLang="en-US" sz="2400" dirty="0"/>
              <a:t>Closer to 2, but at cost of registers and code size</a:t>
            </a:r>
            <a:endParaRPr lang="en-AU" altLang="en-US" sz="2400" dirty="0"/>
          </a:p>
        </p:txBody>
      </p:sp>
      <p:graphicFrame>
        <p:nvGraphicFramePr>
          <p:cNvPr id="503867" name="Group 59"/>
          <p:cNvGraphicFramePr>
            <a:graphicFrameLocks noGrp="1"/>
          </p:cNvGraphicFramePr>
          <p:nvPr/>
        </p:nvGraphicFramePr>
        <p:xfrm>
          <a:off x="1187450" y="1557338"/>
          <a:ext cx="7272338" cy="3017610"/>
        </p:xfrm>
        <a:graphic>
          <a:graphicData uri="http://schemas.openxmlformats.org/drawingml/2006/table">
            <a:tbl>
              <a:tblPr/>
              <a:tblGrid>
                <a:gridCol w="817563"/>
                <a:gridCol w="2803525"/>
                <a:gridCol w="2803525"/>
                <a:gridCol w="847725"/>
              </a:tblGrid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Loop: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addi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$s1,–16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0($s1)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1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12($s1)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2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8($s1)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3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lw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$t3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4($s1)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4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$t0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16($s1)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5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addu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$t3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charset="0"/>
                        </a:rPr>
                        <a:t>$t4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$s2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12($s1)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6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charset="0"/>
                        </a:rPr>
                        <a:t>nop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$t2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8($s1)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7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bne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A47B38"/>
                          </a:solidFill>
                          <a:effectLst/>
                          <a:latin typeface="Lucida Console" charset="0"/>
                        </a:rPr>
                        <a:t>$s1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$zero, Loop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sw   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charset="0"/>
                        </a:rPr>
                        <a:t>$t3</a:t>
                      </a:r>
                      <a:r>
                        <a:rPr kumimoji="0" lang="en-AU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, 4($s1)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8</a:t>
                      </a:r>
                      <a:endParaRPr kumimoji="0" lang="en-AU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4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26578</TotalTime>
  <Words>904</Words>
  <Application>Microsoft Macintosh PowerPoint</Application>
  <PresentationFormat>On-screen Show (4:3)</PresentationFormat>
  <Paragraphs>207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Corbel</vt:lpstr>
      <vt:lpstr>Lucida Console</vt:lpstr>
      <vt:lpstr>Mangal</vt:lpstr>
      <vt:lpstr>Times New Roman</vt:lpstr>
      <vt:lpstr>Wingdings</vt:lpstr>
      <vt:lpstr>2_Blends</vt:lpstr>
      <vt:lpstr>Static Multiple-Issue (4.10)</vt:lpstr>
      <vt:lpstr>MIPS with Static Dual Issue</vt:lpstr>
      <vt:lpstr>MIPS with Static Dual Issue</vt:lpstr>
      <vt:lpstr>Scheduling Example</vt:lpstr>
      <vt:lpstr>Scheduling Example</vt:lpstr>
      <vt:lpstr>Scheduling Example</vt:lpstr>
      <vt:lpstr>Loop Unrolling</vt:lpstr>
      <vt:lpstr>Loop Unrolling Example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844</cp:revision>
  <dcterms:created xsi:type="dcterms:W3CDTF">2001-07-25T06:45:25Z</dcterms:created>
  <dcterms:modified xsi:type="dcterms:W3CDTF">2017-11-08T16:08:06Z</dcterms:modified>
</cp:coreProperties>
</file>