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4"/>
  </p:notesMasterIdLst>
  <p:handoutMasterIdLst>
    <p:handoutMasterId r:id="rId25"/>
  </p:handoutMasterIdLst>
  <p:sldIdLst>
    <p:sldId id="330" r:id="rId2"/>
    <p:sldId id="518" r:id="rId3"/>
    <p:sldId id="522" r:id="rId4"/>
    <p:sldId id="523" r:id="rId5"/>
    <p:sldId id="524" r:id="rId6"/>
    <p:sldId id="525"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8" autoAdjust="0"/>
    <p:restoredTop sz="70604" autoAdjust="0"/>
  </p:normalViewPr>
  <p:slideViewPr>
    <p:cSldViewPr>
      <p:cViewPr varScale="1">
        <p:scale>
          <a:sx n="87" d="100"/>
          <a:sy n="87" d="100"/>
        </p:scale>
        <p:origin x="23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November 8,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November 8, 2017</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did we look </a:t>
            </a:r>
            <a:r>
              <a:rPr lang="en-US" baseline="0" dirty="0" smtClean="0"/>
              <a:t>at yesterday?</a:t>
            </a:r>
            <a:endParaRPr lang="en-US" baseline="0" dirty="0" smtClean="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November 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1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03EB545-3232-8F43-A1AD-C8690E5997EC}" type="datetime3">
              <a:rPr lang="en-AU" altLang="en-US" sz="1300">
                <a:latin typeface="Times New Roman" charset="0"/>
              </a:rPr>
              <a:pPr/>
              <a:t>8 November, 2017</a:t>
            </a:fld>
            <a:endParaRPr lang="en-AU" altLang="en-US" sz="1300">
              <a:latin typeface="Times New Roman" charset="0"/>
            </a:endParaRPr>
          </a:p>
        </p:txBody>
      </p:sp>
      <p:sp>
        <p:nvSpPr>
          <p:cNvPr id="2713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13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E81E2EB-9806-8242-A223-4960DB5D221A}" type="slidenum">
              <a:rPr lang="en-AU" altLang="en-US" sz="1300">
                <a:latin typeface="Times New Roman" charset="0"/>
              </a:rPr>
              <a:pPr/>
              <a:t>10</a:t>
            </a:fld>
            <a:endParaRPr lang="en-AU" altLang="en-US" sz="1300">
              <a:latin typeface="Times New Roman" charset="0"/>
            </a:endParaRPr>
          </a:p>
        </p:txBody>
      </p:sp>
      <p:sp>
        <p:nvSpPr>
          <p:cNvPr id="271366" name="Rectangle 2"/>
          <p:cNvSpPr>
            <a:spLocks noGrp="1" noRot="1" noChangeAspect="1" noChangeArrowheads="1" noTextEdit="1"/>
          </p:cNvSpPr>
          <p:nvPr>
            <p:ph type="sldImg"/>
          </p:nvPr>
        </p:nvSpPr>
        <p:spPr>
          <a:ln/>
        </p:spPr>
      </p:sp>
      <p:sp>
        <p:nvSpPr>
          <p:cNvPr id="271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67436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2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793B743-B9E3-3841-BEEA-FC0E5595693D}" type="datetime3">
              <a:rPr lang="en-AU" altLang="en-US" sz="1300">
                <a:latin typeface="Times New Roman" charset="0"/>
              </a:rPr>
              <a:pPr/>
              <a:t>8 November, 2017</a:t>
            </a:fld>
            <a:endParaRPr lang="en-AU" altLang="en-US" sz="1300">
              <a:latin typeface="Times New Roman" charset="0"/>
            </a:endParaRPr>
          </a:p>
        </p:txBody>
      </p:sp>
      <p:sp>
        <p:nvSpPr>
          <p:cNvPr id="272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2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C8500DF-C300-5342-BC6A-6DC205AC6031}" type="slidenum">
              <a:rPr lang="en-AU" altLang="en-US" sz="1300">
                <a:latin typeface="Times New Roman" charset="0"/>
              </a:rPr>
              <a:pPr/>
              <a:t>11</a:t>
            </a:fld>
            <a:endParaRPr lang="en-AU" altLang="en-US" sz="1300">
              <a:latin typeface="Times New Roman" charset="0"/>
            </a:endParaRPr>
          </a:p>
        </p:txBody>
      </p:sp>
      <p:sp>
        <p:nvSpPr>
          <p:cNvPr id="272390" name="Rectangle 2"/>
          <p:cNvSpPr>
            <a:spLocks noGrp="1" noRot="1" noChangeAspect="1" noChangeArrowheads="1" noTextEdit="1"/>
          </p:cNvSpPr>
          <p:nvPr>
            <p:ph type="sldImg"/>
          </p:nvPr>
        </p:nvSpPr>
        <p:spPr>
          <a:ln/>
        </p:spPr>
      </p:sp>
      <p:sp>
        <p:nvSpPr>
          <p:cNvPr id="272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The downside is that if you want a single program to execute faster, you have to program it explicitly</a:t>
            </a:r>
            <a:r>
              <a:rPr lang="en-US" altLang="en-US" baseline="0" dirty="0" smtClean="0">
                <a:latin typeface="Times New Roman" charset="0"/>
              </a:rPr>
              <a:t> to use these extra cores</a:t>
            </a:r>
            <a:r>
              <a:rPr lang="mr-IN" altLang="en-US" baseline="0" dirty="0" smtClean="0">
                <a:latin typeface="Times New Roman" charset="0"/>
              </a:rPr>
              <a:t>…</a:t>
            </a:r>
            <a:endParaRPr lang="en-US" altLang="en-US" baseline="0" dirty="0" smtClean="0">
              <a:latin typeface="Times New Roman" charset="0"/>
            </a:endParaRPr>
          </a:p>
          <a:p>
            <a:r>
              <a:rPr lang="mr-IN" altLang="en-US" baseline="0" dirty="0" smtClean="0">
                <a:latin typeface="Times New Roman" charset="0"/>
              </a:rPr>
              <a:t>…</a:t>
            </a:r>
            <a:r>
              <a:rPr lang="en-US" altLang="en-US" baseline="0" dirty="0" smtClean="0">
                <a:latin typeface="Times New Roman" charset="0"/>
              </a:rPr>
              <a:t> But doing so is actually really difficult. Making is easier is the focus of my research.</a:t>
            </a:r>
            <a:endParaRPr lang="en-US" altLang="en-US" dirty="0">
              <a:latin typeface="Times New Roman" charset="0"/>
            </a:endParaRPr>
          </a:p>
        </p:txBody>
      </p:sp>
    </p:spTree>
    <p:extLst>
      <p:ext uri="{BB962C8B-B14F-4D97-AF65-F5344CB8AC3E}">
        <p14:creationId xmlns:p14="http://schemas.microsoft.com/office/powerpoint/2010/main" val="86996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in chapter 5 that memory is very slow</a:t>
            </a:r>
            <a:r>
              <a:rPr lang="mr-IN"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November 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14</a:t>
            </a:fld>
            <a:endParaRPr lang="en-US" altLang="en-US"/>
          </a:p>
        </p:txBody>
      </p:sp>
    </p:spTree>
    <p:extLst>
      <p:ext uri="{BB962C8B-B14F-4D97-AF65-F5344CB8AC3E}">
        <p14:creationId xmlns:p14="http://schemas.microsoft.com/office/powerpoint/2010/main" val="145258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Ugh</a:t>
            </a:r>
            <a:r>
              <a:rPr lang="mr-IN" dirty="0" smtClean="0"/>
              <a:t>…</a:t>
            </a:r>
            <a:r>
              <a:rPr lang="en-US" dirty="0" smtClean="0"/>
              <a:t>don’t worry too much about this</a:t>
            </a:r>
            <a:r>
              <a:rPr lang="mr-IN" dirty="0" smtClean="0"/>
              <a:t>…</a:t>
            </a:r>
            <a:r>
              <a:rPr lang="en-US" dirty="0" smtClean="0"/>
              <a:t>.</a:t>
            </a:r>
          </a:p>
          <a:p>
            <a:r>
              <a:rPr lang="en-US" dirty="0" smtClean="0"/>
              <a:t>X86 makes pipelining difficult, so instead they take</a:t>
            </a:r>
            <a:r>
              <a:rPr lang="en-US" baseline="0" dirty="0" smtClean="0"/>
              <a:t> a micro-code approach</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November 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203835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reality,</a:t>
            </a:r>
            <a:r>
              <a:rPr lang="en-US" baseline="0" dirty="0" smtClean="0"/>
              <a:t> probably don’t unroll your loop unless you’re sure it will help.</a:t>
            </a:r>
          </a:p>
          <a:p>
            <a:r>
              <a:rPr lang="en-US" baseline="0" dirty="0" smtClean="0"/>
              <a:t>Sometimes it will help, sometimes it will actually slow your code down due to cache stuff we will talk about later.</a:t>
            </a:r>
          </a:p>
          <a:p>
            <a:r>
              <a:rPr lang="en-US" baseline="0" dirty="0" smtClean="0"/>
              <a:t>Compilers will do this automatically if you use </a:t>
            </a:r>
            <a:r>
              <a:rPr lang="mr-IN" baseline="0" dirty="0" smtClean="0"/>
              <a:t>–</a:t>
            </a:r>
            <a:r>
              <a:rPr lang="en-US" baseline="0" dirty="0" err="1" smtClean="0"/>
              <a:t>funroll</a:t>
            </a:r>
            <a:r>
              <a:rPr lang="en-US" baseline="0" dirty="0" smtClean="0"/>
              <a:t>-loop</a:t>
            </a:r>
          </a:p>
          <a:p>
            <a:r>
              <a:rPr lang="en-US" baseline="0" dirty="0" smtClean="0"/>
              <a:t>The right way to program for performance is</a:t>
            </a:r>
          </a:p>
          <a:p>
            <a:pPr marL="228600" indent="-228600">
              <a:buAutoNum type="arabicParenBoth"/>
            </a:pPr>
            <a:r>
              <a:rPr lang="en-US" baseline="0" dirty="0" smtClean="0"/>
              <a:t>Program to correctness and *clarity*</a:t>
            </a:r>
          </a:p>
          <a:p>
            <a:pPr marL="228600" indent="-228600">
              <a:buAutoNum type="arabicParenBoth"/>
            </a:pPr>
            <a:r>
              <a:rPr lang="en-US" baseline="0" dirty="0" smtClean="0"/>
              <a:t>Profile your application, noting what the slow bottlenecks are</a:t>
            </a:r>
          </a:p>
          <a:p>
            <a:pPr marL="228600" indent="-228600">
              <a:buAutoNum type="arabicParenBoth"/>
            </a:pPr>
            <a:r>
              <a:rPr lang="en-US" baseline="0" dirty="0" smtClean="0"/>
              <a:t> Improve those bottlenecks by rewriting and measuring your changes</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November 8,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19</a:t>
            </a:fld>
            <a:endParaRPr lang="en-US" altLang="en-US"/>
          </a:p>
        </p:txBody>
      </p:sp>
    </p:spTree>
    <p:extLst>
      <p:ext uri="{BB962C8B-B14F-4D97-AF65-F5344CB8AC3E}">
        <p14:creationId xmlns:p14="http://schemas.microsoft.com/office/powerpoint/2010/main" val="190773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3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2A9ECA4-50E9-C941-947B-89E8D3D8A4E3}" type="datetime3">
              <a:rPr lang="en-AU" altLang="en-US" sz="1300">
                <a:latin typeface="Times New Roman" charset="0"/>
              </a:rPr>
              <a:pPr/>
              <a:t>8 November, 2017</a:t>
            </a:fld>
            <a:endParaRPr lang="en-AU" altLang="en-US" sz="1300">
              <a:latin typeface="Times New Roman" charset="0"/>
            </a:endParaRPr>
          </a:p>
        </p:txBody>
      </p:sp>
      <p:sp>
        <p:nvSpPr>
          <p:cNvPr id="273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3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1C86A2BA-6CD3-CA4B-AF30-CCC05ECF384D}" type="slidenum">
              <a:rPr lang="en-AU" altLang="en-US" sz="1300">
                <a:latin typeface="Times New Roman" charset="0"/>
              </a:rPr>
              <a:pPr/>
              <a:t>20</a:t>
            </a:fld>
            <a:endParaRPr lang="en-AU" altLang="en-US" sz="1300">
              <a:latin typeface="Times New Roman" charset="0"/>
            </a:endParaRPr>
          </a:p>
        </p:txBody>
      </p:sp>
      <p:sp>
        <p:nvSpPr>
          <p:cNvPr id="273414" name="Rectangle 2"/>
          <p:cNvSpPr>
            <a:spLocks noGrp="1" noRot="1" noChangeAspect="1" noChangeArrowheads="1" noTextEdit="1"/>
          </p:cNvSpPr>
          <p:nvPr>
            <p:ph type="sldImg"/>
          </p:nvPr>
        </p:nvSpPr>
        <p:spPr>
          <a:ln/>
        </p:spPr>
      </p:sp>
      <p:sp>
        <p:nvSpPr>
          <p:cNvPr id="273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We have really just scratched the surface</a:t>
            </a:r>
            <a:r>
              <a:rPr lang="en-US" altLang="en-US" baseline="0" dirty="0" smtClean="0">
                <a:latin typeface="Times New Roman" charset="0"/>
              </a:rPr>
              <a:t> (given an overview) or pipelining</a:t>
            </a:r>
            <a:r>
              <a:rPr lang="mr-IN"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40892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4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D868F5E-3225-FB46-B57E-AEFC1C4AE594}" type="datetime3">
              <a:rPr lang="en-AU" altLang="en-US" sz="1300">
                <a:latin typeface="Times New Roman" charset="0"/>
              </a:rPr>
              <a:pPr/>
              <a:t>8 November, 2017</a:t>
            </a:fld>
            <a:endParaRPr lang="en-AU" altLang="en-US" sz="1300">
              <a:latin typeface="Times New Roman" charset="0"/>
            </a:endParaRPr>
          </a:p>
        </p:txBody>
      </p:sp>
      <p:sp>
        <p:nvSpPr>
          <p:cNvPr id="274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4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D12442D-C33F-2E47-A42F-50AB72A7B84D}" type="slidenum">
              <a:rPr lang="en-AU" altLang="en-US" sz="1300">
                <a:latin typeface="Times New Roman" charset="0"/>
              </a:rPr>
              <a:pPr/>
              <a:t>21</a:t>
            </a:fld>
            <a:endParaRPr lang="en-AU" altLang="en-US" sz="1300">
              <a:latin typeface="Times New Roman" charset="0"/>
            </a:endParaRPr>
          </a:p>
        </p:txBody>
      </p:sp>
      <p:sp>
        <p:nvSpPr>
          <p:cNvPr id="274438" name="Rectangle 2"/>
          <p:cNvSpPr>
            <a:spLocks noGrp="1" noRot="1" noChangeAspect="1" noChangeArrowheads="1" noTextEdit="1"/>
          </p:cNvSpPr>
          <p:nvPr>
            <p:ph type="sldImg"/>
          </p:nvPr>
        </p:nvSpPr>
        <p:spPr>
          <a:ln/>
        </p:spPr>
      </p:sp>
      <p:sp>
        <p:nvSpPr>
          <p:cNvPr id="274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28579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5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4B9ABAF-B5E0-CC4F-927D-06491CDC3B57}" type="datetime3">
              <a:rPr lang="en-AU" altLang="en-US" sz="1300">
                <a:latin typeface="Times New Roman" charset="0"/>
              </a:rPr>
              <a:pPr/>
              <a:t>8 November, 2017</a:t>
            </a:fld>
            <a:endParaRPr lang="en-AU" altLang="en-US" sz="1300">
              <a:latin typeface="Times New Roman" charset="0"/>
            </a:endParaRPr>
          </a:p>
        </p:txBody>
      </p:sp>
      <p:sp>
        <p:nvSpPr>
          <p:cNvPr id="275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5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6C65F0C-8496-7944-8A2F-BB89F4421D81}" type="slidenum">
              <a:rPr lang="en-AU" altLang="en-US" sz="1300">
                <a:latin typeface="Times New Roman" charset="0"/>
              </a:rPr>
              <a:pPr/>
              <a:t>22</a:t>
            </a:fld>
            <a:endParaRPr lang="en-AU" altLang="en-US" sz="1300">
              <a:latin typeface="Times New Roman" charset="0"/>
            </a:endParaRPr>
          </a:p>
        </p:txBody>
      </p:sp>
      <p:sp>
        <p:nvSpPr>
          <p:cNvPr id="275462" name="Rectangle 2"/>
          <p:cNvSpPr>
            <a:spLocks noGrp="1" noRot="1" noChangeAspect="1" noChangeArrowheads="1" noTextEdit="1"/>
          </p:cNvSpPr>
          <p:nvPr>
            <p:ph type="sldImg"/>
          </p:nvPr>
        </p:nvSpPr>
        <p:spPr>
          <a:ln/>
        </p:spPr>
      </p:sp>
      <p:sp>
        <p:nvSpPr>
          <p:cNvPr id="275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694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0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16E1B80-3525-3C48-AB3A-7B868E1C1A3E}" type="datetime3">
              <a:rPr lang="en-AU" altLang="en-US" sz="1300">
                <a:latin typeface="Times New Roman" charset="0"/>
              </a:rPr>
              <a:pPr/>
              <a:t>8 November, 2017</a:t>
            </a:fld>
            <a:endParaRPr lang="en-AU" altLang="en-US" sz="1300">
              <a:latin typeface="Times New Roman" charset="0"/>
            </a:endParaRPr>
          </a:p>
        </p:txBody>
      </p:sp>
      <p:sp>
        <p:nvSpPr>
          <p:cNvPr id="260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0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B2F1A12-9B04-BA4F-8017-C3D3C2E1ED59}" type="slidenum">
              <a:rPr lang="en-AU" altLang="en-US" sz="1300">
                <a:latin typeface="Times New Roman" charset="0"/>
              </a:rPr>
              <a:pPr/>
              <a:t>2</a:t>
            </a:fld>
            <a:endParaRPr lang="en-AU" altLang="en-US" sz="1300">
              <a:latin typeface="Times New Roman" charset="0"/>
            </a:endParaRPr>
          </a:p>
        </p:txBody>
      </p:sp>
      <p:sp>
        <p:nvSpPr>
          <p:cNvPr id="260102" name="Rectangle 2"/>
          <p:cNvSpPr>
            <a:spLocks noGrp="1" noRot="1" noChangeAspect="1" noChangeArrowheads="1" noTextEdit="1"/>
          </p:cNvSpPr>
          <p:nvPr>
            <p:ph type="sldImg"/>
          </p:nvPr>
        </p:nvSpPr>
        <p:spPr>
          <a:ln/>
        </p:spPr>
      </p:sp>
      <p:sp>
        <p:nvSpPr>
          <p:cNvPr id="260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There’s a bug in this figure</a:t>
            </a:r>
            <a:r>
              <a:rPr lang="mr-IN" altLang="en-US" dirty="0" smtClean="0">
                <a:latin typeface="Times New Roman" charset="0"/>
              </a:rPr>
              <a:t>…</a:t>
            </a:r>
            <a:r>
              <a:rPr lang="en-US" altLang="en-US" dirty="0" smtClean="0">
                <a:latin typeface="Times New Roman" charset="0"/>
              </a:rPr>
              <a:t>what is it? (Need to add 8 to PC</a:t>
            </a:r>
            <a:r>
              <a:rPr lang="mr-IN" altLang="en-US" dirty="0" smtClean="0">
                <a:latin typeface="Times New Roman" charset="0"/>
              </a:rPr>
              <a:t>…</a:t>
            </a:r>
            <a:r>
              <a:rPr lang="en-US" altLang="en-US" dirty="0" smtClean="0">
                <a:latin typeface="Times New Roman" charset="0"/>
              </a:rPr>
              <a:t>)</a:t>
            </a:r>
          </a:p>
          <a:p>
            <a:r>
              <a:rPr lang="en-US" altLang="en-US" dirty="0" smtClean="0">
                <a:latin typeface="Times New Roman" charset="0"/>
              </a:rPr>
              <a:t>Also, notice just one ALU above registers</a:t>
            </a:r>
            <a:r>
              <a:rPr lang="mr-IN" altLang="en-US" dirty="0" smtClean="0">
                <a:latin typeface="Times New Roman" charset="0"/>
              </a:rPr>
              <a:t>…</a:t>
            </a:r>
            <a:r>
              <a:rPr lang="en-US" altLang="en-US" dirty="0" smtClean="0">
                <a:latin typeface="Times New Roman" charset="0"/>
              </a:rPr>
              <a:t>(first, what is this for?)</a:t>
            </a:r>
            <a:r>
              <a:rPr lang="en-US" altLang="en-US" baseline="0" dirty="0" smtClean="0">
                <a:latin typeface="Times New Roman" charset="0"/>
              </a:rPr>
              <a:t> </a:t>
            </a:r>
            <a:r>
              <a:rPr lang="en-US" altLang="en-US" dirty="0" smtClean="0">
                <a:latin typeface="Times New Roman" charset="0"/>
              </a:rPr>
              <a:t>why don’t new</a:t>
            </a:r>
            <a:r>
              <a:rPr lang="en-US" altLang="en-US" baseline="0" dirty="0" smtClean="0">
                <a:latin typeface="Times New Roman" charset="0"/>
              </a:rPr>
              <a:t> need to replicate this?</a:t>
            </a:r>
          </a:p>
          <a:p>
            <a:r>
              <a:rPr lang="en-US" altLang="en-US" baseline="0" dirty="0" smtClean="0">
                <a:latin typeface="Times New Roman" charset="0"/>
              </a:rPr>
              <a:t>Why doesn’t the bottom ALU need </a:t>
            </a:r>
            <a:r>
              <a:rPr lang="en-US" altLang="en-US" baseline="0" dirty="0" err="1" smtClean="0">
                <a:latin typeface="Times New Roman" charset="0"/>
              </a:rPr>
              <a:t>muxes</a:t>
            </a:r>
            <a:r>
              <a:rPr lang="en-US"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211040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4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CC4C0A3-6FD6-4246-91A3-56173623392E}" type="datetime3">
              <a:rPr lang="en-AU" altLang="en-US" sz="1300">
                <a:latin typeface="Times New Roman" charset="0"/>
              </a:rPr>
              <a:pPr/>
              <a:t>8 November, 2017</a:t>
            </a:fld>
            <a:endParaRPr lang="en-AU" altLang="en-US" sz="1300">
              <a:latin typeface="Times New Roman" charset="0"/>
            </a:endParaRPr>
          </a:p>
        </p:txBody>
      </p:sp>
      <p:sp>
        <p:nvSpPr>
          <p:cNvPr id="264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4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EDD118E-5640-B24E-A07A-B742B93C383B}" type="slidenum">
              <a:rPr lang="en-AU" altLang="en-US" sz="1300">
                <a:latin typeface="Times New Roman" charset="0"/>
              </a:rPr>
              <a:pPr/>
              <a:t>3</a:t>
            </a:fld>
            <a:endParaRPr lang="en-AU" altLang="en-US" sz="1300">
              <a:latin typeface="Times New Roman" charset="0"/>
            </a:endParaRPr>
          </a:p>
        </p:txBody>
      </p:sp>
      <p:sp>
        <p:nvSpPr>
          <p:cNvPr id="264198" name="Rectangle 2"/>
          <p:cNvSpPr>
            <a:spLocks noGrp="1" noRot="1" noChangeAspect="1" noChangeArrowheads="1" noTextEdit="1"/>
          </p:cNvSpPr>
          <p:nvPr>
            <p:ph type="sldImg"/>
          </p:nvPr>
        </p:nvSpPr>
        <p:spPr>
          <a:ln/>
        </p:spPr>
      </p:sp>
      <p:sp>
        <p:nvSpPr>
          <p:cNvPr id="264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What’s the IPC here? </a:t>
            </a:r>
          </a:p>
          <a:p>
            <a:r>
              <a:rPr lang="en-US" altLang="en-US" dirty="0" smtClean="0">
                <a:latin typeface="Times New Roman" charset="0"/>
              </a:rPr>
              <a:t>Great, but what are the downsides?</a:t>
            </a:r>
          </a:p>
          <a:p>
            <a:r>
              <a:rPr lang="en-US" altLang="en-US" dirty="0" smtClean="0">
                <a:latin typeface="Times New Roman" charset="0"/>
              </a:rPr>
              <a:t>Increased code size and more</a:t>
            </a:r>
            <a:r>
              <a:rPr lang="en-US" altLang="en-US" baseline="0" dirty="0" smtClean="0">
                <a:latin typeface="Times New Roman" charset="0"/>
              </a:rPr>
              <a:t> registers used</a:t>
            </a:r>
            <a:r>
              <a:rPr lang="mr-IN"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94211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5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6BBC542-BB76-214A-90D8-71793CB77CC5}" type="datetime3">
              <a:rPr lang="en-AU" altLang="en-US" sz="1300">
                <a:latin typeface="Times New Roman" charset="0"/>
              </a:rPr>
              <a:pPr/>
              <a:t>8 November, 2017</a:t>
            </a:fld>
            <a:endParaRPr lang="en-AU" altLang="en-US" sz="1300">
              <a:latin typeface="Times New Roman" charset="0"/>
            </a:endParaRPr>
          </a:p>
        </p:txBody>
      </p:sp>
      <p:sp>
        <p:nvSpPr>
          <p:cNvPr id="265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5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0037902-AA87-7740-A12E-593ED3F4BD4D}" type="slidenum">
              <a:rPr lang="en-AU" altLang="en-US" sz="1300">
                <a:latin typeface="Times New Roman" charset="0"/>
              </a:rPr>
              <a:pPr/>
              <a:t>4</a:t>
            </a:fld>
            <a:endParaRPr lang="en-AU" altLang="en-US" sz="1300">
              <a:latin typeface="Times New Roman" charset="0"/>
            </a:endParaRPr>
          </a:p>
        </p:txBody>
      </p:sp>
      <p:sp>
        <p:nvSpPr>
          <p:cNvPr id="265222" name="Rectangle 2"/>
          <p:cNvSpPr>
            <a:spLocks noGrp="1" noRot="1" noChangeAspect="1" noChangeArrowheads="1" noTextEdit="1"/>
          </p:cNvSpPr>
          <p:nvPr>
            <p:ph type="sldImg"/>
          </p:nvPr>
        </p:nvSpPr>
        <p:spPr>
          <a:ln/>
        </p:spPr>
      </p:sp>
      <p:sp>
        <p:nvSpPr>
          <p:cNvPr id="265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762166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6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06CE1A9-BF77-7C4A-BCD4-18827B105EE3}" type="datetime3">
              <a:rPr lang="en-AU" altLang="en-US" sz="1300">
                <a:latin typeface="Times New Roman" charset="0"/>
              </a:rPr>
              <a:pPr/>
              <a:t>8 November, 2017</a:t>
            </a:fld>
            <a:endParaRPr lang="en-AU" altLang="en-US" sz="1300">
              <a:latin typeface="Times New Roman" charset="0"/>
            </a:endParaRPr>
          </a:p>
        </p:txBody>
      </p:sp>
      <p:sp>
        <p:nvSpPr>
          <p:cNvPr id="266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6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ECFA6CC-D4B1-2F49-BDAC-0E44306F0AD8}" type="slidenum">
              <a:rPr lang="en-AU" altLang="en-US" sz="1300">
                <a:latin typeface="Times New Roman" charset="0"/>
              </a:rPr>
              <a:pPr/>
              <a:t>5</a:t>
            </a:fld>
            <a:endParaRPr lang="en-AU" altLang="en-US" sz="1300">
              <a:latin typeface="Times New Roman" charset="0"/>
            </a:endParaRPr>
          </a:p>
        </p:txBody>
      </p:sp>
      <p:sp>
        <p:nvSpPr>
          <p:cNvPr id="266246" name="Rectangle 2"/>
          <p:cNvSpPr>
            <a:spLocks noGrp="1" noRot="1" noChangeAspect="1" noChangeArrowheads="1" noTextEdit="1"/>
          </p:cNvSpPr>
          <p:nvPr>
            <p:ph type="sldImg"/>
          </p:nvPr>
        </p:nvSpPr>
        <p:spPr>
          <a:ln/>
        </p:spPr>
      </p:sp>
      <p:sp>
        <p:nvSpPr>
          <p:cNvPr id="266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Th</a:t>
            </a:r>
            <a:r>
              <a:rPr lang="en-US" altLang="en-US" baseline="0" dirty="0" smtClean="0">
                <a:latin typeface="Times New Roman" charset="0"/>
              </a:rPr>
              <a:t>e only “dependence” is the t0 from </a:t>
            </a:r>
            <a:r>
              <a:rPr lang="en-US" altLang="en-US" baseline="0" dirty="0" err="1" smtClean="0">
                <a:latin typeface="Times New Roman" charset="0"/>
              </a:rPr>
              <a:t>lw</a:t>
            </a:r>
            <a:r>
              <a:rPr lang="en-US" altLang="en-US" baseline="0" dirty="0" smtClean="0">
                <a:latin typeface="Times New Roman" charset="0"/>
              </a:rPr>
              <a:t> to </a:t>
            </a:r>
            <a:r>
              <a:rPr lang="en-US" altLang="en-US" baseline="0" dirty="0" err="1" smtClean="0">
                <a:latin typeface="Times New Roman" charset="0"/>
              </a:rPr>
              <a:t>addu</a:t>
            </a:r>
            <a:r>
              <a:rPr lang="mr-IN" altLang="en-US" baseline="0" dirty="0" smtClean="0">
                <a:latin typeface="Times New Roman" charset="0"/>
              </a:rPr>
              <a:t>…</a:t>
            </a:r>
            <a:endParaRPr lang="en-US" altLang="en-US" baseline="0" dirty="0" smtClean="0">
              <a:latin typeface="Times New Roman" charset="0"/>
            </a:endParaRPr>
          </a:p>
          <a:p>
            <a:r>
              <a:rPr lang="en-US" altLang="en-US" baseline="0" dirty="0" smtClean="0">
                <a:latin typeface="Times New Roman" charset="0"/>
              </a:rPr>
              <a:t>Actually, it’s often quite helpful to go through your instructions and explicitly write down the dependences</a:t>
            </a:r>
          </a:p>
          <a:p>
            <a:r>
              <a:rPr lang="en-US" altLang="en-US" baseline="0" dirty="0" smtClean="0">
                <a:latin typeface="Times New Roman" charset="0"/>
              </a:rPr>
              <a:t>The dependence here is W-&gt;R, which is an important one</a:t>
            </a:r>
          </a:p>
          <a:p>
            <a:r>
              <a:rPr lang="en-US" altLang="en-US" baseline="0" dirty="0" smtClean="0">
                <a:latin typeface="Times New Roman" charset="0"/>
              </a:rPr>
              <a:t>R-&gt;W is also an important one</a:t>
            </a:r>
          </a:p>
          <a:p>
            <a:r>
              <a:rPr lang="en-US" altLang="en-US" baseline="0" dirty="0" smtClean="0">
                <a:latin typeface="Times New Roman" charset="0"/>
              </a:rPr>
              <a:t>R-&gt;R we don’t care about, as long as there is no write in </a:t>
            </a:r>
            <a:r>
              <a:rPr lang="en-US" altLang="en-US" baseline="0" dirty="0" smtClean="0">
                <a:latin typeface="Times New Roman" charset="0"/>
              </a:rPr>
              <a:t>between. </a:t>
            </a:r>
          </a:p>
          <a:p>
            <a:r>
              <a:rPr lang="en-US" altLang="en-US" baseline="0" dirty="0" smtClean="0">
                <a:latin typeface="Times New Roman" charset="0"/>
              </a:rPr>
              <a:t>Example: the </a:t>
            </a:r>
            <a:r>
              <a:rPr lang="en-US" altLang="en-US" baseline="0" dirty="0" err="1" smtClean="0">
                <a:latin typeface="Times New Roman" charset="0"/>
              </a:rPr>
              <a:t>lw</a:t>
            </a:r>
            <a:r>
              <a:rPr lang="en-US" altLang="en-US" baseline="0" dirty="0" smtClean="0">
                <a:latin typeface="Times New Roman" charset="0"/>
              </a:rPr>
              <a:t> actually used t0 as the base address, then we don’t care that we use it for the </a:t>
            </a:r>
            <a:r>
              <a:rPr lang="en-US" altLang="en-US" baseline="0" dirty="0" err="1" smtClean="0">
                <a:latin typeface="Times New Roman" charset="0"/>
              </a:rPr>
              <a:t>addu</a:t>
            </a:r>
            <a:r>
              <a:rPr lang="mr-IN"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94674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7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1A03A80-B038-544A-BA62-A209E093CB10}" type="datetime3">
              <a:rPr lang="en-AU" altLang="en-US" sz="1300">
                <a:latin typeface="Times New Roman" charset="0"/>
              </a:rPr>
              <a:pPr/>
              <a:t>8 November, 2017</a:t>
            </a:fld>
            <a:endParaRPr lang="en-AU" altLang="en-US" sz="1300">
              <a:latin typeface="Times New Roman" charset="0"/>
            </a:endParaRPr>
          </a:p>
        </p:txBody>
      </p:sp>
      <p:sp>
        <p:nvSpPr>
          <p:cNvPr id="267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7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5D4C853-578C-FA45-B1CD-64E925921E81}" type="slidenum">
              <a:rPr lang="en-AU" altLang="en-US" sz="1300">
                <a:latin typeface="Times New Roman" charset="0"/>
              </a:rPr>
              <a:pPr/>
              <a:t>6</a:t>
            </a:fld>
            <a:endParaRPr lang="en-AU" altLang="en-US" sz="1300">
              <a:latin typeface="Times New Roman" charset="0"/>
            </a:endParaRPr>
          </a:p>
        </p:txBody>
      </p:sp>
      <p:sp>
        <p:nvSpPr>
          <p:cNvPr id="267270" name="Rectangle 2"/>
          <p:cNvSpPr>
            <a:spLocks noGrp="1" noRot="1" noChangeAspect="1" noChangeArrowheads="1" noTextEdit="1"/>
          </p:cNvSpPr>
          <p:nvPr>
            <p:ph type="sldImg"/>
          </p:nvPr>
        </p:nvSpPr>
        <p:spPr>
          <a:ln/>
        </p:spPr>
      </p:sp>
      <p:sp>
        <p:nvSpPr>
          <p:cNvPr id="267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This is a high-level overview. Lots</a:t>
            </a:r>
            <a:r>
              <a:rPr lang="en-US" altLang="en-US" baseline="0" dirty="0" smtClean="0">
                <a:latin typeface="Times New Roman" charset="0"/>
              </a:rPr>
              <a:t> more details. See Baer’s textbook.</a:t>
            </a:r>
            <a:endParaRPr lang="en-US" altLang="en-US" dirty="0">
              <a:latin typeface="Times New Roman" charset="0"/>
            </a:endParaRPr>
          </a:p>
        </p:txBody>
      </p:sp>
    </p:spTree>
    <p:extLst>
      <p:ext uri="{BB962C8B-B14F-4D97-AF65-F5344CB8AC3E}">
        <p14:creationId xmlns:p14="http://schemas.microsoft.com/office/powerpoint/2010/main" val="84774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8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3C35C1C-5C3C-EB40-B495-6D5DFBC98380}" type="datetime3">
              <a:rPr lang="en-AU" altLang="en-US" sz="1300">
                <a:latin typeface="Times New Roman" charset="0"/>
              </a:rPr>
              <a:pPr/>
              <a:t>8 November, 2017</a:t>
            </a:fld>
            <a:endParaRPr lang="en-AU" altLang="en-US" sz="1300">
              <a:latin typeface="Times New Roman" charset="0"/>
            </a:endParaRPr>
          </a:p>
        </p:txBody>
      </p:sp>
      <p:sp>
        <p:nvSpPr>
          <p:cNvPr id="268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8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7DDC19A-E787-144A-A4F2-B4CBC6D20400}" type="slidenum">
              <a:rPr lang="en-AU" altLang="en-US" sz="1300">
                <a:latin typeface="Times New Roman" charset="0"/>
              </a:rPr>
              <a:pPr/>
              <a:t>7</a:t>
            </a:fld>
            <a:endParaRPr lang="en-AU" altLang="en-US" sz="1300">
              <a:latin typeface="Times New Roman" charset="0"/>
            </a:endParaRPr>
          </a:p>
        </p:txBody>
      </p:sp>
      <p:sp>
        <p:nvSpPr>
          <p:cNvPr id="268294" name="Rectangle 2"/>
          <p:cNvSpPr>
            <a:spLocks noGrp="1" noRot="1" noChangeAspect="1" noChangeArrowheads="1" noTextEdit="1"/>
          </p:cNvSpPr>
          <p:nvPr>
            <p:ph type="sldImg"/>
          </p:nvPr>
        </p:nvSpPr>
        <p:spPr>
          <a:ln/>
        </p:spPr>
      </p:sp>
      <p:sp>
        <p:nvSpPr>
          <p:cNvPr id="268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6657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9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BA80511-4581-B54A-B6A8-7E8BF43B4571}" type="datetime3">
              <a:rPr lang="en-AU" altLang="en-US" sz="1300">
                <a:latin typeface="Times New Roman" charset="0"/>
              </a:rPr>
              <a:pPr/>
              <a:t>8 November, 2017</a:t>
            </a:fld>
            <a:endParaRPr lang="en-AU" altLang="en-US" sz="1300">
              <a:latin typeface="Times New Roman" charset="0"/>
            </a:endParaRPr>
          </a:p>
        </p:txBody>
      </p:sp>
      <p:sp>
        <p:nvSpPr>
          <p:cNvPr id="269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9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101A2DE-BB5A-A54B-96E0-AD35E9A24DDA}" type="slidenum">
              <a:rPr lang="en-AU" altLang="en-US" sz="1300">
                <a:latin typeface="Times New Roman" charset="0"/>
              </a:rPr>
              <a:pPr/>
              <a:t>8</a:t>
            </a:fld>
            <a:endParaRPr lang="en-AU" altLang="en-US" sz="1300">
              <a:latin typeface="Times New Roman" charset="0"/>
            </a:endParaRPr>
          </a:p>
        </p:txBody>
      </p:sp>
      <p:sp>
        <p:nvSpPr>
          <p:cNvPr id="269318" name="Rectangle 2"/>
          <p:cNvSpPr>
            <a:spLocks noGrp="1" noRot="1" noChangeAspect="1" noChangeArrowheads="1" noTextEdit="1"/>
          </p:cNvSpPr>
          <p:nvPr>
            <p:ph type="sldImg"/>
          </p:nvPr>
        </p:nvSpPr>
        <p:spPr>
          <a:ln/>
        </p:spPr>
      </p:sp>
      <p:sp>
        <p:nvSpPr>
          <p:cNvPr id="269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en-US" dirty="0" smtClean="0">
                <a:latin typeface="Times New Roman" charset="0"/>
              </a:rPr>
              <a:t>Loads from RAM are way, way slower than everything else. Like, 100x slower.</a:t>
            </a:r>
          </a:p>
          <a:p>
            <a:r>
              <a:rPr lang="en-US" altLang="en-US" dirty="0" smtClean="0">
                <a:latin typeface="Times New Roman" charset="0"/>
              </a:rPr>
              <a:t>We’ve acted</a:t>
            </a:r>
            <a:r>
              <a:rPr lang="en-US" altLang="en-US" baseline="0" dirty="0" smtClean="0">
                <a:latin typeface="Times New Roman" charset="0"/>
              </a:rPr>
              <a:t> like the memory is just the RAM, but that’s not actually true. We will see in the next chapter that it’s this thing called cache.</a:t>
            </a:r>
            <a:endParaRPr lang="en-US" altLang="en-US" dirty="0">
              <a:latin typeface="Times New Roman" charset="0"/>
            </a:endParaRPr>
          </a:p>
        </p:txBody>
      </p:sp>
    </p:spTree>
    <p:extLst>
      <p:ext uri="{BB962C8B-B14F-4D97-AF65-F5344CB8AC3E}">
        <p14:creationId xmlns:p14="http://schemas.microsoft.com/office/powerpoint/2010/main" val="26038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0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6BCAE7B-7D96-A04A-A9D6-EB7FFC6F97DE}" type="datetime3">
              <a:rPr lang="en-AU" altLang="en-US" sz="1300">
                <a:latin typeface="Times New Roman" charset="0"/>
              </a:rPr>
              <a:pPr/>
              <a:t>8 November, 2017</a:t>
            </a:fld>
            <a:endParaRPr lang="en-AU" altLang="en-US" sz="1300">
              <a:latin typeface="Times New Roman" charset="0"/>
            </a:endParaRPr>
          </a:p>
        </p:txBody>
      </p:sp>
      <p:sp>
        <p:nvSpPr>
          <p:cNvPr id="270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0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5BAC2EDC-1954-D140-B05B-DDBAC7172386}" type="slidenum">
              <a:rPr lang="en-AU" altLang="en-US" sz="1300">
                <a:latin typeface="Times New Roman" charset="0"/>
              </a:rPr>
              <a:pPr/>
              <a:t>9</a:t>
            </a:fld>
            <a:endParaRPr lang="en-AU" altLang="en-US" sz="1300">
              <a:latin typeface="Times New Roman" charset="0"/>
            </a:endParaRPr>
          </a:p>
        </p:txBody>
      </p:sp>
      <p:sp>
        <p:nvSpPr>
          <p:cNvPr id="270342" name="Rectangle 2"/>
          <p:cNvSpPr>
            <a:spLocks noGrp="1" noRot="1" noChangeAspect="1" noChangeArrowheads="1" noTextEdit="1"/>
          </p:cNvSpPr>
          <p:nvPr>
            <p:ph type="sldImg"/>
          </p:nvPr>
        </p:nvSpPr>
        <p:spPr>
          <a:ln/>
        </p:spPr>
      </p:sp>
      <p:sp>
        <p:nvSpPr>
          <p:cNvPr id="270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charset="0"/>
              </a:rPr>
              <a:t>Scheduling around branch outcomes, obviously.</a:t>
            </a:r>
          </a:p>
          <a:p>
            <a:endParaRPr lang="en-US" altLang="en-US" dirty="0" smtClean="0">
              <a:latin typeface="Times New Roman" charset="0"/>
            </a:endParaRPr>
          </a:p>
          <a:p>
            <a:r>
              <a:rPr lang="en-US" altLang="en-US" dirty="0" smtClean="0">
                <a:latin typeface="Times New Roman" charset="0"/>
              </a:rPr>
              <a:t>The caches, as we</a:t>
            </a:r>
            <a:r>
              <a:rPr lang="en-US" altLang="en-US" baseline="0" dirty="0" smtClean="0">
                <a:latin typeface="Times New Roman" charset="0"/>
              </a:rPr>
              <a:t> will see in the next chapter, let us make </a:t>
            </a:r>
            <a:r>
              <a:rPr lang="en-US" altLang="en-US" baseline="0" dirty="0" err="1" smtClean="0">
                <a:latin typeface="Times New Roman" charset="0"/>
              </a:rPr>
              <a:t>lw</a:t>
            </a:r>
            <a:r>
              <a:rPr lang="en-US" altLang="en-US" baseline="0" dirty="0" smtClean="0">
                <a:latin typeface="Times New Roman" charset="0"/>
              </a:rPr>
              <a:t> and </a:t>
            </a:r>
            <a:r>
              <a:rPr lang="en-US" altLang="en-US" baseline="0" dirty="0" err="1" smtClean="0">
                <a:latin typeface="Times New Roman" charset="0"/>
              </a:rPr>
              <a:t>sw</a:t>
            </a:r>
            <a:r>
              <a:rPr lang="en-US" altLang="en-US" baseline="0" dirty="0" smtClean="0">
                <a:latin typeface="Times New Roman" charset="0"/>
              </a:rPr>
              <a:t> much faster</a:t>
            </a:r>
            <a:r>
              <a:rPr lang="mr-IN" altLang="en-US" baseline="0" dirty="0" smtClean="0">
                <a:latin typeface="Times New Roman" charset="0"/>
              </a:rPr>
              <a:t>…</a:t>
            </a:r>
            <a:r>
              <a:rPr lang="en-US" altLang="en-US" baseline="0" dirty="0" smtClean="0">
                <a:latin typeface="Times New Roman" charset="0"/>
              </a:rPr>
              <a:t>except now always. Sometimes we have what’s called a “cache miss”, where we have to wait to load from slower memory. It’s really hard to predict ahead of time when this is going to happen, so static scheduling for multiple issue is not really an option.</a:t>
            </a:r>
          </a:p>
          <a:p>
            <a:r>
              <a:rPr lang="en-US" altLang="en-US" baseline="0" dirty="0" smtClean="0">
                <a:latin typeface="Times New Roman" charset="0"/>
              </a:rPr>
              <a:t>Really hard to write a compiler that has to optimize for every possible architecture like this</a:t>
            </a:r>
            <a:r>
              <a:rPr lang="mr-IN" altLang="en-US" baseline="0" dirty="0" smtClean="0">
                <a:latin typeface="Times New Roman" charset="0"/>
              </a:rPr>
              <a:t>…</a:t>
            </a:r>
            <a:r>
              <a:rPr lang="en-US" altLang="en-US" baseline="0" dirty="0" smtClean="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27702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smtClean="0"/>
              <a:t>Dynamic </a:t>
            </a:r>
            <a:r>
              <a:rPr lang="en-US" dirty="0" smtClean="0"/>
              <a:t>Multiple-Issue (4.10)</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smtClean="0"/>
              <a:t>Lecture </a:t>
            </a:r>
            <a:r>
              <a:rPr lang="en-US" altLang="en-US" sz="3600" dirty="0" smtClean="0"/>
              <a:t>43</a:t>
            </a:r>
            <a:endParaRPr lang="en-US"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DC0CD9E3-CE79-AE4C-8BE9-872B7A6F67A5}" type="slidenum">
              <a:rPr lang="en-AU" altLang="en-US" sz="1400"/>
              <a:pPr/>
              <a:t>10</a:t>
            </a:fld>
            <a:endParaRPr lang="en-AU" altLang="en-US" sz="1400"/>
          </a:p>
        </p:txBody>
      </p:sp>
      <p:sp>
        <p:nvSpPr>
          <p:cNvPr id="130051" name="Rectangle 2"/>
          <p:cNvSpPr>
            <a:spLocks noGrp="1" noChangeArrowheads="1"/>
          </p:cNvSpPr>
          <p:nvPr>
            <p:ph type="title"/>
          </p:nvPr>
        </p:nvSpPr>
        <p:spPr/>
        <p:txBody>
          <a:bodyPr/>
          <a:lstStyle/>
          <a:p>
            <a:pPr eaLnBrk="1" hangingPunct="1"/>
            <a:r>
              <a:rPr lang="en-US" altLang="en-US"/>
              <a:t>Does Multiple Issue Work?</a:t>
            </a:r>
            <a:endParaRPr lang="en-AU" altLang="en-US"/>
          </a:p>
        </p:txBody>
      </p:sp>
      <p:sp>
        <p:nvSpPr>
          <p:cNvPr id="130052" name="Rectangle 3"/>
          <p:cNvSpPr>
            <a:spLocks noGrp="1" noChangeArrowheads="1"/>
          </p:cNvSpPr>
          <p:nvPr>
            <p:ph type="body" idx="1"/>
          </p:nvPr>
        </p:nvSpPr>
        <p:spPr>
          <a:xfrm>
            <a:off x="684213" y="1844675"/>
            <a:ext cx="8270875" cy="4392613"/>
          </a:xfrm>
        </p:spPr>
        <p:txBody>
          <a:bodyPr/>
          <a:lstStyle/>
          <a:p>
            <a:pPr eaLnBrk="1" hangingPunct="1"/>
            <a:r>
              <a:rPr lang="en-US" altLang="en-US" sz="2800"/>
              <a:t>Yes, but not as much as we’d like</a:t>
            </a:r>
          </a:p>
          <a:p>
            <a:pPr eaLnBrk="1" hangingPunct="1"/>
            <a:r>
              <a:rPr lang="en-US" altLang="en-US" sz="2800"/>
              <a:t>Programs have real dependencies that limit ILP</a:t>
            </a:r>
          </a:p>
          <a:p>
            <a:pPr eaLnBrk="1" hangingPunct="1"/>
            <a:r>
              <a:rPr lang="en-US" altLang="en-US" sz="2800"/>
              <a:t>Some dependencies are hard to eliminate</a:t>
            </a:r>
          </a:p>
          <a:p>
            <a:pPr lvl="1" eaLnBrk="1" hangingPunct="1"/>
            <a:r>
              <a:rPr lang="en-US" altLang="en-US" sz="2400"/>
              <a:t>e.g., pointer aliasing</a:t>
            </a:r>
          </a:p>
          <a:p>
            <a:pPr eaLnBrk="1" hangingPunct="1"/>
            <a:r>
              <a:rPr lang="en-US" altLang="en-US" sz="2800"/>
              <a:t>Some parallelism is hard to expose</a:t>
            </a:r>
          </a:p>
          <a:p>
            <a:pPr lvl="1" eaLnBrk="1" hangingPunct="1"/>
            <a:r>
              <a:rPr lang="en-US" altLang="en-US" sz="2400"/>
              <a:t>Limited window size during instruction issue</a:t>
            </a:r>
          </a:p>
          <a:p>
            <a:pPr eaLnBrk="1" hangingPunct="1"/>
            <a:r>
              <a:rPr lang="en-US" altLang="en-US" sz="2800"/>
              <a:t>Memory delays and limited bandwidth</a:t>
            </a:r>
          </a:p>
          <a:p>
            <a:pPr lvl="1" eaLnBrk="1" hangingPunct="1"/>
            <a:r>
              <a:rPr lang="en-US" altLang="en-US" sz="2400"/>
              <a:t>Hard to keep pipelines full</a:t>
            </a:r>
          </a:p>
          <a:p>
            <a:pPr eaLnBrk="1" hangingPunct="1"/>
            <a:r>
              <a:rPr lang="en-AU" altLang="en-US" sz="2800"/>
              <a:t>Speculation can help if done well</a:t>
            </a:r>
          </a:p>
        </p:txBody>
      </p:sp>
      <p:sp>
        <p:nvSpPr>
          <p:cNvPr id="130053"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2400" b="1">
                <a:solidFill>
                  <a:schemeClr val="folHlink"/>
                </a:solidFill>
                <a:latin typeface="Arial Black" charset="0"/>
              </a:rPr>
              <a:t>The BIG Picture</a:t>
            </a:r>
          </a:p>
        </p:txBody>
      </p:sp>
    </p:spTree>
    <p:extLst>
      <p:ext uri="{BB962C8B-B14F-4D97-AF65-F5344CB8AC3E}">
        <p14:creationId xmlns:p14="http://schemas.microsoft.com/office/powerpoint/2010/main" val="108597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F3CD9E0F-671A-404E-8231-D55259C80E7C}" type="slidenum">
              <a:rPr lang="en-AU" altLang="en-US" sz="1400"/>
              <a:pPr/>
              <a:t>11</a:t>
            </a:fld>
            <a:endParaRPr lang="en-AU" altLang="en-US" sz="1400"/>
          </a:p>
        </p:txBody>
      </p:sp>
      <p:sp>
        <p:nvSpPr>
          <p:cNvPr id="131075" name="Rectangle 2"/>
          <p:cNvSpPr>
            <a:spLocks noGrp="1" noChangeArrowheads="1"/>
          </p:cNvSpPr>
          <p:nvPr>
            <p:ph type="title"/>
          </p:nvPr>
        </p:nvSpPr>
        <p:spPr/>
        <p:txBody>
          <a:bodyPr/>
          <a:lstStyle/>
          <a:p>
            <a:pPr eaLnBrk="1" hangingPunct="1"/>
            <a:r>
              <a:rPr lang="en-AU" altLang="en-US"/>
              <a:t>Power Efficiency</a:t>
            </a:r>
          </a:p>
        </p:txBody>
      </p:sp>
      <p:sp>
        <p:nvSpPr>
          <p:cNvPr id="131076" name="Rectangle 3"/>
          <p:cNvSpPr>
            <a:spLocks noGrp="1" noChangeArrowheads="1"/>
          </p:cNvSpPr>
          <p:nvPr>
            <p:ph type="body" idx="1"/>
          </p:nvPr>
        </p:nvSpPr>
        <p:spPr>
          <a:xfrm>
            <a:off x="684213" y="1125538"/>
            <a:ext cx="8270875" cy="1727200"/>
          </a:xfrm>
        </p:spPr>
        <p:txBody>
          <a:bodyPr/>
          <a:lstStyle/>
          <a:p>
            <a:pPr eaLnBrk="1" hangingPunct="1"/>
            <a:r>
              <a:rPr lang="en-AU" altLang="en-US"/>
              <a:t>Complexity of dynamic scheduling and speculations requires power</a:t>
            </a:r>
          </a:p>
          <a:p>
            <a:pPr eaLnBrk="1" hangingPunct="1"/>
            <a:r>
              <a:rPr lang="en-AU" altLang="en-US"/>
              <a:t>Multiple simpler cores may be better</a:t>
            </a:r>
          </a:p>
        </p:txBody>
      </p:sp>
      <p:graphicFrame>
        <p:nvGraphicFramePr>
          <p:cNvPr id="522391" name="Group 151"/>
          <p:cNvGraphicFramePr>
            <a:graphicFrameLocks noGrp="1"/>
          </p:cNvGraphicFramePr>
          <p:nvPr/>
        </p:nvGraphicFramePr>
        <p:xfrm>
          <a:off x="684213" y="2924175"/>
          <a:ext cx="8208962" cy="3109919"/>
        </p:xfrm>
        <a:graphic>
          <a:graphicData uri="http://schemas.openxmlformats.org/drawingml/2006/table">
            <a:tbl>
              <a:tblPr/>
              <a:tblGrid>
                <a:gridCol w="1422400"/>
                <a:gridCol w="881062"/>
                <a:gridCol w="1058863"/>
                <a:gridCol w="968375"/>
                <a:gridCol w="863600"/>
                <a:gridCol w="1209675"/>
                <a:gridCol w="835025"/>
                <a:gridCol w="969962"/>
              </a:tblGrid>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Microprocessor</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Year</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Clock Rate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Pipeline Stages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Issue width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Out-of-order/ Speculation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Cores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Power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53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i486</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1989</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25MHz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Pentium</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1993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66MHz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3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Pentium Pro</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1997</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29W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1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P4 Willamette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75W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P4 Prescott</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3600MHz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31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103W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Core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2006</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2930MHz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75W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UltraSparc III</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1950MHz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90W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UltraSparc 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2005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1200MHz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6</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8</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Arial" charset="0"/>
                        </a:rPr>
                        <a:t>70W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9593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a:t>Cortex A8 and Intel i7</a:t>
            </a:r>
          </a:p>
        </p:txBody>
      </p:sp>
      <p:graphicFrame>
        <p:nvGraphicFramePr>
          <p:cNvPr id="6" name="Content Placeholder 5"/>
          <p:cNvGraphicFramePr>
            <a:graphicFrameLocks noGrp="1"/>
          </p:cNvGraphicFramePr>
          <p:nvPr>
            <p:ph idx="1"/>
          </p:nvPr>
        </p:nvGraphicFramePr>
        <p:xfrm>
          <a:off x="684213" y="1125538"/>
          <a:ext cx="7527926" cy="4973639"/>
        </p:xfrm>
        <a:graphic>
          <a:graphicData uri="http://schemas.openxmlformats.org/drawingml/2006/table">
            <a:tbl>
              <a:tblPr firstRow="1" bandRow="1">
                <a:tableStyleId>{073A0DAA-6AF3-43AB-8588-CEC1D06C72B9}</a:tableStyleId>
              </a:tblPr>
              <a:tblGrid>
                <a:gridCol w="2824076"/>
                <a:gridCol w="2351925"/>
                <a:gridCol w="2351925"/>
              </a:tblGrid>
              <a:tr h="370799">
                <a:tc>
                  <a:txBody>
                    <a:bodyPr/>
                    <a:lstStyle/>
                    <a:p>
                      <a:pPr algn="ctr"/>
                      <a:r>
                        <a:rPr lang="en-US" sz="1600" dirty="0" smtClean="0"/>
                        <a:t>Processor</a:t>
                      </a:r>
                      <a:endParaRPr lang="en-US" sz="1600" dirty="0"/>
                    </a:p>
                  </a:txBody>
                  <a:tcPr marL="91427" marR="91427" marT="45715" marB="45715"/>
                </a:tc>
                <a:tc>
                  <a:txBody>
                    <a:bodyPr/>
                    <a:lstStyle/>
                    <a:p>
                      <a:pPr algn="ctr"/>
                      <a:r>
                        <a:rPr lang="en-US" sz="1600" dirty="0" smtClean="0"/>
                        <a:t>ARM A8</a:t>
                      </a:r>
                      <a:endParaRPr lang="en-US" sz="1600" dirty="0"/>
                    </a:p>
                  </a:txBody>
                  <a:tcPr marL="91427" marR="91427" marT="45715" marB="45715"/>
                </a:tc>
                <a:tc>
                  <a:txBody>
                    <a:bodyPr/>
                    <a:lstStyle/>
                    <a:p>
                      <a:pPr algn="ctr"/>
                      <a:r>
                        <a:rPr lang="en-US" sz="1600" dirty="0" smtClean="0"/>
                        <a:t>Intel Core i7 920</a:t>
                      </a:r>
                      <a:endParaRPr lang="en-US" sz="1600" dirty="0"/>
                    </a:p>
                  </a:txBody>
                  <a:tcPr marL="91427" marR="91427" marT="45715" marB="45715"/>
                </a:tc>
              </a:tr>
              <a:tr h="335305">
                <a:tc>
                  <a:txBody>
                    <a:bodyPr/>
                    <a:lstStyle/>
                    <a:p>
                      <a:r>
                        <a:rPr lang="en-US" sz="1600" dirty="0" smtClean="0"/>
                        <a:t>Market</a:t>
                      </a:r>
                      <a:endParaRPr lang="en-US" sz="1600" dirty="0"/>
                    </a:p>
                  </a:txBody>
                  <a:tcPr marL="91427" marR="91427" marT="45715" marB="45715"/>
                </a:tc>
                <a:tc>
                  <a:txBody>
                    <a:bodyPr/>
                    <a:lstStyle/>
                    <a:p>
                      <a:r>
                        <a:rPr lang="en-US" sz="1600" dirty="0" smtClean="0"/>
                        <a:t>Personal</a:t>
                      </a:r>
                      <a:r>
                        <a:rPr lang="en-US" sz="1600" baseline="0" dirty="0" smtClean="0"/>
                        <a:t> Mobile Device</a:t>
                      </a:r>
                      <a:endParaRPr lang="en-US" sz="1600" dirty="0"/>
                    </a:p>
                  </a:txBody>
                  <a:tcPr marL="91427" marR="91427" marT="45715" marB="45715"/>
                </a:tc>
                <a:tc>
                  <a:txBody>
                    <a:bodyPr/>
                    <a:lstStyle/>
                    <a:p>
                      <a:r>
                        <a:rPr lang="en-US" sz="1600" dirty="0" smtClean="0"/>
                        <a:t>Server, cloud</a:t>
                      </a:r>
                      <a:endParaRPr lang="en-US" sz="1600" dirty="0"/>
                    </a:p>
                  </a:txBody>
                  <a:tcPr marL="91427" marR="91427" marT="45715" marB="45715"/>
                </a:tc>
              </a:tr>
              <a:tr h="335305">
                <a:tc>
                  <a:txBody>
                    <a:bodyPr/>
                    <a:lstStyle/>
                    <a:p>
                      <a:r>
                        <a:rPr lang="en-US" sz="1600" dirty="0" smtClean="0"/>
                        <a:t>Thermal design</a:t>
                      </a:r>
                      <a:r>
                        <a:rPr lang="en-US" sz="1600" baseline="0" dirty="0" smtClean="0"/>
                        <a:t> power</a:t>
                      </a:r>
                      <a:endParaRPr lang="en-US" sz="1600" dirty="0"/>
                    </a:p>
                  </a:txBody>
                  <a:tcPr marL="91427" marR="91427" marT="45715" marB="45715"/>
                </a:tc>
                <a:tc>
                  <a:txBody>
                    <a:bodyPr/>
                    <a:lstStyle/>
                    <a:p>
                      <a:r>
                        <a:rPr lang="en-US" sz="1600" dirty="0" smtClean="0"/>
                        <a:t>2 Watts</a:t>
                      </a:r>
                      <a:endParaRPr lang="en-US" sz="1600" dirty="0"/>
                    </a:p>
                  </a:txBody>
                  <a:tcPr marL="91427" marR="91427" marT="45715" marB="45715"/>
                </a:tc>
                <a:tc>
                  <a:txBody>
                    <a:bodyPr/>
                    <a:lstStyle/>
                    <a:p>
                      <a:r>
                        <a:rPr lang="en-US" sz="1600" dirty="0" smtClean="0"/>
                        <a:t>130 Watts</a:t>
                      </a:r>
                      <a:endParaRPr lang="en-US" sz="1600" dirty="0"/>
                    </a:p>
                  </a:txBody>
                  <a:tcPr marL="91427" marR="91427" marT="45715" marB="45715"/>
                </a:tc>
              </a:tr>
              <a:tr h="335305">
                <a:tc>
                  <a:txBody>
                    <a:bodyPr/>
                    <a:lstStyle/>
                    <a:p>
                      <a:r>
                        <a:rPr lang="en-US" sz="1600" dirty="0" smtClean="0"/>
                        <a:t>Clock rate</a:t>
                      </a:r>
                      <a:endParaRPr lang="en-US" sz="1600" dirty="0"/>
                    </a:p>
                  </a:txBody>
                  <a:tcPr marL="91427" marR="91427" marT="45715" marB="45715"/>
                </a:tc>
                <a:tc>
                  <a:txBody>
                    <a:bodyPr/>
                    <a:lstStyle/>
                    <a:p>
                      <a:r>
                        <a:rPr lang="en-US" sz="1600" dirty="0" smtClean="0"/>
                        <a:t>1 GHz</a:t>
                      </a:r>
                      <a:endParaRPr lang="en-US" sz="1600" dirty="0"/>
                    </a:p>
                  </a:txBody>
                  <a:tcPr marL="91427" marR="91427" marT="45715" marB="45715"/>
                </a:tc>
                <a:tc>
                  <a:txBody>
                    <a:bodyPr/>
                    <a:lstStyle/>
                    <a:p>
                      <a:r>
                        <a:rPr lang="en-US" sz="1600" dirty="0" smtClean="0"/>
                        <a:t>2.66 GHz</a:t>
                      </a:r>
                      <a:endParaRPr lang="en-US" sz="1600" dirty="0"/>
                    </a:p>
                  </a:txBody>
                  <a:tcPr marL="91427" marR="91427" marT="45715" marB="45715"/>
                </a:tc>
              </a:tr>
              <a:tr h="335305">
                <a:tc>
                  <a:txBody>
                    <a:bodyPr/>
                    <a:lstStyle/>
                    <a:p>
                      <a:r>
                        <a:rPr lang="en-US" sz="1600" dirty="0" smtClean="0"/>
                        <a:t>Cores/Chip</a:t>
                      </a:r>
                      <a:endParaRPr lang="en-US" sz="1600" dirty="0"/>
                    </a:p>
                  </a:txBody>
                  <a:tcPr marL="91427" marR="91427" marT="45715" marB="45715"/>
                </a:tc>
                <a:tc>
                  <a:txBody>
                    <a:bodyPr/>
                    <a:lstStyle/>
                    <a:p>
                      <a:r>
                        <a:rPr lang="en-US" sz="1600" dirty="0" smtClean="0"/>
                        <a:t>1</a:t>
                      </a:r>
                      <a:endParaRPr lang="en-US" sz="1600" dirty="0"/>
                    </a:p>
                  </a:txBody>
                  <a:tcPr marL="91427" marR="91427" marT="45715" marB="45715"/>
                </a:tc>
                <a:tc>
                  <a:txBody>
                    <a:bodyPr/>
                    <a:lstStyle/>
                    <a:p>
                      <a:r>
                        <a:rPr lang="en-US" sz="1600" dirty="0" smtClean="0"/>
                        <a:t>4</a:t>
                      </a:r>
                      <a:endParaRPr lang="en-US" sz="1600" dirty="0"/>
                    </a:p>
                  </a:txBody>
                  <a:tcPr marL="91427" marR="91427" marT="45715" marB="45715"/>
                </a:tc>
              </a:tr>
              <a:tr h="335305">
                <a:tc>
                  <a:txBody>
                    <a:bodyPr/>
                    <a:lstStyle/>
                    <a:p>
                      <a:r>
                        <a:rPr lang="en-US" sz="1600" dirty="0" smtClean="0"/>
                        <a:t>Floating point?</a:t>
                      </a:r>
                      <a:endParaRPr lang="en-US" sz="1600" dirty="0"/>
                    </a:p>
                  </a:txBody>
                  <a:tcPr marL="91427" marR="91427" marT="45715" marB="45715"/>
                </a:tc>
                <a:tc>
                  <a:txBody>
                    <a:bodyPr/>
                    <a:lstStyle/>
                    <a:p>
                      <a:r>
                        <a:rPr lang="en-US" sz="1600" dirty="0" smtClean="0"/>
                        <a:t>No</a:t>
                      </a:r>
                      <a:endParaRPr lang="en-US" sz="1600" dirty="0"/>
                    </a:p>
                  </a:txBody>
                  <a:tcPr marL="91427" marR="91427" marT="45715" marB="45715"/>
                </a:tc>
                <a:tc>
                  <a:txBody>
                    <a:bodyPr/>
                    <a:lstStyle/>
                    <a:p>
                      <a:r>
                        <a:rPr lang="en-US" sz="1600" dirty="0" smtClean="0"/>
                        <a:t>Yes</a:t>
                      </a:r>
                      <a:endParaRPr lang="en-US" sz="1600" dirty="0"/>
                    </a:p>
                  </a:txBody>
                  <a:tcPr marL="91427" marR="91427" marT="45715" marB="45715"/>
                </a:tc>
              </a:tr>
              <a:tr h="335305">
                <a:tc>
                  <a:txBody>
                    <a:bodyPr/>
                    <a:lstStyle/>
                    <a:p>
                      <a:r>
                        <a:rPr lang="en-US" sz="1600" dirty="0" smtClean="0"/>
                        <a:t>Multiple issue?</a:t>
                      </a:r>
                      <a:endParaRPr lang="en-US" sz="1600" dirty="0"/>
                    </a:p>
                  </a:txBody>
                  <a:tcPr marL="91427" marR="91427" marT="45715" marB="45715"/>
                </a:tc>
                <a:tc>
                  <a:txBody>
                    <a:bodyPr/>
                    <a:lstStyle/>
                    <a:p>
                      <a:r>
                        <a:rPr lang="en-US" sz="1600" dirty="0" smtClean="0"/>
                        <a:t>Dynamic</a:t>
                      </a:r>
                      <a:endParaRPr lang="en-US" sz="1600" dirty="0"/>
                    </a:p>
                  </a:txBody>
                  <a:tcPr marL="91427" marR="91427" marT="45715" marB="45715"/>
                </a:tc>
                <a:tc>
                  <a:txBody>
                    <a:bodyPr/>
                    <a:lstStyle/>
                    <a:p>
                      <a:r>
                        <a:rPr lang="en-US" sz="1600" dirty="0" smtClean="0"/>
                        <a:t>Dynamic</a:t>
                      </a:r>
                      <a:endParaRPr lang="en-US" sz="1600" dirty="0"/>
                    </a:p>
                  </a:txBody>
                  <a:tcPr marL="91427" marR="91427" marT="45715" marB="45715"/>
                </a:tc>
              </a:tr>
              <a:tr h="335305">
                <a:tc>
                  <a:txBody>
                    <a:bodyPr/>
                    <a:lstStyle/>
                    <a:p>
                      <a:r>
                        <a:rPr lang="en-US" sz="1600" dirty="0" smtClean="0"/>
                        <a:t>Peak</a:t>
                      </a:r>
                      <a:r>
                        <a:rPr lang="en-US" sz="1600" baseline="0" dirty="0" smtClean="0"/>
                        <a:t> instructions/clock cycle</a:t>
                      </a:r>
                      <a:endParaRPr lang="en-US" sz="1600" dirty="0"/>
                    </a:p>
                  </a:txBody>
                  <a:tcPr marL="91427" marR="91427" marT="45715" marB="45715"/>
                </a:tc>
                <a:tc>
                  <a:txBody>
                    <a:bodyPr/>
                    <a:lstStyle/>
                    <a:p>
                      <a:r>
                        <a:rPr lang="en-US" sz="1600" dirty="0" smtClean="0"/>
                        <a:t>2</a:t>
                      </a:r>
                      <a:endParaRPr lang="en-US" sz="1600" dirty="0"/>
                    </a:p>
                  </a:txBody>
                  <a:tcPr marL="91427" marR="91427" marT="45715" marB="45715"/>
                </a:tc>
                <a:tc>
                  <a:txBody>
                    <a:bodyPr/>
                    <a:lstStyle/>
                    <a:p>
                      <a:r>
                        <a:rPr lang="en-US" sz="1600" dirty="0" smtClean="0"/>
                        <a:t>4</a:t>
                      </a:r>
                      <a:endParaRPr lang="en-US" sz="1600" dirty="0"/>
                    </a:p>
                  </a:txBody>
                  <a:tcPr marL="91427" marR="91427" marT="45715" marB="45715"/>
                </a:tc>
              </a:tr>
              <a:tr h="335305">
                <a:tc>
                  <a:txBody>
                    <a:bodyPr/>
                    <a:lstStyle/>
                    <a:p>
                      <a:r>
                        <a:rPr lang="en-US" sz="1600" dirty="0" smtClean="0"/>
                        <a:t>Pipeline</a:t>
                      </a:r>
                      <a:r>
                        <a:rPr lang="en-US" sz="1600" baseline="0" dirty="0" smtClean="0"/>
                        <a:t> stages</a:t>
                      </a:r>
                      <a:endParaRPr lang="en-US" sz="1600" dirty="0"/>
                    </a:p>
                  </a:txBody>
                  <a:tcPr marL="91427" marR="91427" marT="45715" marB="45715"/>
                </a:tc>
                <a:tc>
                  <a:txBody>
                    <a:bodyPr/>
                    <a:lstStyle/>
                    <a:p>
                      <a:r>
                        <a:rPr lang="en-US" sz="1600" dirty="0" smtClean="0"/>
                        <a:t>14</a:t>
                      </a:r>
                      <a:endParaRPr lang="en-US" sz="1600" dirty="0"/>
                    </a:p>
                  </a:txBody>
                  <a:tcPr marL="91427" marR="91427" marT="45715" marB="45715"/>
                </a:tc>
                <a:tc>
                  <a:txBody>
                    <a:bodyPr/>
                    <a:lstStyle/>
                    <a:p>
                      <a:r>
                        <a:rPr lang="en-US" sz="1600" dirty="0" smtClean="0"/>
                        <a:t>14</a:t>
                      </a:r>
                      <a:endParaRPr lang="en-US" sz="1600" dirty="0"/>
                    </a:p>
                  </a:txBody>
                  <a:tcPr marL="91427" marR="91427" marT="45715" marB="45715"/>
                </a:tc>
              </a:tr>
              <a:tr h="579180">
                <a:tc>
                  <a:txBody>
                    <a:bodyPr/>
                    <a:lstStyle/>
                    <a:p>
                      <a:r>
                        <a:rPr lang="en-US" sz="1600" dirty="0" smtClean="0"/>
                        <a:t>Pipeline schedule</a:t>
                      </a:r>
                      <a:endParaRPr lang="en-US" sz="1600" dirty="0"/>
                    </a:p>
                  </a:txBody>
                  <a:tcPr marL="91427" marR="91427" marT="45715" marB="45715"/>
                </a:tc>
                <a:tc>
                  <a:txBody>
                    <a:bodyPr/>
                    <a:lstStyle/>
                    <a:p>
                      <a:r>
                        <a:rPr lang="en-US" sz="1600" dirty="0" smtClean="0"/>
                        <a:t>Static in-order</a:t>
                      </a:r>
                      <a:endParaRPr lang="en-US" sz="1600" dirty="0"/>
                    </a:p>
                  </a:txBody>
                  <a:tcPr marL="91427" marR="91427" marT="45715" marB="45715"/>
                </a:tc>
                <a:tc>
                  <a:txBody>
                    <a:bodyPr/>
                    <a:lstStyle/>
                    <a:p>
                      <a:r>
                        <a:rPr lang="en-US" sz="1600" dirty="0" smtClean="0"/>
                        <a:t>Dynamic</a:t>
                      </a:r>
                      <a:r>
                        <a:rPr lang="en-US" sz="1600" baseline="0" dirty="0" smtClean="0"/>
                        <a:t> out-of-order with speculation</a:t>
                      </a:r>
                      <a:endParaRPr lang="en-US" sz="1600" dirty="0"/>
                    </a:p>
                  </a:txBody>
                  <a:tcPr marL="91427" marR="91427" marT="45715" marB="45715"/>
                </a:tc>
              </a:tr>
              <a:tr h="335305">
                <a:tc>
                  <a:txBody>
                    <a:bodyPr/>
                    <a:lstStyle/>
                    <a:p>
                      <a:r>
                        <a:rPr lang="en-US" sz="1600" dirty="0" smtClean="0"/>
                        <a:t>Branch</a:t>
                      </a:r>
                      <a:r>
                        <a:rPr lang="en-US" sz="1600" baseline="0" dirty="0" smtClean="0"/>
                        <a:t> prediction</a:t>
                      </a:r>
                      <a:endParaRPr lang="en-US" sz="1600" dirty="0"/>
                    </a:p>
                  </a:txBody>
                  <a:tcPr marL="91427" marR="91427" marT="45715" marB="45715"/>
                </a:tc>
                <a:tc>
                  <a:txBody>
                    <a:bodyPr/>
                    <a:lstStyle/>
                    <a:p>
                      <a:r>
                        <a:rPr lang="en-US" sz="1600" dirty="0" smtClean="0"/>
                        <a:t>2-level</a:t>
                      </a:r>
                      <a:endParaRPr lang="en-US" sz="1600" dirty="0"/>
                    </a:p>
                  </a:txBody>
                  <a:tcPr marL="91427" marR="91427" marT="45715" marB="45715"/>
                </a:tc>
                <a:tc>
                  <a:txBody>
                    <a:bodyPr/>
                    <a:lstStyle/>
                    <a:p>
                      <a:r>
                        <a:rPr lang="en-US" sz="1600" dirty="0" smtClean="0"/>
                        <a:t>2-level</a:t>
                      </a:r>
                      <a:endParaRPr lang="en-US" sz="1600" dirty="0"/>
                    </a:p>
                  </a:txBody>
                  <a:tcPr marL="91427" marR="91427" marT="45715" marB="45715"/>
                </a:tc>
              </a:tr>
              <a:tr h="335305">
                <a:tc>
                  <a:txBody>
                    <a:bodyPr/>
                    <a:lstStyle/>
                    <a:p>
                      <a:r>
                        <a:rPr lang="en-US" sz="1600" dirty="0" smtClean="0"/>
                        <a:t>1</a:t>
                      </a:r>
                      <a:r>
                        <a:rPr lang="en-US" sz="1600" baseline="30000" dirty="0" smtClean="0"/>
                        <a:t>st</a:t>
                      </a:r>
                      <a:r>
                        <a:rPr lang="en-US" sz="1600" dirty="0" smtClean="0"/>
                        <a:t> level caches/core</a:t>
                      </a:r>
                      <a:endParaRPr lang="en-US" sz="1600" dirty="0"/>
                    </a:p>
                  </a:txBody>
                  <a:tcPr marL="91427" marR="91427" marT="45715" marB="45715"/>
                </a:tc>
                <a:tc>
                  <a:txBody>
                    <a:bodyPr/>
                    <a:lstStyle/>
                    <a:p>
                      <a:r>
                        <a:rPr lang="en-US" sz="1600" dirty="0" smtClean="0"/>
                        <a:t>32 </a:t>
                      </a:r>
                      <a:r>
                        <a:rPr lang="en-US" sz="1600" dirty="0" err="1" smtClean="0"/>
                        <a:t>KiB</a:t>
                      </a:r>
                      <a:r>
                        <a:rPr lang="en-US" sz="1600" dirty="0" smtClean="0"/>
                        <a:t> I, 32 </a:t>
                      </a:r>
                      <a:r>
                        <a:rPr lang="en-US" sz="1600" dirty="0" err="1" smtClean="0"/>
                        <a:t>KiB</a:t>
                      </a:r>
                      <a:r>
                        <a:rPr lang="en-US" sz="1600" dirty="0" smtClean="0"/>
                        <a:t> D</a:t>
                      </a:r>
                      <a:endParaRPr lang="en-US" sz="1600" dirty="0"/>
                    </a:p>
                  </a:txBody>
                  <a:tcPr marL="91427" marR="91427" marT="45715" marB="45715"/>
                </a:tc>
                <a:tc>
                  <a:txBody>
                    <a:bodyPr/>
                    <a:lstStyle/>
                    <a:p>
                      <a:r>
                        <a:rPr lang="en-US" sz="1600" dirty="0" smtClean="0"/>
                        <a:t>32</a:t>
                      </a:r>
                      <a:r>
                        <a:rPr lang="en-US" sz="1600" baseline="0" dirty="0" smtClean="0"/>
                        <a:t> </a:t>
                      </a:r>
                      <a:r>
                        <a:rPr lang="en-US" sz="1600" baseline="0" dirty="0" err="1" smtClean="0"/>
                        <a:t>KiB</a:t>
                      </a:r>
                      <a:r>
                        <a:rPr lang="en-US" sz="1600" baseline="0" dirty="0" smtClean="0"/>
                        <a:t> I, 32 </a:t>
                      </a:r>
                      <a:r>
                        <a:rPr lang="en-US" sz="1600" baseline="0" dirty="0" err="1" smtClean="0"/>
                        <a:t>KiB</a:t>
                      </a:r>
                      <a:r>
                        <a:rPr lang="en-US" sz="1600" baseline="0" dirty="0" smtClean="0"/>
                        <a:t> D</a:t>
                      </a:r>
                      <a:endParaRPr lang="en-US" sz="1600" dirty="0"/>
                    </a:p>
                  </a:txBody>
                  <a:tcPr marL="91427" marR="91427" marT="45715" marB="45715"/>
                </a:tc>
              </a:tr>
              <a:tr h="335305">
                <a:tc>
                  <a:txBody>
                    <a:bodyPr/>
                    <a:lstStyle/>
                    <a:p>
                      <a:r>
                        <a:rPr lang="en-US" sz="1600" dirty="0" smtClean="0"/>
                        <a:t>2</a:t>
                      </a:r>
                      <a:r>
                        <a:rPr lang="en-US" sz="1600" baseline="30000" dirty="0" smtClean="0"/>
                        <a:t>nd</a:t>
                      </a:r>
                      <a:r>
                        <a:rPr lang="en-US" sz="1600" dirty="0" smtClean="0"/>
                        <a:t> level caches/core</a:t>
                      </a:r>
                      <a:endParaRPr lang="en-US" sz="1600" dirty="0"/>
                    </a:p>
                  </a:txBody>
                  <a:tcPr marL="91427" marR="91427" marT="45715" marB="45715"/>
                </a:tc>
                <a:tc>
                  <a:txBody>
                    <a:bodyPr/>
                    <a:lstStyle/>
                    <a:p>
                      <a:r>
                        <a:rPr lang="en-US" sz="1600" dirty="0" smtClean="0"/>
                        <a:t>128-1024 </a:t>
                      </a:r>
                      <a:r>
                        <a:rPr lang="en-US" sz="1600" dirty="0" err="1" smtClean="0"/>
                        <a:t>KiB</a:t>
                      </a:r>
                      <a:endParaRPr lang="en-US" sz="1600" dirty="0"/>
                    </a:p>
                  </a:txBody>
                  <a:tcPr marL="91427" marR="91427" marT="45715" marB="45715"/>
                </a:tc>
                <a:tc>
                  <a:txBody>
                    <a:bodyPr/>
                    <a:lstStyle/>
                    <a:p>
                      <a:r>
                        <a:rPr lang="en-US" sz="1600" dirty="0" smtClean="0"/>
                        <a:t>256 </a:t>
                      </a:r>
                      <a:r>
                        <a:rPr lang="en-US" sz="1600" dirty="0" err="1" smtClean="0"/>
                        <a:t>KiB</a:t>
                      </a:r>
                      <a:endParaRPr lang="en-US" sz="1600" dirty="0"/>
                    </a:p>
                  </a:txBody>
                  <a:tcPr marL="91427" marR="91427" marT="45715" marB="45715"/>
                </a:tc>
              </a:tr>
              <a:tr h="335305">
                <a:tc>
                  <a:txBody>
                    <a:bodyPr/>
                    <a:lstStyle/>
                    <a:p>
                      <a:r>
                        <a:rPr lang="en-US" sz="1600" dirty="0" smtClean="0"/>
                        <a:t>3</a:t>
                      </a:r>
                      <a:r>
                        <a:rPr lang="en-US" sz="1600" baseline="30000" dirty="0" smtClean="0"/>
                        <a:t>rd</a:t>
                      </a:r>
                      <a:r>
                        <a:rPr lang="en-US" sz="1600" dirty="0" smtClean="0"/>
                        <a:t> level caches</a:t>
                      </a:r>
                      <a:r>
                        <a:rPr lang="en-US" sz="1600" baseline="0" dirty="0" smtClean="0"/>
                        <a:t> (shared)</a:t>
                      </a:r>
                      <a:endParaRPr lang="en-US" sz="1600" dirty="0"/>
                    </a:p>
                  </a:txBody>
                  <a:tcPr marL="91427" marR="91427" marT="45715" marB="45715"/>
                </a:tc>
                <a:tc>
                  <a:txBody>
                    <a:bodyPr/>
                    <a:lstStyle/>
                    <a:p>
                      <a:r>
                        <a:rPr lang="en-US" sz="1600" dirty="0" smtClean="0"/>
                        <a:t>-</a:t>
                      </a:r>
                      <a:endParaRPr lang="en-US" sz="1600" dirty="0"/>
                    </a:p>
                  </a:txBody>
                  <a:tcPr marL="91427" marR="91427" marT="45715" marB="45715"/>
                </a:tc>
                <a:tc>
                  <a:txBody>
                    <a:bodyPr/>
                    <a:lstStyle/>
                    <a:p>
                      <a:r>
                        <a:rPr lang="en-US" sz="1600" dirty="0" smtClean="0"/>
                        <a:t>2- 8 MB</a:t>
                      </a:r>
                      <a:endParaRPr lang="en-US" sz="1600" dirty="0"/>
                    </a:p>
                  </a:txBody>
                  <a:tcPr marL="91427" marR="91427" marT="45715" marB="45715"/>
                </a:tc>
              </a:tr>
            </a:tbl>
          </a:graphicData>
        </a:graphic>
      </p:graphicFrame>
      <p:sp>
        <p:nvSpPr>
          <p:cNvPr id="132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4AB2542E-8C55-9941-919D-6344AA9A38A9}" type="slidenum">
              <a:rPr lang="en-AU" altLang="en-US" sz="1400"/>
              <a:pPr/>
              <a:t>12</a:t>
            </a:fld>
            <a:endParaRPr lang="en-AU" altLang="en-US" sz="1400"/>
          </a:p>
        </p:txBody>
      </p:sp>
      <p:sp>
        <p:nvSpPr>
          <p:cNvPr id="132162" name="Text Box 3"/>
          <p:cNvSpPr txBox="1">
            <a:spLocks noChangeArrowheads="1"/>
          </p:cNvSpPr>
          <p:nvPr/>
        </p:nvSpPr>
        <p:spPr bwMode="auto">
          <a:xfrm rot="5400000">
            <a:off x="5579269" y="3193256"/>
            <a:ext cx="676275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§4.11 Real Stuff: The ARM Cortex-A8 and Intel Core i7 Pipelines</a:t>
            </a:r>
          </a:p>
        </p:txBody>
      </p:sp>
    </p:spTree>
    <p:extLst>
      <p:ext uri="{BB962C8B-B14F-4D97-AF65-F5344CB8AC3E}">
        <p14:creationId xmlns:p14="http://schemas.microsoft.com/office/powerpoint/2010/main" val="1395657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ARM Cortex-A8 Pipeline</a:t>
            </a:r>
          </a:p>
        </p:txBody>
      </p:sp>
      <p:sp>
        <p:nvSpPr>
          <p:cNvPr id="1331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43AC4F97-7F8F-0F41-B2D9-921389DE490D}" type="slidenum">
              <a:rPr lang="en-AU" altLang="en-US" sz="1400"/>
              <a:pPr/>
              <a:t>13</a:t>
            </a:fld>
            <a:endParaRPr lang="en-AU" altLang="en-US" sz="1400"/>
          </a:p>
        </p:txBody>
      </p:sp>
      <p:pic>
        <p:nvPicPr>
          <p:cNvPr id="133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0475"/>
            <a:ext cx="8404225"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394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a:t>ARM Cortex-A8 Performance</a:t>
            </a:r>
          </a:p>
        </p:txBody>
      </p:sp>
      <p:sp>
        <p:nvSpPr>
          <p:cNvPr id="13414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F3DD7841-E74D-344F-899C-FA0CD1F38D6A}" type="slidenum">
              <a:rPr lang="en-AU" altLang="en-US" sz="1400"/>
              <a:pPr/>
              <a:t>14</a:t>
            </a:fld>
            <a:endParaRPr lang="en-AU" altLang="en-US" sz="1400"/>
          </a:p>
        </p:txBody>
      </p:sp>
      <p:pic>
        <p:nvPicPr>
          <p:cNvPr id="1341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6113"/>
            <a:ext cx="843438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269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Core i7 Pipeline</a:t>
            </a:r>
          </a:p>
        </p:txBody>
      </p:sp>
      <p:sp>
        <p:nvSpPr>
          <p:cNvPr id="13517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F7BAA559-38BB-0243-B1A0-256E4AE9D6D5}" type="slidenum">
              <a:rPr lang="en-AU" altLang="en-US" sz="1400"/>
              <a:pPr/>
              <a:t>15</a:t>
            </a:fld>
            <a:endParaRPr lang="en-AU" altLang="en-US" sz="1400"/>
          </a:p>
        </p:txBody>
      </p:sp>
      <p:pic>
        <p:nvPicPr>
          <p:cNvPr id="1351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125538"/>
            <a:ext cx="4919662"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098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Core i7 Performance</a:t>
            </a:r>
          </a:p>
        </p:txBody>
      </p:sp>
      <p:sp>
        <p:nvSpPr>
          <p:cNvPr id="136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88A68704-632F-FE41-9E91-82E5D2DC5D3F}" type="slidenum">
              <a:rPr lang="en-AU" altLang="en-US" sz="1400"/>
              <a:pPr/>
              <a:t>16</a:t>
            </a:fld>
            <a:endParaRPr lang="en-AU" altLang="en-US" sz="1400"/>
          </a:p>
        </p:txBody>
      </p:sp>
      <p:pic>
        <p:nvPicPr>
          <p:cNvPr id="13619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38313"/>
            <a:ext cx="394335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916113"/>
            <a:ext cx="4422775"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115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Matrix Multiply</a:t>
            </a:r>
          </a:p>
        </p:txBody>
      </p:sp>
      <p:sp>
        <p:nvSpPr>
          <p:cNvPr id="3" name="Content Placeholder 2"/>
          <p:cNvSpPr>
            <a:spLocks noGrp="1"/>
          </p:cNvSpPr>
          <p:nvPr>
            <p:ph idx="1"/>
          </p:nvPr>
        </p:nvSpPr>
        <p:spPr/>
        <p:txBody>
          <a:bodyPr/>
          <a:lstStyle/>
          <a:p>
            <a:pPr>
              <a:buFont typeface="Wingdings" pitchFamily="2" charset="2"/>
              <a:buChar char="n"/>
              <a:defRPr/>
            </a:pPr>
            <a:r>
              <a:rPr lang="en-US" dirty="0" smtClean="0"/>
              <a:t>Unrolled C code</a:t>
            </a:r>
          </a:p>
          <a:p>
            <a:pPr marL="0" indent="0">
              <a:buFont typeface="Wingdings" pitchFamily="2" charset="2"/>
              <a:buNone/>
              <a:defRPr/>
            </a:pPr>
            <a:r>
              <a:rPr lang="en-US" sz="1100" dirty="0">
                <a:latin typeface="Courier New" pitchFamily="49" charset="0"/>
                <a:cs typeface="Courier New" pitchFamily="49" charset="0"/>
              </a:rPr>
              <a:t>1 #include &lt;x86intrin.h&gt;</a:t>
            </a:r>
          </a:p>
          <a:p>
            <a:pPr marL="0" indent="0">
              <a:buFont typeface="Wingdings" pitchFamily="2" charset="2"/>
              <a:buNone/>
              <a:defRPr/>
            </a:pPr>
            <a:r>
              <a:rPr lang="en-US" sz="1100" dirty="0">
                <a:latin typeface="Courier New" pitchFamily="49" charset="0"/>
                <a:cs typeface="Courier New" pitchFamily="49" charset="0"/>
              </a:rPr>
              <a:t>2 #define UNROLL (4)</a:t>
            </a:r>
          </a:p>
          <a:p>
            <a:pPr marL="0" indent="0">
              <a:buFont typeface="Wingdings" pitchFamily="2" charset="2"/>
              <a:buNone/>
              <a:defRPr/>
            </a:pPr>
            <a:r>
              <a:rPr lang="en-US" sz="1100" dirty="0">
                <a:latin typeface="Courier New" pitchFamily="49" charset="0"/>
                <a:cs typeface="Courier New" pitchFamily="49" charset="0"/>
              </a:rPr>
              <a:t>3</a:t>
            </a:r>
          </a:p>
          <a:p>
            <a:pPr marL="0" indent="0">
              <a:buFont typeface="Wingdings" pitchFamily="2" charset="2"/>
              <a:buNone/>
              <a:defRPr/>
            </a:pPr>
            <a:r>
              <a:rPr lang="fr-FR" sz="1100" dirty="0">
                <a:latin typeface="Courier New" pitchFamily="49" charset="0"/>
                <a:cs typeface="Courier New" pitchFamily="49" charset="0"/>
              </a:rPr>
              <a:t>4 </a:t>
            </a:r>
            <a:r>
              <a:rPr lang="fr-FR" sz="1100" dirty="0" err="1">
                <a:latin typeface="Courier New" pitchFamily="49" charset="0"/>
                <a:cs typeface="Courier New" pitchFamily="49" charset="0"/>
              </a:rPr>
              <a:t>void</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dgemm</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int</a:t>
            </a:r>
            <a:r>
              <a:rPr lang="fr-FR" sz="1100" dirty="0">
                <a:latin typeface="Courier New" pitchFamily="49" charset="0"/>
                <a:cs typeface="Courier New" pitchFamily="49" charset="0"/>
              </a:rPr>
              <a:t> n, double* A, double* B, double* C)</a:t>
            </a:r>
          </a:p>
          <a:p>
            <a:pPr marL="0" indent="0">
              <a:buFont typeface="Wingdings" pitchFamily="2" charset="2"/>
              <a:buNone/>
              <a:defRPr/>
            </a:pPr>
            <a:r>
              <a:rPr lang="en-US" sz="1100" dirty="0">
                <a:latin typeface="Courier New" pitchFamily="49" charset="0"/>
                <a:cs typeface="Courier New" pitchFamily="49" charset="0"/>
              </a:rPr>
              <a:t>5 {</a:t>
            </a:r>
          </a:p>
          <a:p>
            <a:pPr marL="0" indent="0">
              <a:buFont typeface="Wingdings" pitchFamily="2" charset="2"/>
              <a:buNone/>
              <a:defRPr/>
            </a:pPr>
            <a:r>
              <a:rPr lang="nn-NO" sz="1100" dirty="0">
                <a:latin typeface="Courier New" pitchFamily="49" charset="0"/>
                <a:cs typeface="Courier New" pitchFamily="49" charset="0"/>
              </a:rPr>
              <a:t>6 </a:t>
            </a:r>
            <a:r>
              <a:rPr lang="nn-NO" sz="1100" dirty="0" smtClean="0">
                <a:latin typeface="Courier New" pitchFamily="49" charset="0"/>
                <a:cs typeface="Courier New" pitchFamily="49" charset="0"/>
              </a:rPr>
              <a:t> for </a:t>
            </a:r>
            <a:r>
              <a:rPr lang="nn-NO" sz="1100" dirty="0">
                <a:latin typeface="Courier New" pitchFamily="49" charset="0"/>
                <a:cs typeface="Courier New" pitchFamily="49" charset="0"/>
              </a:rPr>
              <a:t>( int i = 0; i &lt; n; i+=UNROLL*4 )</a:t>
            </a:r>
          </a:p>
          <a:p>
            <a:pPr marL="0" indent="0">
              <a:buFont typeface="Wingdings" pitchFamily="2" charset="2"/>
              <a:buNone/>
              <a:defRPr/>
            </a:pPr>
            <a:r>
              <a:rPr lang="en-US" sz="1100" dirty="0">
                <a:latin typeface="Courier New" pitchFamily="49" charset="0"/>
                <a:cs typeface="Courier New" pitchFamily="49" charset="0"/>
              </a:rPr>
              <a:t>7 </a:t>
            </a:r>
            <a:r>
              <a:rPr lang="en-US" sz="1100" dirty="0" smtClean="0">
                <a:latin typeface="Courier New" pitchFamily="49" charset="0"/>
                <a:cs typeface="Courier New" pitchFamily="49" charset="0"/>
              </a:rPr>
              <a:t>  for </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j = 0; j &lt; n; j++ ) {</a:t>
            </a:r>
          </a:p>
          <a:p>
            <a:pPr marL="0" indent="0">
              <a:buFont typeface="Wingdings" pitchFamily="2" charset="2"/>
              <a:buNone/>
              <a:defRPr/>
            </a:pPr>
            <a:r>
              <a:rPr lang="en-US" sz="1100" dirty="0">
                <a:latin typeface="Courier New" pitchFamily="49" charset="0"/>
                <a:cs typeface="Courier New" pitchFamily="49" charset="0"/>
              </a:rPr>
              <a:t>8 </a:t>
            </a:r>
            <a:r>
              <a:rPr lang="en-US" sz="1100" dirty="0" smtClean="0">
                <a:latin typeface="Courier New" pitchFamily="49" charset="0"/>
                <a:cs typeface="Courier New" pitchFamily="49" charset="0"/>
              </a:rPr>
              <a:t>   __</a:t>
            </a:r>
            <a:r>
              <a:rPr lang="en-US" sz="1100" dirty="0">
                <a:latin typeface="Courier New" pitchFamily="49" charset="0"/>
                <a:cs typeface="Courier New" pitchFamily="49" charset="0"/>
              </a:rPr>
              <a:t>m256d c[4];</a:t>
            </a:r>
          </a:p>
          <a:p>
            <a:pPr marL="0" indent="0">
              <a:buFont typeface="Wingdings" pitchFamily="2" charset="2"/>
              <a:buNone/>
              <a:defRPr/>
            </a:pPr>
            <a:r>
              <a:rPr lang="en-US" sz="1100" dirty="0">
                <a:latin typeface="Courier New" pitchFamily="49" charset="0"/>
                <a:cs typeface="Courier New" pitchFamily="49" charset="0"/>
              </a:rPr>
              <a:t>9 </a:t>
            </a:r>
            <a:r>
              <a:rPr lang="en-US" sz="1100" dirty="0" smtClean="0">
                <a:latin typeface="Courier New" pitchFamily="49" charset="0"/>
                <a:cs typeface="Courier New" pitchFamily="49" charset="0"/>
              </a:rPr>
              <a:t>   for </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 )</a:t>
            </a:r>
          </a:p>
          <a:p>
            <a:pPr marL="0" indent="0">
              <a:buFont typeface="Wingdings" pitchFamily="2" charset="2"/>
              <a:buNone/>
              <a:defRPr/>
            </a:pPr>
            <a:r>
              <a:rPr lang="en-US" sz="1100" dirty="0">
                <a:latin typeface="Courier New" pitchFamily="49" charset="0"/>
                <a:cs typeface="Courier New" pitchFamily="49" charset="0"/>
              </a:rPr>
              <a:t>10 </a:t>
            </a:r>
            <a:r>
              <a:rPr lang="en-US" sz="1100" dirty="0" smtClean="0">
                <a:latin typeface="Courier New" pitchFamily="49" charset="0"/>
                <a:cs typeface="Courier New" pitchFamily="49" charset="0"/>
              </a:rPr>
              <a:t>   c[x</a:t>
            </a:r>
            <a:r>
              <a:rPr lang="en-US" sz="1100" dirty="0">
                <a:latin typeface="Courier New" pitchFamily="49" charset="0"/>
                <a:cs typeface="Courier New" pitchFamily="49" charset="0"/>
              </a:rPr>
              <a:t>] = _mm256_load_pd(</a:t>
            </a:r>
            <a:r>
              <a:rPr lang="en-US" sz="1100" dirty="0" err="1">
                <a:latin typeface="Courier New" pitchFamily="49" charset="0"/>
                <a:cs typeface="Courier New" pitchFamily="49" charset="0"/>
              </a:rPr>
              <a:t>C+i+x</a:t>
            </a:r>
            <a:r>
              <a:rPr lang="en-US" sz="1100" dirty="0">
                <a:latin typeface="Courier New" pitchFamily="49" charset="0"/>
                <a:cs typeface="Courier New" pitchFamily="49" charset="0"/>
              </a:rPr>
              <a:t>*4+j*n);</a:t>
            </a:r>
          </a:p>
          <a:p>
            <a:pPr marL="0" indent="0">
              <a:buFont typeface="Wingdings" pitchFamily="2" charset="2"/>
              <a:buNone/>
              <a:defRPr/>
            </a:pPr>
            <a:r>
              <a:rPr lang="en-US" sz="1100" dirty="0" smtClean="0">
                <a:latin typeface="Courier New" pitchFamily="49" charset="0"/>
                <a:cs typeface="Courier New" pitchFamily="49" charset="0"/>
              </a:rPr>
              <a:t>11</a:t>
            </a:r>
          </a:p>
          <a:p>
            <a:pPr marL="0" indent="0">
              <a:buFont typeface="Wingdings" pitchFamily="2" charset="2"/>
              <a:buNone/>
              <a:defRPr/>
            </a:pPr>
            <a:r>
              <a:rPr lang="en-US" sz="1100" dirty="0" smtClean="0">
                <a:latin typeface="Courier New" pitchFamily="49" charset="0"/>
                <a:cs typeface="Courier New" pitchFamily="49" charset="0"/>
              </a:rPr>
              <a:t>12   for( </a:t>
            </a:r>
            <a:r>
              <a:rPr lang="en-US" sz="1100" dirty="0" err="1" smtClean="0">
                <a:latin typeface="Courier New" pitchFamily="49" charset="0"/>
                <a:cs typeface="Courier New" pitchFamily="49" charset="0"/>
              </a:rPr>
              <a:t>int</a:t>
            </a:r>
            <a:r>
              <a:rPr lang="en-US" sz="1100" dirty="0" smtClean="0">
                <a:latin typeface="Courier New" pitchFamily="49" charset="0"/>
                <a:cs typeface="Courier New" pitchFamily="49" charset="0"/>
              </a:rPr>
              <a:t> k = 0; k &lt; n; k++ )</a:t>
            </a:r>
          </a:p>
          <a:p>
            <a:pPr marL="0" indent="0">
              <a:buFont typeface="Wingdings" pitchFamily="2" charset="2"/>
              <a:buNone/>
              <a:defRPr/>
            </a:pPr>
            <a:r>
              <a:rPr lang="en-US" sz="1100" dirty="0" smtClean="0">
                <a:latin typeface="Courier New" pitchFamily="49" charset="0"/>
                <a:cs typeface="Courier New" pitchFamily="49" charset="0"/>
              </a:rPr>
              <a:t>13   {</a:t>
            </a:r>
            <a:endParaRPr lang="en-US" sz="1100" dirty="0">
              <a:latin typeface="Courier New" pitchFamily="49" charset="0"/>
              <a:cs typeface="Courier New" pitchFamily="49" charset="0"/>
            </a:endParaRPr>
          </a:p>
          <a:p>
            <a:pPr marL="0" indent="0">
              <a:buFont typeface="Wingdings" pitchFamily="2" charset="2"/>
              <a:buNone/>
              <a:defRPr/>
            </a:pPr>
            <a:r>
              <a:rPr lang="en-US" sz="1100" dirty="0">
                <a:latin typeface="Courier New" pitchFamily="49" charset="0"/>
                <a:cs typeface="Courier New" pitchFamily="49" charset="0"/>
              </a:rPr>
              <a:t>14 </a:t>
            </a:r>
            <a:r>
              <a:rPr lang="en-US" sz="1100" dirty="0" smtClean="0">
                <a:latin typeface="Courier New" pitchFamily="49" charset="0"/>
                <a:cs typeface="Courier New" pitchFamily="49" charset="0"/>
              </a:rPr>
              <a:t>   __</a:t>
            </a:r>
            <a:r>
              <a:rPr lang="en-US" sz="1100" dirty="0">
                <a:latin typeface="Courier New" pitchFamily="49" charset="0"/>
                <a:cs typeface="Courier New" pitchFamily="49" charset="0"/>
              </a:rPr>
              <a:t>m256d b = _mm256_broadcast_sd(</a:t>
            </a:r>
            <a:r>
              <a:rPr lang="en-US" sz="1100" dirty="0" err="1">
                <a:latin typeface="Courier New" pitchFamily="49" charset="0"/>
                <a:cs typeface="Courier New" pitchFamily="49" charset="0"/>
              </a:rPr>
              <a:t>B+k+j</a:t>
            </a:r>
            <a:r>
              <a:rPr lang="en-US" sz="1100" dirty="0">
                <a:latin typeface="Courier New" pitchFamily="49" charset="0"/>
                <a:cs typeface="Courier New" pitchFamily="49" charset="0"/>
              </a:rPr>
              <a:t>*n);</a:t>
            </a:r>
          </a:p>
          <a:p>
            <a:pPr marL="0" indent="0">
              <a:buFont typeface="Wingdings" pitchFamily="2" charset="2"/>
              <a:buNone/>
              <a:defRPr/>
            </a:pPr>
            <a:r>
              <a:rPr lang="en-US" sz="1100" dirty="0">
                <a:latin typeface="Courier New" pitchFamily="49" charset="0"/>
                <a:cs typeface="Courier New" pitchFamily="49" charset="0"/>
              </a:rPr>
              <a:t>15 </a:t>
            </a:r>
            <a:r>
              <a:rPr lang="en-US" sz="1100" dirty="0" smtClean="0">
                <a:latin typeface="Courier New" pitchFamily="49" charset="0"/>
                <a:cs typeface="Courier New" pitchFamily="49" charset="0"/>
              </a:rPr>
              <a:t>   for </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a:t>
            </a:r>
          </a:p>
          <a:p>
            <a:pPr marL="0" indent="0">
              <a:buFont typeface="Wingdings" pitchFamily="2" charset="2"/>
              <a:buNone/>
              <a:defRPr/>
            </a:pPr>
            <a:r>
              <a:rPr lang="en-US" sz="1100" dirty="0">
                <a:latin typeface="Courier New" pitchFamily="49" charset="0"/>
                <a:cs typeface="Courier New" pitchFamily="49" charset="0"/>
              </a:rPr>
              <a:t>16 </a:t>
            </a:r>
            <a:r>
              <a:rPr lang="en-US" sz="1100" dirty="0" smtClean="0">
                <a:latin typeface="Courier New" pitchFamily="49" charset="0"/>
                <a:cs typeface="Courier New" pitchFamily="49" charset="0"/>
              </a:rPr>
              <a:t>   c[x</a:t>
            </a:r>
            <a:r>
              <a:rPr lang="en-US" sz="1100" dirty="0">
                <a:latin typeface="Courier New" pitchFamily="49" charset="0"/>
                <a:cs typeface="Courier New" pitchFamily="49" charset="0"/>
              </a:rPr>
              <a:t>] = _mm256_add_pd(c[x],</a:t>
            </a:r>
          </a:p>
          <a:p>
            <a:pPr marL="0" indent="0">
              <a:buFont typeface="Wingdings" pitchFamily="2" charset="2"/>
              <a:buNone/>
              <a:defRPr/>
            </a:pPr>
            <a:r>
              <a:rPr lang="en-US" sz="1100" dirty="0">
                <a:latin typeface="Courier New" pitchFamily="49" charset="0"/>
                <a:cs typeface="Courier New" pitchFamily="49" charset="0"/>
              </a:rPr>
              <a:t>17 </a:t>
            </a:r>
            <a:r>
              <a:rPr lang="en-US" sz="1100" dirty="0" smtClean="0">
                <a:latin typeface="Courier New" pitchFamily="49" charset="0"/>
                <a:cs typeface="Courier New" pitchFamily="49" charset="0"/>
              </a:rPr>
              <a:t>                       _</a:t>
            </a:r>
            <a:r>
              <a:rPr lang="en-US" sz="1100" dirty="0">
                <a:latin typeface="Courier New" pitchFamily="49" charset="0"/>
                <a:cs typeface="Courier New" pitchFamily="49" charset="0"/>
              </a:rPr>
              <a:t>mm256_mul_pd(_mm256_load_pd(</a:t>
            </a:r>
            <a:r>
              <a:rPr lang="en-US" sz="1100" dirty="0" err="1">
                <a:latin typeface="Courier New" pitchFamily="49" charset="0"/>
                <a:cs typeface="Courier New" pitchFamily="49" charset="0"/>
              </a:rPr>
              <a:t>A+n</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k+x</a:t>
            </a:r>
            <a:r>
              <a:rPr lang="en-US" sz="1100" dirty="0">
                <a:latin typeface="Courier New" pitchFamily="49" charset="0"/>
                <a:cs typeface="Courier New" pitchFamily="49" charset="0"/>
              </a:rPr>
              <a:t>*4+i), b));</a:t>
            </a:r>
          </a:p>
          <a:p>
            <a:pPr marL="0" indent="0">
              <a:buFont typeface="Wingdings" pitchFamily="2" charset="2"/>
              <a:buNone/>
              <a:defRPr/>
            </a:pPr>
            <a:r>
              <a:rPr lang="en-US" sz="1100" dirty="0">
                <a:latin typeface="Courier New" pitchFamily="49" charset="0"/>
                <a:cs typeface="Courier New" pitchFamily="49" charset="0"/>
              </a:rPr>
              <a:t>18 </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a:p>
            <a:pPr marL="0" indent="0">
              <a:buFont typeface="Wingdings" pitchFamily="2" charset="2"/>
              <a:buNone/>
              <a:defRPr/>
            </a:pPr>
            <a:r>
              <a:rPr lang="en-US" sz="1100" dirty="0">
                <a:latin typeface="Courier New" pitchFamily="49" charset="0"/>
                <a:cs typeface="Courier New" pitchFamily="49" charset="0"/>
              </a:rPr>
              <a:t>19</a:t>
            </a:r>
          </a:p>
          <a:p>
            <a:pPr marL="0" indent="0">
              <a:buFont typeface="Wingdings" pitchFamily="2" charset="2"/>
              <a:buNone/>
              <a:defRPr/>
            </a:pPr>
            <a:r>
              <a:rPr lang="en-US" sz="1100" dirty="0">
                <a:latin typeface="Courier New" pitchFamily="49" charset="0"/>
                <a:cs typeface="Courier New" pitchFamily="49" charset="0"/>
              </a:rPr>
              <a:t>20 </a:t>
            </a:r>
            <a:r>
              <a:rPr lang="en-US" sz="1100" dirty="0" smtClean="0">
                <a:latin typeface="Courier New" pitchFamily="49" charset="0"/>
                <a:cs typeface="Courier New" pitchFamily="49" charset="0"/>
              </a:rPr>
              <a:t>   for </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 )</a:t>
            </a:r>
          </a:p>
          <a:p>
            <a:pPr marL="0" indent="0">
              <a:buFont typeface="Wingdings" pitchFamily="2" charset="2"/>
              <a:buNone/>
              <a:defRPr/>
            </a:pPr>
            <a:r>
              <a:rPr lang="en-US" sz="1100" dirty="0">
                <a:latin typeface="Courier New" pitchFamily="49" charset="0"/>
                <a:cs typeface="Courier New" pitchFamily="49" charset="0"/>
              </a:rPr>
              <a:t>21 </a:t>
            </a:r>
            <a:r>
              <a:rPr lang="en-US" sz="1100" dirty="0" smtClean="0">
                <a:latin typeface="Courier New" pitchFamily="49" charset="0"/>
                <a:cs typeface="Courier New" pitchFamily="49" charset="0"/>
              </a:rPr>
              <a:t>    _</a:t>
            </a:r>
            <a:r>
              <a:rPr lang="en-US" sz="1100" dirty="0">
                <a:latin typeface="Courier New" pitchFamily="49" charset="0"/>
                <a:cs typeface="Courier New" pitchFamily="49" charset="0"/>
              </a:rPr>
              <a:t>mm256_store_pd(</a:t>
            </a:r>
            <a:r>
              <a:rPr lang="en-US" sz="1100" dirty="0" err="1">
                <a:latin typeface="Courier New" pitchFamily="49" charset="0"/>
                <a:cs typeface="Courier New" pitchFamily="49" charset="0"/>
              </a:rPr>
              <a:t>C+i+x</a:t>
            </a:r>
            <a:r>
              <a:rPr lang="en-US" sz="1100" dirty="0">
                <a:latin typeface="Courier New" pitchFamily="49" charset="0"/>
                <a:cs typeface="Courier New" pitchFamily="49" charset="0"/>
              </a:rPr>
              <a:t>*4+j*n, c[x]);</a:t>
            </a:r>
          </a:p>
          <a:p>
            <a:pPr marL="0" indent="0">
              <a:buFont typeface="Wingdings" pitchFamily="2" charset="2"/>
              <a:buNone/>
              <a:defRPr/>
            </a:pPr>
            <a:r>
              <a:rPr lang="en-US" sz="1100" dirty="0">
                <a:latin typeface="Courier New" pitchFamily="49" charset="0"/>
                <a:cs typeface="Courier New" pitchFamily="49" charset="0"/>
              </a:rPr>
              <a:t>22 </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a:p>
            <a:pPr marL="0" indent="0">
              <a:buFont typeface="Wingdings" pitchFamily="2" charset="2"/>
              <a:buNone/>
              <a:defRPr/>
            </a:pPr>
            <a:r>
              <a:rPr lang="en-US" sz="1100" dirty="0">
                <a:latin typeface="Courier New" pitchFamily="49" charset="0"/>
                <a:cs typeface="Courier New" pitchFamily="49" charset="0"/>
              </a:rPr>
              <a:t>23 }</a:t>
            </a:r>
          </a:p>
        </p:txBody>
      </p:sp>
      <p:sp>
        <p:nvSpPr>
          <p:cNvPr id="1372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AC73EA6D-3360-D448-9FCE-BE64E0ECD7BD}" type="slidenum">
              <a:rPr lang="en-AU" altLang="en-US" sz="1400"/>
              <a:pPr/>
              <a:t>17</a:t>
            </a:fld>
            <a:endParaRPr lang="en-AU" altLang="en-US" sz="1400"/>
          </a:p>
        </p:txBody>
      </p:sp>
      <p:sp>
        <p:nvSpPr>
          <p:cNvPr id="137221" name="Text Box 4"/>
          <p:cNvSpPr txBox="1">
            <a:spLocks noChangeArrowheads="1"/>
          </p:cNvSpPr>
          <p:nvPr/>
        </p:nvSpPr>
        <p:spPr bwMode="auto">
          <a:xfrm rot="5400000">
            <a:off x="6034881" y="2753519"/>
            <a:ext cx="5878513"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§4.12 Instruction-Level Parallelism and Matrix Multiply</a:t>
            </a:r>
          </a:p>
        </p:txBody>
      </p:sp>
    </p:spTree>
    <p:extLst>
      <p:ext uri="{BB962C8B-B14F-4D97-AF65-F5344CB8AC3E}">
        <p14:creationId xmlns:p14="http://schemas.microsoft.com/office/powerpoint/2010/main" val="1958095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a:t>Matrix Multiply</a:t>
            </a:r>
          </a:p>
        </p:txBody>
      </p:sp>
      <p:sp>
        <p:nvSpPr>
          <p:cNvPr id="3" name="Content Placeholder 2"/>
          <p:cNvSpPr>
            <a:spLocks noGrp="1"/>
          </p:cNvSpPr>
          <p:nvPr>
            <p:ph idx="1"/>
          </p:nvPr>
        </p:nvSpPr>
        <p:spPr>
          <a:xfrm>
            <a:off x="684213" y="1125538"/>
            <a:ext cx="8270875" cy="5543550"/>
          </a:xfrm>
        </p:spPr>
        <p:txBody>
          <a:bodyPr/>
          <a:lstStyle/>
          <a:p>
            <a:pPr>
              <a:buFont typeface="Wingdings" pitchFamily="2" charset="2"/>
              <a:buChar char="n"/>
              <a:defRPr/>
            </a:pPr>
            <a:r>
              <a:rPr lang="en-US" dirty="0" smtClean="0"/>
              <a:t>Assembly code:</a:t>
            </a:r>
          </a:p>
          <a:p>
            <a:pPr marL="0" indent="0">
              <a:buFont typeface="Wingdings" pitchFamily="2" charset="2"/>
              <a:buNone/>
              <a:defRPr/>
            </a:pPr>
            <a:r>
              <a:rPr lang="en-US" sz="1050" dirty="0" smtClean="0">
                <a:latin typeface="Courier New" pitchFamily="49" charset="0"/>
                <a:cs typeface="Courier New" pitchFamily="49" charset="0"/>
              </a:rPr>
              <a:t>1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(%r11),%ymm4                # Load 4 elements of C into %ymm4</a:t>
            </a:r>
          </a:p>
          <a:p>
            <a:pPr marL="0" indent="0">
              <a:buFont typeface="Wingdings" pitchFamily="2" charset="2"/>
              <a:buNone/>
              <a:defRPr/>
            </a:pPr>
            <a:r>
              <a:rPr lang="en-US" sz="1050" dirty="0" smtClean="0">
                <a:latin typeface="Courier New" pitchFamily="49" charset="0"/>
                <a:cs typeface="Courier New" pitchFamily="49" charset="0"/>
              </a:rPr>
              <a:t>2 </a:t>
            </a:r>
            <a:r>
              <a:rPr lang="en-US" sz="1050" dirty="0" err="1" smtClean="0">
                <a:latin typeface="Courier New" pitchFamily="49" charset="0"/>
                <a:cs typeface="Courier New" pitchFamily="49" charset="0"/>
              </a:rPr>
              <a:t>mov</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rbx</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                       # register %</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rbx</a:t>
            </a:r>
            <a:endParaRPr lang="en-US" sz="1050" dirty="0" smtClean="0">
              <a:latin typeface="Courier New" pitchFamily="49" charset="0"/>
              <a:cs typeface="Courier New" pitchFamily="49" charset="0"/>
            </a:endParaRPr>
          </a:p>
          <a:p>
            <a:pPr marL="0" indent="0">
              <a:buFont typeface="Wingdings" pitchFamily="2" charset="2"/>
              <a:buNone/>
              <a:defRPr/>
            </a:pPr>
            <a:r>
              <a:rPr lang="pt-BR" sz="1050" dirty="0" smtClean="0">
                <a:latin typeface="Courier New" pitchFamily="49" charset="0"/>
                <a:cs typeface="Courier New" pitchFamily="49" charset="0"/>
              </a:rPr>
              <a:t>3 xor %ecx,%ecx                       # register %ecx = 0</a:t>
            </a:r>
          </a:p>
          <a:p>
            <a:pPr marL="0" indent="0">
              <a:buFont typeface="Wingdings" pitchFamily="2" charset="2"/>
              <a:buNone/>
              <a:defRPr/>
            </a:pPr>
            <a:r>
              <a:rPr lang="en-US" sz="1050" dirty="0" smtClean="0">
                <a:latin typeface="Courier New" pitchFamily="49" charset="0"/>
                <a:cs typeface="Courier New" pitchFamily="49" charset="0"/>
              </a:rPr>
              <a:t>4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0x20(%r11),%ymm3            # Load 4 elements of C into %ymm3</a:t>
            </a:r>
          </a:p>
          <a:p>
            <a:pPr marL="0" indent="0">
              <a:buFont typeface="Wingdings" pitchFamily="2" charset="2"/>
              <a:buNone/>
              <a:defRPr/>
            </a:pPr>
            <a:r>
              <a:rPr lang="en-US" sz="1050" dirty="0" smtClean="0">
                <a:latin typeface="Courier New" pitchFamily="49" charset="0"/>
                <a:cs typeface="Courier New" pitchFamily="49" charset="0"/>
              </a:rPr>
              <a:t>5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0x40(%r11),%ymm2            # Load 4 elements of C into %ymm2</a:t>
            </a:r>
          </a:p>
          <a:p>
            <a:pPr marL="0" indent="0">
              <a:buFont typeface="Wingdings" pitchFamily="2" charset="2"/>
              <a:buNone/>
              <a:defRPr/>
            </a:pPr>
            <a:r>
              <a:rPr lang="en-US" sz="1050" dirty="0" smtClean="0">
                <a:latin typeface="Courier New" pitchFamily="49" charset="0"/>
                <a:cs typeface="Courier New" pitchFamily="49" charset="0"/>
              </a:rPr>
              <a:t>6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0x60(%r11),%ymm1            # Load 4 elements of C into %ymm1</a:t>
            </a:r>
          </a:p>
          <a:p>
            <a:pPr marL="0" indent="0">
              <a:buFont typeface="Wingdings" pitchFamily="2" charset="2"/>
              <a:buNone/>
              <a:defRPr/>
            </a:pPr>
            <a:r>
              <a:rPr lang="en-US" sz="1050" dirty="0" smtClean="0">
                <a:latin typeface="Courier New" pitchFamily="49" charset="0"/>
                <a:cs typeface="Courier New" pitchFamily="49" charset="0"/>
              </a:rPr>
              <a:t>7 </a:t>
            </a:r>
            <a:r>
              <a:rPr lang="en-US" sz="1050" dirty="0" err="1" smtClean="0">
                <a:latin typeface="Courier New" pitchFamily="49" charset="0"/>
                <a:cs typeface="Courier New" pitchFamily="49" charset="0"/>
              </a:rPr>
              <a:t>vbroadcastsd</a:t>
            </a:r>
            <a:r>
              <a:rPr lang="en-US" sz="1050" dirty="0" smtClean="0">
                <a:latin typeface="Courier New" pitchFamily="49" charset="0"/>
                <a:cs typeface="Courier New" pitchFamily="49" charset="0"/>
              </a:rPr>
              <a:t> (%rcx,%r9,1),%ymm0     # Make 4 copies of B element</a:t>
            </a:r>
          </a:p>
          <a:p>
            <a:pPr marL="0" indent="0">
              <a:buFont typeface="Wingdings" pitchFamily="2" charset="2"/>
              <a:buNone/>
              <a:defRPr/>
            </a:pPr>
            <a:r>
              <a:rPr lang="en-US" sz="1050" dirty="0" smtClean="0">
                <a:latin typeface="Courier New" pitchFamily="49" charset="0"/>
                <a:cs typeface="Courier New" pitchFamily="49" charset="0"/>
              </a:rPr>
              <a:t>8 add $0x8,%rcx # register %</a:t>
            </a:r>
            <a:r>
              <a:rPr lang="en-US" sz="1050" dirty="0" err="1" smtClean="0">
                <a:latin typeface="Courier New" pitchFamily="49" charset="0"/>
                <a:cs typeface="Courier New" pitchFamily="49" charset="0"/>
              </a:rPr>
              <a:t>rcx</a:t>
            </a: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rcx</a:t>
            </a:r>
            <a:r>
              <a:rPr lang="en-US" sz="1050" dirty="0" smtClean="0">
                <a:latin typeface="Courier New" pitchFamily="49" charset="0"/>
                <a:cs typeface="Courier New" pitchFamily="49" charset="0"/>
              </a:rPr>
              <a:t> + 8</a:t>
            </a:r>
          </a:p>
          <a:p>
            <a:pPr marL="0" indent="0">
              <a:buFont typeface="Wingdings" pitchFamily="2" charset="2"/>
              <a:buNone/>
              <a:defRPr/>
            </a:pPr>
            <a:r>
              <a:rPr lang="en-US" sz="1050" dirty="0" smtClean="0">
                <a:latin typeface="Courier New" pitchFamily="49" charset="0"/>
                <a:cs typeface="Courier New" pitchFamily="49" charset="0"/>
              </a:rPr>
              <a:t>9 </a:t>
            </a:r>
            <a:r>
              <a:rPr lang="en-US" sz="1050" dirty="0" err="1" smtClean="0">
                <a:latin typeface="Courier New" pitchFamily="49" charset="0"/>
                <a:cs typeface="Courier New" pitchFamily="49" charset="0"/>
              </a:rPr>
              <a:t>vmulpd</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),%ymm0,%ymm5           # Parallel </a:t>
            </a:r>
            <a:r>
              <a:rPr lang="en-US" sz="1050" dirty="0" err="1" smtClean="0">
                <a:latin typeface="Courier New" pitchFamily="49" charset="0"/>
                <a:cs typeface="Courier New" pitchFamily="49" charset="0"/>
              </a:rPr>
              <a:t>mul</a:t>
            </a:r>
            <a:r>
              <a:rPr lang="en-US" sz="1050" dirty="0" smtClean="0">
                <a:latin typeface="Courier New" pitchFamily="49" charset="0"/>
                <a:cs typeface="Courier New" pitchFamily="49" charset="0"/>
              </a:rPr>
              <a:t> %ymm1,4 A elements</a:t>
            </a:r>
          </a:p>
          <a:p>
            <a:pPr marL="0" indent="0">
              <a:buFont typeface="Wingdings" pitchFamily="2" charset="2"/>
              <a:buNone/>
              <a:defRPr/>
            </a:pPr>
            <a:r>
              <a:rPr lang="en-US" sz="1050" dirty="0" smtClean="0">
                <a:latin typeface="Courier New" pitchFamily="49" charset="0"/>
                <a:cs typeface="Courier New" pitchFamily="49" charset="0"/>
              </a:rPr>
              <a:t>10 </a:t>
            </a:r>
            <a:r>
              <a:rPr lang="en-US" sz="1050" dirty="0" err="1" smtClean="0">
                <a:latin typeface="Courier New" pitchFamily="49" charset="0"/>
                <a:cs typeface="Courier New" pitchFamily="49" charset="0"/>
              </a:rPr>
              <a:t>vaddpd</a:t>
            </a:r>
            <a:r>
              <a:rPr lang="en-US" sz="1050" dirty="0" smtClean="0">
                <a:latin typeface="Courier New" pitchFamily="49" charset="0"/>
                <a:cs typeface="Courier New" pitchFamily="49" charset="0"/>
              </a:rPr>
              <a:t> %ymm5,%ymm4,%ymm4           # Parallel add %ymm5, %ymm4</a:t>
            </a:r>
          </a:p>
          <a:p>
            <a:pPr marL="0" indent="0">
              <a:buFont typeface="Wingdings" pitchFamily="2" charset="2"/>
              <a:buNone/>
              <a:defRPr/>
            </a:pPr>
            <a:r>
              <a:rPr lang="en-US" sz="1050" dirty="0" smtClean="0">
                <a:latin typeface="Courier New" pitchFamily="49" charset="0"/>
                <a:cs typeface="Courier New" pitchFamily="49" charset="0"/>
              </a:rPr>
              <a:t>11 </a:t>
            </a:r>
            <a:r>
              <a:rPr lang="en-US" sz="1050" dirty="0" err="1" smtClean="0">
                <a:latin typeface="Courier New" pitchFamily="49" charset="0"/>
                <a:cs typeface="Courier New" pitchFamily="49" charset="0"/>
              </a:rPr>
              <a:t>vmulpd</a:t>
            </a:r>
            <a:r>
              <a:rPr lang="en-US" sz="1050" dirty="0" smtClean="0">
                <a:latin typeface="Courier New" pitchFamily="49" charset="0"/>
                <a:cs typeface="Courier New" pitchFamily="49" charset="0"/>
              </a:rPr>
              <a:t> 0x20(%</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),%ymm0,%ymm5      # Parallel </a:t>
            </a:r>
            <a:r>
              <a:rPr lang="en-US" sz="1050" dirty="0" err="1" smtClean="0">
                <a:latin typeface="Courier New" pitchFamily="49" charset="0"/>
                <a:cs typeface="Courier New" pitchFamily="49" charset="0"/>
              </a:rPr>
              <a:t>mul</a:t>
            </a:r>
            <a:r>
              <a:rPr lang="en-US" sz="1050" dirty="0" smtClean="0">
                <a:latin typeface="Courier New" pitchFamily="49" charset="0"/>
                <a:cs typeface="Courier New" pitchFamily="49" charset="0"/>
              </a:rPr>
              <a:t> %ymm1,4 A elements</a:t>
            </a:r>
          </a:p>
          <a:p>
            <a:pPr marL="0" indent="0">
              <a:buFont typeface="Wingdings" pitchFamily="2" charset="2"/>
              <a:buNone/>
              <a:defRPr/>
            </a:pPr>
            <a:r>
              <a:rPr lang="en-US" sz="1050" dirty="0" smtClean="0">
                <a:latin typeface="Courier New" pitchFamily="49" charset="0"/>
                <a:cs typeface="Courier New" pitchFamily="49" charset="0"/>
              </a:rPr>
              <a:t>12 </a:t>
            </a:r>
            <a:r>
              <a:rPr lang="en-US" sz="1050" dirty="0" err="1" smtClean="0">
                <a:latin typeface="Courier New" pitchFamily="49" charset="0"/>
                <a:cs typeface="Courier New" pitchFamily="49" charset="0"/>
              </a:rPr>
              <a:t>vaddpd</a:t>
            </a:r>
            <a:r>
              <a:rPr lang="en-US" sz="1050" dirty="0" smtClean="0">
                <a:latin typeface="Courier New" pitchFamily="49" charset="0"/>
                <a:cs typeface="Courier New" pitchFamily="49" charset="0"/>
              </a:rPr>
              <a:t> %ymm5,%ymm3,%ymm3           # Parallel add %ymm5, %ymm3</a:t>
            </a:r>
          </a:p>
          <a:p>
            <a:pPr marL="0" indent="0">
              <a:buFont typeface="Wingdings" pitchFamily="2" charset="2"/>
              <a:buNone/>
              <a:defRPr/>
            </a:pPr>
            <a:r>
              <a:rPr lang="en-US" sz="1050" dirty="0" smtClean="0">
                <a:latin typeface="Courier New" pitchFamily="49" charset="0"/>
                <a:cs typeface="Courier New" pitchFamily="49" charset="0"/>
              </a:rPr>
              <a:t>13 </a:t>
            </a:r>
            <a:r>
              <a:rPr lang="en-US" sz="1050" dirty="0" err="1" smtClean="0">
                <a:latin typeface="Courier New" pitchFamily="49" charset="0"/>
                <a:cs typeface="Courier New" pitchFamily="49" charset="0"/>
              </a:rPr>
              <a:t>vmulpd</a:t>
            </a:r>
            <a:r>
              <a:rPr lang="en-US" sz="1050" dirty="0" smtClean="0">
                <a:latin typeface="Courier New" pitchFamily="49" charset="0"/>
                <a:cs typeface="Courier New" pitchFamily="49" charset="0"/>
              </a:rPr>
              <a:t> 0x40(%</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),%ymm0,%ymm5      # Parallel </a:t>
            </a:r>
            <a:r>
              <a:rPr lang="en-US" sz="1050" dirty="0" err="1" smtClean="0">
                <a:latin typeface="Courier New" pitchFamily="49" charset="0"/>
                <a:cs typeface="Courier New" pitchFamily="49" charset="0"/>
              </a:rPr>
              <a:t>mul</a:t>
            </a:r>
            <a:r>
              <a:rPr lang="en-US" sz="1050" dirty="0" smtClean="0">
                <a:latin typeface="Courier New" pitchFamily="49" charset="0"/>
                <a:cs typeface="Courier New" pitchFamily="49" charset="0"/>
              </a:rPr>
              <a:t> %ymm1,4 A elements</a:t>
            </a:r>
          </a:p>
          <a:p>
            <a:pPr marL="0" indent="0">
              <a:buFont typeface="Wingdings" pitchFamily="2" charset="2"/>
              <a:buNone/>
              <a:defRPr/>
            </a:pPr>
            <a:r>
              <a:rPr lang="en-US" sz="1050" dirty="0" smtClean="0">
                <a:latin typeface="Courier New" pitchFamily="49" charset="0"/>
                <a:cs typeface="Courier New" pitchFamily="49" charset="0"/>
              </a:rPr>
              <a:t>14 </a:t>
            </a:r>
            <a:r>
              <a:rPr lang="en-US" sz="1050" dirty="0" err="1" smtClean="0">
                <a:latin typeface="Courier New" pitchFamily="49" charset="0"/>
                <a:cs typeface="Courier New" pitchFamily="49" charset="0"/>
              </a:rPr>
              <a:t>vmulpd</a:t>
            </a:r>
            <a:r>
              <a:rPr lang="en-US" sz="1050" dirty="0" smtClean="0">
                <a:latin typeface="Courier New" pitchFamily="49" charset="0"/>
                <a:cs typeface="Courier New" pitchFamily="49" charset="0"/>
              </a:rPr>
              <a:t> 0x60(%</a:t>
            </a:r>
            <a:r>
              <a:rPr lang="en-US" sz="1050" dirty="0" err="1" smtClean="0">
                <a:latin typeface="Courier New" pitchFamily="49" charset="0"/>
                <a:cs typeface="Courier New" pitchFamily="49" charset="0"/>
              </a:rPr>
              <a:t>rax</a:t>
            </a:r>
            <a:r>
              <a:rPr lang="en-US" sz="1050" dirty="0" smtClean="0">
                <a:latin typeface="Courier New" pitchFamily="49" charset="0"/>
                <a:cs typeface="Courier New" pitchFamily="49" charset="0"/>
              </a:rPr>
              <a:t>),%ymm0,%ymm0      # Parallel </a:t>
            </a:r>
            <a:r>
              <a:rPr lang="en-US" sz="1050" dirty="0" err="1" smtClean="0">
                <a:latin typeface="Courier New" pitchFamily="49" charset="0"/>
                <a:cs typeface="Courier New" pitchFamily="49" charset="0"/>
              </a:rPr>
              <a:t>mul</a:t>
            </a:r>
            <a:r>
              <a:rPr lang="en-US" sz="1050" dirty="0" smtClean="0">
                <a:latin typeface="Courier New" pitchFamily="49" charset="0"/>
                <a:cs typeface="Courier New" pitchFamily="49" charset="0"/>
              </a:rPr>
              <a:t> %ymm1,4 A elements</a:t>
            </a:r>
          </a:p>
          <a:p>
            <a:pPr marL="0" indent="0">
              <a:buFont typeface="Wingdings" pitchFamily="2" charset="2"/>
              <a:buNone/>
              <a:defRPr/>
            </a:pPr>
            <a:r>
              <a:rPr lang="pt-BR" sz="1050" dirty="0" smtClean="0">
                <a:latin typeface="Courier New" pitchFamily="49" charset="0"/>
                <a:cs typeface="Courier New" pitchFamily="49" charset="0"/>
              </a:rPr>
              <a:t>15 add %r8,%rax                       # register %rax = %rax + %r8</a:t>
            </a:r>
          </a:p>
          <a:p>
            <a:pPr marL="0" indent="0">
              <a:buFont typeface="Wingdings" pitchFamily="2" charset="2"/>
              <a:buNone/>
              <a:defRPr/>
            </a:pPr>
            <a:r>
              <a:rPr lang="pt-BR" sz="1050" dirty="0" smtClean="0">
                <a:latin typeface="Courier New" pitchFamily="49" charset="0"/>
                <a:cs typeface="Courier New" pitchFamily="49" charset="0"/>
              </a:rPr>
              <a:t>16 cmp %r10,%rcx                      # compare %r8 to %rax</a:t>
            </a:r>
          </a:p>
          <a:p>
            <a:pPr marL="0" indent="0">
              <a:buFont typeface="Wingdings" pitchFamily="2" charset="2"/>
              <a:buNone/>
              <a:defRPr/>
            </a:pPr>
            <a:r>
              <a:rPr lang="en-US" sz="1050" dirty="0" smtClean="0">
                <a:latin typeface="Courier New" pitchFamily="49" charset="0"/>
                <a:cs typeface="Courier New" pitchFamily="49" charset="0"/>
              </a:rPr>
              <a:t>17 </a:t>
            </a:r>
            <a:r>
              <a:rPr lang="en-US" sz="1050" dirty="0" err="1" smtClean="0">
                <a:latin typeface="Courier New" pitchFamily="49" charset="0"/>
                <a:cs typeface="Courier New" pitchFamily="49" charset="0"/>
              </a:rPr>
              <a:t>vaddpd</a:t>
            </a:r>
            <a:r>
              <a:rPr lang="en-US" sz="1050" dirty="0" smtClean="0">
                <a:latin typeface="Courier New" pitchFamily="49" charset="0"/>
                <a:cs typeface="Courier New" pitchFamily="49" charset="0"/>
              </a:rPr>
              <a:t> %ymm5,%ymm2,%ymm2           # Parallel add %ymm5, %ymm2</a:t>
            </a:r>
          </a:p>
          <a:p>
            <a:pPr marL="0" indent="0">
              <a:buFont typeface="Wingdings" pitchFamily="2" charset="2"/>
              <a:buNone/>
              <a:defRPr/>
            </a:pPr>
            <a:r>
              <a:rPr lang="en-US" sz="1050" dirty="0" smtClean="0">
                <a:latin typeface="Courier New" pitchFamily="49" charset="0"/>
                <a:cs typeface="Courier New" pitchFamily="49" charset="0"/>
              </a:rPr>
              <a:t>18 </a:t>
            </a:r>
            <a:r>
              <a:rPr lang="en-US" sz="1050" dirty="0" err="1" smtClean="0">
                <a:latin typeface="Courier New" pitchFamily="49" charset="0"/>
                <a:cs typeface="Courier New" pitchFamily="49" charset="0"/>
              </a:rPr>
              <a:t>vaddpd</a:t>
            </a:r>
            <a:r>
              <a:rPr lang="en-US" sz="1050" dirty="0" smtClean="0">
                <a:latin typeface="Courier New" pitchFamily="49" charset="0"/>
                <a:cs typeface="Courier New" pitchFamily="49" charset="0"/>
              </a:rPr>
              <a:t> %ymm0,%ymm1,%ymm1           # Parallel add %ymm0, %ymm1</a:t>
            </a:r>
          </a:p>
          <a:p>
            <a:pPr marL="0" indent="0">
              <a:buFont typeface="Wingdings" pitchFamily="2" charset="2"/>
              <a:buNone/>
              <a:defRPr/>
            </a:pPr>
            <a:r>
              <a:rPr lang="en-US" sz="1050" dirty="0" smtClean="0">
                <a:latin typeface="Courier New" pitchFamily="49" charset="0"/>
                <a:cs typeface="Courier New" pitchFamily="49" charset="0"/>
              </a:rPr>
              <a:t>19 </a:t>
            </a:r>
            <a:r>
              <a:rPr lang="en-US" sz="1050" dirty="0" err="1" smtClean="0">
                <a:latin typeface="Courier New" pitchFamily="49" charset="0"/>
                <a:cs typeface="Courier New" pitchFamily="49" charset="0"/>
              </a:rPr>
              <a:t>jne</a:t>
            </a:r>
            <a:r>
              <a:rPr lang="en-US" sz="1050" dirty="0" smtClean="0">
                <a:latin typeface="Courier New" pitchFamily="49" charset="0"/>
                <a:cs typeface="Courier New" pitchFamily="49" charset="0"/>
              </a:rPr>
              <a:t> 68 &lt;dgemm+0x68&gt;                # jump if not %r8 != %</a:t>
            </a:r>
            <a:r>
              <a:rPr lang="en-US" sz="1050" dirty="0" err="1" smtClean="0">
                <a:latin typeface="Courier New" pitchFamily="49" charset="0"/>
                <a:cs typeface="Courier New" pitchFamily="49" charset="0"/>
              </a:rPr>
              <a:t>rax</a:t>
            </a:r>
            <a:endParaRPr lang="en-US" sz="1050" dirty="0" smtClean="0">
              <a:latin typeface="Courier New" pitchFamily="49" charset="0"/>
              <a:cs typeface="Courier New" pitchFamily="49" charset="0"/>
            </a:endParaRPr>
          </a:p>
          <a:p>
            <a:pPr marL="0" indent="0">
              <a:buFont typeface="Wingdings" pitchFamily="2" charset="2"/>
              <a:buNone/>
              <a:defRPr/>
            </a:pPr>
            <a:r>
              <a:rPr lang="it-IT" sz="1050" dirty="0" smtClean="0">
                <a:latin typeface="Courier New" pitchFamily="49" charset="0"/>
                <a:cs typeface="Courier New" pitchFamily="49" charset="0"/>
              </a:rPr>
              <a:t>20 add $0x1,%esi                      # register % esi = % esi + 1</a:t>
            </a:r>
          </a:p>
          <a:p>
            <a:pPr marL="0" indent="0">
              <a:buFont typeface="Wingdings" pitchFamily="2" charset="2"/>
              <a:buNone/>
              <a:defRPr/>
            </a:pPr>
            <a:r>
              <a:rPr lang="en-US" sz="1050" dirty="0" smtClean="0">
                <a:latin typeface="Courier New" pitchFamily="49" charset="0"/>
                <a:cs typeface="Courier New" pitchFamily="49" charset="0"/>
              </a:rPr>
              <a:t>21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%ymm4,(%r11)               # Store %ymm4 into 4 C elements</a:t>
            </a:r>
          </a:p>
          <a:p>
            <a:pPr marL="0" indent="0">
              <a:buFont typeface="Wingdings" pitchFamily="2" charset="2"/>
              <a:buNone/>
              <a:defRPr/>
            </a:pPr>
            <a:r>
              <a:rPr lang="en-US" sz="1050" dirty="0" smtClean="0">
                <a:latin typeface="Courier New" pitchFamily="49" charset="0"/>
                <a:cs typeface="Courier New" pitchFamily="49" charset="0"/>
              </a:rPr>
              <a:t>22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%ymm3,0x20(%r11)           # Store %ymm3 into 4 C elements</a:t>
            </a:r>
          </a:p>
          <a:p>
            <a:pPr marL="0" indent="0">
              <a:buFont typeface="Wingdings" pitchFamily="2" charset="2"/>
              <a:buNone/>
              <a:defRPr/>
            </a:pPr>
            <a:r>
              <a:rPr lang="en-US" sz="1050" dirty="0" smtClean="0">
                <a:latin typeface="Courier New" pitchFamily="49" charset="0"/>
                <a:cs typeface="Courier New" pitchFamily="49" charset="0"/>
              </a:rPr>
              <a:t>23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%ymm2,0x40(%r11)           # Store %ymm2 into 4 C elements</a:t>
            </a:r>
          </a:p>
          <a:p>
            <a:pPr marL="0" indent="0">
              <a:buFont typeface="Wingdings" pitchFamily="2" charset="2"/>
              <a:buNone/>
              <a:defRPr/>
            </a:pPr>
            <a:r>
              <a:rPr lang="en-US" sz="1050" dirty="0" smtClean="0">
                <a:latin typeface="Courier New" pitchFamily="49" charset="0"/>
                <a:cs typeface="Courier New" pitchFamily="49" charset="0"/>
              </a:rPr>
              <a:t>24 </a:t>
            </a:r>
            <a:r>
              <a:rPr lang="en-US" sz="1050" dirty="0" err="1" smtClean="0">
                <a:latin typeface="Courier New" pitchFamily="49" charset="0"/>
                <a:cs typeface="Courier New" pitchFamily="49" charset="0"/>
              </a:rPr>
              <a:t>vmovapd</a:t>
            </a:r>
            <a:r>
              <a:rPr lang="en-US" sz="1050" dirty="0" smtClean="0">
                <a:latin typeface="Courier New" pitchFamily="49" charset="0"/>
                <a:cs typeface="Courier New" pitchFamily="49" charset="0"/>
              </a:rPr>
              <a:t> %ymm1,0x60(%r11)           # Store %ymm1 into 4 C elements</a:t>
            </a:r>
            <a:endParaRPr lang="en-US" sz="1050" dirty="0">
              <a:latin typeface="Courier New" pitchFamily="49" charset="0"/>
              <a:cs typeface="Courier New" pitchFamily="49" charset="0"/>
            </a:endParaRPr>
          </a:p>
        </p:txBody>
      </p:sp>
      <p:sp>
        <p:nvSpPr>
          <p:cNvPr id="1382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E90EC938-65E2-7B42-BEDE-A114E0C13C24}" type="slidenum">
              <a:rPr lang="en-AU" altLang="en-US" sz="1400"/>
              <a:pPr/>
              <a:t>18</a:t>
            </a:fld>
            <a:endParaRPr lang="en-AU" altLang="en-US" sz="1400"/>
          </a:p>
        </p:txBody>
      </p:sp>
      <p:sp>
        <p:nvSpPr>
          <p:cNvPr id="138245" name="Text Box 4"/>
          <p:cNvSpPr txBox="1">
            <a:spLocks noChangeArrowheads="1"/>
          </p:cNvSpPr>
          <p:nvPr/>
        </p:nvSpPr>
        <p:spPr bwMode="auto">
          <a:xfrm rot="5400000">
            <a:off x="6034881" y="2753519"/>
            <a:ext cx="5878513"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§4.12 Instruction-Level Parallelism and Matrix Multiply</a:t>
            </a:r>
          </a:p>
        </p:txBody>
      </p:sp>
    </p:spTree>
    <p:extLst>
      <p:ext uri="{BB962C8B-B14F-4D97-AF65-F5344CB8AC3E}">
        <p14:creationId xmlns:p14="http://schemas.microsoft.com/office/powerpoint/2010/main" val="1667897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altLang="en-US"/>
              <a:t>Performance Impact</a:t>
            </a:r>
          </a:p>
        </p:txBody>
      </p:sp>
      <p:sp>
        <p:nvSpPr>
          <p:cNvPr id="13926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75ED76EC-3FFF-8D4F-8BEA-76B0C19D6ADB}" type="slidenum">
              <a:rPr lang="en-AU" altLang="en-US" sz="1400"/>
              <a:pPr/>
              <a:t>19</a:t>
            </a:fld>
            <a:endParaRPr lang="en-AU" altLang="en-US" sz="1400"/>
          </a:p>
        </p:txBody>
      </p:sp>
      <p:pic>
        <p:nvPicPr>
          <p:cNvPr id="139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657350"/>
            <a:ext cx="6130925"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58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D1AF05FB-0242-F347-A2BF-7CBC5E4B2988}" type="slidenum">
              <a:rPr lang="en-AU" altLang="en-US" sz="1400"/>
              <a:pPr/>
              <a:t>2</a:t>
            </a:fld>
            <a:endParaRPr lang="en-AU" altLang="en-US" sz="1400"/>
          </a:p>
        </p:txBody>
      </p:sp>
      <p:pic>
        <p:nvPicPr>
          <p:cNvPr id="118787" name="Picture 5" descr="f04-6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41438"/>
            <a:ext cx="8001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2"/>
          <p:cNvSpPr>
            <a:spLocks noGrp="1" noChangeArrowheads="1"/>
          </p:cNvSpPr>
          <p:nvPr>
            <p:ph type="title"/>
          </p:nvPr>
        </p:nvSpPr>
        <p:spPr/>
        <p:txBody>
          <a:bodyPr/>
          <a:lstStyle/>
          <a:p>
            <a:pPr eaLnBrk="1" hangingPunct="1"/>
            <a:r>
              <a:rPr lang="en-US" altLang="en-US"/>
              <a:t>MIPS with Static Dual Issue</a:t>
            </a:r>
            <a:endParaRPr lang="en-AU" altLang="en-US"/>
          </a:p>
        </p:txBody>
      </p:sp>
    </p:spTree>
    <p:extLst>
      <p:ext uri="{BB962C8B-B14F-4D97-AF65-F5344CB8AC3E}">
        <p14:creationId xmlns:p14="http://schemas.microsoft.com/office/powerpoint/2010/main" val="1321427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A04AB2A6-C38C-4347-85EF-4C2548C08403}" type="slidenum">
              <a:rPr lang="en-AU" altLang="en-US" sz="1400"/>
              <a:pPr/>
              <a:t>20</a:t>
            </a:fld>
            <a:endParaRPr lang="en-AU" altLang="en-US" sz="1400"/>
          </a:p>
        </p:txBody>
      </p:sp>
      <p:sp>
        <p:nvSpPr>
          <p:cNvPr id="140291" name="Rectangle 2"/>
          <p:cNvSpPr>
            <a:spLocks noGrp="1" noChangeArrowheads="1"/>
          </p:cNvSpPr>
          <p:nvPr>
            <p:ph type="title"/>
          </p:nvPr>
        </p:nvSpPr>
        <p:spPr/>
        <p:txBody>
          <a:bodyPr/>
          <a:lstStyle/>
          <a:p>
            <a:pPr eaLnBrk="1" hangingPunct="1"/>
            <a:r>
              <a:rPr lang="en-US" altLang="en-US" sz="4000"/>
              <a:t>Fallacies</a:t>
            </a:r>
            <a:endParaRPr lang="en-AU" altLang="en-US" sz="4000"/>
          </a:p>
        </p:txBody>
      </p:sp>
      <p:sp>
        <p:nvSpPr>
          <p:cNvPr id="140292" name="Rectangle 3"/>
          <p:cNvSpPr>
            <a:spLocks noGrp="1" noChangeArrowheads="1"/>
          </p:cNvSpPr>
          <p:nvPr>
            <p:ph type="body" idx="1"/>
          </p:nvPr>
        </p:nvSpPr>
        <p:spPr/>
        <p:txBody>
          <a:bodyPr/>
          <a:lstStyle/>
          <a:p>
            <a:pPr eaLnBrk="1" hangingPunct="1"/>
            <a:r>
              <a:rPr lang="en-US" altLang="en-US" sz="2800"/>
              <a:t>Pipelining is easy (!)</a:t>
            </a:r>
          </a:p>
          <a:p>
            <a:pPr lvl="1" eaLnBrk="1" hangingPunct="1"/>
            <a:r>
              <a:rPr lang="en-US" altLang="en-US" sz="2400"/>
              <a:t>The basic idea is easy</a:t>
            </a:r>
          </a:p>
          <a:p>
            <a:pPr lvl="1" eaLnBrk="1" hangingPunct="1"/>
            <a:r>
              <a:rPr lang="en-US" altLang="en-US" sz="2400"/>
              <a:t>The devil is in the details</a:t>
            </a:r>
          </a:p>
          <a:p>
            <a:pPr lvl="2" eaLnBrk="1" hangingPunct="1"/>
            <a:r>
              <a:rPr lang="en-US" altLang="en-US" sz="2000"/>
              <a:t>e.g., detecting data hazards</a:t>
            </a:r>
          </a:p>
          <a:p>
            <a:pPr eaLnBrk="1" hangingPunct="1"/>
            <a:r>
              <a:rPr lang="en-US" altLang="en-US" sz="2800"/>
              <a:t>Pipelining is independent of technology</a:t>
            </a:r>
          </a:p>
          <a:p>
            <a:pPr lvl="1" eaLnBrk="1" hangingPunct="1"/>
            <a:r>
              <a:rPr lang="en-US" altLang="en-US" sz="2400"/>
              <a:t>So why haven’t we always done pipelining?</a:t>
            </a:r>
          </a:p>
          <a:p>
            <a:pPr lvl="1" eaLnBrk="1" hangingPunct="1"/>
            <a:r>
              <a:rPr lang="en-US" altLang="en-US" sz="2400"/>
              <a:t>More transistors make more advanced techniques feasible</a:t>
            </a:r>
          </a:p>
          <a:p>
            <a:pPr lvl="1" eaLnBrk="1" hangingPunct="1"/>
            <a:r>
              <a:rPr lang="en-US" altLang="en-US" sz="2400"/>
              <a:t>Pipeline-related ISA design needs to take account of technology trends</a:t>
            </a:r>
          </a:p>
          <a:p>
            <a:pPr lvl="2" eaLnBrk="1" hangingPunct="1"/>
            <a:r>
              <a:rPr lang="en-US" altLang="en-US" sz="2000"/>
              <a:t>e.g., predicated instructions</a:t>
            </a:r>
            <a:endParaRPr lang="en-AU" altLang="en-US" sz="2000"/>
          </a:p>
        </p:txBody>
      </p:sp>
      <p:sp>
        <p:nvSpPr>
          <p:cNvPr id="140293" name="Text Box 4"/>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§4.14 Fallacies and Pitfalls</a:t>
            </a:r>
          </a:p>
        </p:txBody>
      </p:sp>
    </p:spTree>
    <p:extLst>
      <p:ext uri="{BB962C8B-B14F-4D97-AF65-F5344CB8AC3E}">
        <p14:creationId xmlns:p14="http://schemas.microsoft.com/office/powerpoint/2010/main" val="1955396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13C32C42-10AD-7140-B570-EE1FFFE8EDBB}" type="slidenum">
              <a:rPr lang="en-AU" altLang="en-US" sz="1400"/>
              <a:pPr/>
              <a:t>21</a:t>
            </a:fld>
            <a:endParaRPr lang="en-AU" altLang="en-US" sz="1400"/>
          </a:p>
        </p:txBody>
      </p:sp>
      <p:sp>
        <p:nvSpPr>
          <p:cNvPr id="141315" name="Rectangle 2"/>
          <p:cNvSpPr>
            <a:spLocks noGrp="1" noChangeArrowheads="1"/>
          </p:cNvSpPr>
          <p:nvPr>
            <p:ph type="title"/>
          </p:nvPr>
        </p:nvSpPr>
        <p:spPr/>
        <p:txBody>
          <a:bodyPr/>
          <a:lstStyle/>
          <a:p>
            <a:pPr eaLnBrk="1" hangingPunct="1"/>
            <a:r>
              <a:rPr lang="en-US" altLang="en-US"/>
              <a:t>Pitfalls</a:t>
            </a:r>
            <a:endParaRPr lang="en-AU" altLang="en-US"/>
          </a:p>
        </p:txBody>
      </p:sp>
      <p:sp>
        <p:nvSpPr>
          <p:cNvPr id="141316" name="Rectangle 3"/>
          <p:cNvSpPr>
            <a:spLocks noGrp="1" noChangeArrowheads="1"/>
          </p:cNvSpPr>
          <p:nvPr>
            <p:ph type="body" idx="1"/>
          </p:nvPr>
        </p:nvSpPr>
        <p:spPr/>
        <p:txBody>
          <a:bodyPr/>
          <a:lstStyle/>
          <a:p>
            <a:pPr marL="0" indent="0" eaLnBrk="1" hangingPunct="1">
              <a:buNone/>
            </a:pPr>
            <a:r>
              <a:rPr lang="en-US" altLang="en-US" dirty="0"/>
              <a:t>Poor ISA design can make pipelining harder</a:t>
            </a:r>
          </a:p>
          <a:p>
            <a:pPr eaLnBrk="1" hangingPunct="1"/>
            <a:r>
              <a:rPr lang="en-US" altLang="en-US" dirty="0"/>
              <a:t>e.g., complex instruction sets (VAX, IA-32)</a:t>
            </a:r>
          </a:p>
          <a:p>
            <a:pPr lvl="1" eaLnBrk="1" hangingPunct="1"/>
            <a:r>
              <a:rPr lang="en-US" altLang="en-US" dirty="0"/>
              <a:t>Significant overhead to make pipelining work</a:t>
            </a:r>
          </a:p>
          <a:p>
            <a:pPr lvl="1" eaLnBrk="1" hangingPunct="1"/>
            <a:r>
              <a:rPr lang="en-US" altLang="en-US" dirty="0"/>
              <a:t>IA-32 micro-op approach</a:t>
            </a:r>
          </a:p>
          <a:p>
            <a:pPr eaLnBrk="1" hangingPunct="1"/>
            <a:r>
              <a:rPr lang="en-US" altLang="en-US" dirty="0"/>
              <a:t>e.g., complex addressing modes</a:t>
            </a:r>
          </a:p>
          <a:p>
            <a:pPr lvl="1" eaLnBrk="1" hangingPunct="1"/>
            <a:r>
              <a:rPr lang="en-US" altLang="en-US" dirty="0"/>
              <a:t>Register update side effects, memory indirection</a:t>
            </a:r>
          </a:p>
          <a:p>
            <a:pPr eaLnBrk="1" hangingPunct="1"/>
            <a:r>
              <a:rPr lang="en-US" altLang="en-US" dirty="0"/>
              <a:t>e.g., delayed branches</a:t>
            </a:r>
          </a:p>
          <a:p>
            <a:pPr lvl="1" eaLnBrk="1" hangingPunct="1"/>
            <a:r>
              <a:rPr lang="en-US" altLang="en-US" dirty="0"/>
              <a:t>Advanced pipelines have long delay slots</a:t>
            </a:r>
            <a:endParaRPr lang="en-AU" altLang="en-US" dirty="0"/>
          </a:p>
        </p:txBody>
      </p:sp>
    </p:spTree>
    <p:extLst>
      <p:ext uri="{BB962C8B-B14F-4D97-AF65-F5344CB8AC3E}">
        <p14:creationId xmlns:p14="http://schemas.microsoft.com/office/powerpoint/2010/main" val="1684355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CC73E52B-A972-F04B-980A-570ED542BB44}" type="slidenum">
              <a:rPr lang="en-AU" altLang="en-US" sz="1400"/>
              <a:pPr/>
              <a:t>22</a:t>
            </a:fld>
            <a:endParaRPr lang="en-AU" altLang="en-US" sz="1400"/>
          </a:p>
        </p:txBody>
      </p:sp>
      <p:sp>
        <p:nvSpPr>
          <p:cNvPr id="142339" name="Rectangle 2"/>
          <p:cNvSpPr>
            <a:spLocks noGrp="1" noChangeArrowheads="1"/>
          </p:cNvSpPr>
          <p:nvPr>
            <p:ph type="title"/>
          </p:nvPr>
        </p:nvSpPr>
        <p:spPr/>
        <p:txBody>
          <a:bodyPr/>
          <a:lstStyle/>
          <a:p>
            <a:pPr eaLnBrk="1" hangingPunct="1"/>
            <a:r>
              <a:rPr lang="en-US" altLang="en-US"/>
              <a:t>Concluding Remarks</a:t>
            </a:r>
            <a:endParaRPr lang="en-AU" altLang="en-US"/>
          </a:p>
        </p:txBody>
      </p:sp>
      <p:sp>
        <p:nvSpPr>
          <p:cNvPr id="142340" name="Rectangle 3"/>
          <p:cNvSpPr>
            <a:spLocks noGrp="1" noChangeArrowheads="1"/>
          </p:cNvSpPr>
          <p:nvPr>
            <p:ph type="body" idx="1"/>
          </p:nvPr>
        </p:nvSpPr>
        <p:spPr/>
        <p:txBody>
          <a:bodyPr/>
          <a:lstStyle/>
          <a:p>
            <a:pPr eaLnBrk="1" hangingPunct="1"/>
            <a:r>
              <a:rPr lang="en-US" altLang="en-US" sz="2800"/>
              <a:t>ISA influences design of datapath and control</a:t>
            </a:r>
          </a:p>
          <a:p>
            <a:pPr eaLnBrk="1" hangingPunct="1"/>
            <a:r>
              <a:rPr lang="en-US" altLang="en-US" sz="2800"/>
              <a:t>Datapath and control influence design of ISA</a:t>
            </a:r>
          </a:p>
          <a:p>
            <a:pPr eaLnBrk="1" hangingPunct="1"/>
            <a:r>
              <a:rPr lang="en-US" altLang="en-US" sz="2800"/>
              <a:t>Pipelining improves instruction throughput</a:t>
            </a:r>
            <a:br>
              <a:rPr lang="en-US" altLang="en-US" sz="2800"/>
            </a:br>
            <a:r>
              <a:rPr lang="en-US" altLang="en-US" sz="2800"/>
              <a:t>using parallelism</a:t>
            </a:r>
          </a:p>
          <a:p>
            <a:pPr lvl="1" eaLnBrk="1" hangingPunct="1"/>
            <a:r>
              <a:rPr lang="en-US" altLang="en-US" sz="2400"/>
              <a:t>More instructions completed per second</a:t>
            </a:r>
          </a:p>
          <a:p>
            <a:pPr lvl="1" eaLnBrk="1" hangingPunct="1"/>
            <a:r>
              <a:rPr lang="en-US" altLang="en-US" sz="2400"/>
              <a:t>Latency for each instruction not reduced</a:t>
            </a:r>
          </a:p>
          <a:p>
            <a:pPr eaLnBrk="1" hangingPunct="1"/>
            <a:r>
              <a:rPr lang="en-US" altLang="en-US" sz="2800"/>
              <a:t>Hazards: structural, data, control</a:t>
            </a:r>
          </a:p>
          <a:p>
            <a:pPr eaLnBrk="1" hangingPunct="1"/>
            <a:r>
              <a:rPr lang="en-US" altLang="en-US" sz="2800"/>
              <a:t>Multiple issue and dynamic scheduling (ILP)</a:t>
            </a:r>
          </a:p>
          <a:p>
            <a:pPr lvl="1" eaLnBrk="1" hangingPunct="1"/>
            <a:r>
              <a:rPr lang="en-US" altLang="en-US" sz="2400"/>
              <a:t>Dependencies limit achievable parallelism</a:t>
            </a:r>
          </a:p>
          <a:p>
            <a:pPr lvl="1" eaLnBrk="1" hangingPunct="1"/>
            <a:r>
              <a:rPr lang="en-US" altLang="en-US" sz="2400"/>
              <a:t>Complexity leads to the power wall</a:t>
            </a:r>
          </a:p>
        </p:txBody>
      </p:sp>
      <p:sp>
        <p:nvSpPr>
          <p:cNvPr id="142341" name="Text Box 4"/>
          <p:cNvSpPr txBox="1">
            <a:spLocks noChangeArrowheads="1"/>
          </p:cNvSpPr>
          <p:nvPr/>
        </p:nvSpPr>
        <p:spPr bwMode="auto">
          <a:xfrm rot="5400000">
            <a:off x="7490619" y="1286669"/>
            <a:ext cx="2940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§4.14 Concluding Remarks</a:t>
            </a:r>
          </a:p>
        </p:txBody>
      </p:sp>
    </p:spTree>
    <p:extLst>
      <p:ext uri="{BB962C8B-B14F-4D97-AF65-F5344CB8AC3E}">
        <p14:creationId xmlns:p14="http://schemas.microsoft.com/office/powerpoint/2010/main" val="1655319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38F64EEF-B23F-7A49-8613-54FC60C47581}" type="slidenum">
              <a:rPr lang="en-AU" altLang="en-US" sz="1400"/>
              <a:pPr/>
              <a:t>3</a:t>
            </a:fld>
            <a:endParaRPr lang="en-AU" altLang="en-US" sz="1400"/>
          </a:p>
        </p:txBody>
      </p:sp>
      <p:sp>
        <p:nvSpPr>
          <p:cNvPr id="122883" name="Rectangle 2"/>
          <p:cNvSpPr>
            <a:spLocks noGrp="1" noChangeArrowheads="1"/>
          </p:cNvSpPr>
          <p:nvPr>
            <p:ph type="title"/>
          </p:nvPr>
        </p:nvSpPr>
        <p:spPr/>
        <p:txBody>
          <a:bodyPr/>
          <a:lstStyle/>
          <a:p>
            <a:pPr eaLnBrk="1" hangingPunct="1"/>
            <a:r>
              <a:rPr lang="en-US" altLang="en-US"/>
              <a:t>Loop Unrolling Example</a:t>
            </a:r>
            <a:endParaRPr lang="en-AU" altLang="en-US"/>
          </a:p>
        </p:txBody>
      </p:sp>
      <p:sp>
        <p:nvSpPr>
          <p:cNvPr id="122884" name="Rectangle 3"/>
          <p:cNvSpPr>
            <a:spLocks noGrp="1" noChangeArrowheads="1"/>
          </p:cNvSpPr>
          <p:nvPr>
            <p:ph type="body" idx="1"/>
          </p:nvPr>
        </p:nvSpPr>
        <p:spPr>
          <a:xfrm>
            <a:off x="684213" y="4889500"/>
            <a:ext cx="8270875" cy="1347788"/>
          </a:xfrm>
        </p:spPr>
        <p:txBody>
          <a:bodyPr/>
          <a:lstStyle/>
          <a:p>
            <a:pPr eaLnBrk="1" hangingPunct="1"/>
            <a:r>
              <a:rPr lang="en-US" altLang="en-US" sz="2800" dirty="0"/>
              <a:t>IPC = 14/8 = 1.75</a:t>
            </a:r>
          </a:p>
          <a:p>
            <a:pPr lvl="1" eaLnBrk="1" hangingPunct="1"/>
            <a:r>
              <a:rPr lang="en-US" altLang="en-US" sz="2400" dirty="0"/>
              <a:t>Closer to </a:t>
            </a:r>
            <a:r>
              <a:rPr lang="en-US" altLang="en-US" sz="2400" dirty="0" smtClean="0"/>
              <a:t>2</a:t>
            </a:r>
            <a:endParaRPr lang="en-AU" altLang="en-US" sz="2400" dirty="0"/>
          </a:p>
        </p:txBody>
      </p:sp>
      <p:graphicFrame>
        <p:nvGraphicFramePr>
          <p:cNvPr id="503867" name="Group 59"/>
          <p:cNvGraphicFramePr>
            <a:graphicFrameLocks noGrp="1"/>
          </p:cNvGraphicFramePr>
          <p:nvPr/>
        </p:nvGraphicFramePr>
        <p:xfrm>
          <a:off x="1187450" y="1557338"/>
          <a:ext cx="7272338" cy="3017610"/>
        </p:xfrm>
        <a:graphic>
          <a:graphicData uri="http://schemas.openxmlformats.org/drawingml/2006/table">
            <a:tbl>
              <a:tblPr/>
              <a:tblGrid>
                <a:gridCol w="817563"/>
                <a:gridCol w="2803525"/>
                <a:gridCol w="2803525"/>
                <a:gridCol w="847725"/>
              </a:tblGrid>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ALU/branch</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Load/store</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cycle</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Loop:</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addi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$s1,–16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0($s1)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1</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2</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3</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4</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16($s1)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5</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$t4</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6</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7</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bne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$zero, Loop</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8</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664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0476E001-AFCB-E64C-B5CC-8212EAF46AE2}" type="slidenum">
              <a:rPr lang="en-AU" altLang="en-US" sz="1400"/>
              <a:pPr/>
              <a:t>4</a:t>
            </a:fld>
            <a:endParaRPr lang="en-AU" altLang="en-US" sz="1400"/>
          </a:p>
        </p:txBody>
      </p:sp>
      <p:sp>
        <p:nvSpPr>
          <p:cNvPr id="123907" name="Rectangle 2"/>
          <p:cNvSpPr>
            <a:spLocks noGrp="1" noChangeArrowheads="1"/>
          </p:cNvSpPr>
          <p:nvPr>
            <p:ph type="title"/>
          </p:nvPr>
        </p:nvSpPr>
        <p:spPr/>
        <p:txBody>
          <a:bodyPr/>
          <a:lstStyle/>
          <a:p>
            <a:pPr eaLnBrk="1" hangingPunct="1"/>
            <a:r>
              <a:rPr lang="en-US" altLang="en-US"/>
              <a:t>Dynamic Multiple Issue</a:t>
            </a:r>
            <a:endParaRPr lang="en-AU" altLang="en-US"/>
          </a:p>
        </p:txBody>
      </p:sp>
      <p:sp>
        <p:nvSpPr>
          <p:cNvPr id="123908" name="Rectangle 3"/>
          <p:cNvSpPr>
            <a:spLocks noGrp="1" noChangeArrowheads="1"/>
          </p:cNvSpPr>
          <p:nvPr>
            <p:ph type="body" idx="1"/>
          </p:nvPr>
        </p:nvSpPr>
        <p:spPr/>
        <p:txBody>
          <a:bodyPr/>
          <a:lstStyle/>
          <a:p>
            <a:pPr eaLnBrk="1" hangingPunct="1"/>
            <a:r>
              <a:rPr lang="en-US" altLang="en-US"/>
              <a:t>“Superscalar” processors</a:t>
            </a:r>
          </a:p>
          <a:p>
            <a:pPr eaLnBrk="1" hangingPunct="1"/>
            <a:r>
              <a:rPr lang="en-US" altLang="en-US"/>
              <a:t>CPU decides whether to issue 0, 1, 2, … each cycle</a:t>
            </a:r>
          </a:p>
          <a:p>
            <a:pPr lvl="1" eaLnBrk="1" hangingPunct="1"/>
            <a:r>
              <a:rPr lang="en-US" altLang="en-US"/>
              <a:t>Avoiding structural and data hazards</a:t>
            </a:r>
          </a:p>
          <a:p>
            <a:pPr eaLnBrk="1" hangingPunct="1"/>
            <a:r>
              <a:rPr lang="en-US" altLang="en-US"/>
              <a:t>Avoids the need for compiler scheduling</a:t>
            </a:r>
          </a:p>
          <a:p>
            <a:pPr lvl="1" eaLnBrk="1" hangingPunct="1"/>
            <a:r>
              <a:rPr lang="en-US" altLang="en-US"/>
              <a:t>Though it may still help</a:t>
            </a:r>
          </a:p>
          <a:p>
            <a:pPr lvl="1" eaLnBrk="1" hangingPunct="1"/>
            <a:r>
              <a:rPr lang="en-US" altLang="en-US"/>
              <a:t>Code semantics ensured by the CPU</a:t>
            </a:r>
            <a:endParaRPr lang="en-AU" altLang="en-US"/>
          </a:p>
        </p:txBody>
      </p:sp>
    </p:spTree>
    <p:extLst>
      <p:ext uri="{BB962C8B-B14F-4D97-AF65-F5344CB8AC3E}">
        <p14:creationId xmlns:p14="http://schemas.microsoft.com/office/powerpoint/2010/main" val="647403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26F3645E-3F69-5049-8DC6-80DCEB2F6C2D}" type="slidenum">
              <a:rPr lang="en-AU" altLang="en-US" sz="1400"/>
              <a:pPr/>
              <a:t>5</a:t>
            </a:fld>
            <a:endParaRPr lang="en-AU" altLang="en-US" sz="1400"/>
          </a:p>
        </p:txBody>
      </p:sp>
      <p:sp>
        <p:nvSpPr>
          <p:cNvPr id="124931" name="Rectangle 2"/>
          <p:cNvSpPr>
            <a:spLocks noGrp="1" noChangeArrowheads="1"/>
          </p:cNvSpPr>
          <p:nvPr>
            <p:ph type="title"/>
          </p:nvPr>
        </p:nvSpPr>
        <p:spPr/>
        <p:txBody>
          <a:bodyPr/>
          <a:lstStyle/>
          <a:p>
            <a:pPr eaLnBrk="1" hangingPunct="1"/>
            <a:r>
              <a:rPr lang="en-US" altLang="en-US"/>
              <a:t>Dynamic Pipeline Scheduling</a:t>
            </a:r>
            <a:endParaRPr lang="en-AU" altLang="en-US"/>
          </a:p>
        </p:txBody>
      </p:sp>
      <p:sp>
        <p:nvSpPr>
          <p:cNvPr id="124932" name="Rectangle 3"/>
          <p:cNvSpPr>
            <a:spLocks noGrp="1" noChangeArrowheads="1"/>
          </p:cNvSpPr>
          <p:nvPr>
            <p:ph type="body" idx="1"/>
          </p:nvPr>
        </p:nvSpPr>
        <p:spPr/>
        <p:txBody>
          <a:bodyPr/>
          <a:lstStyle/>
          <a:p>
            <a:pPr eaLnBrk="1" hangingPunct="1"/>
            <a:r>
              <a:rPr lang="en-US" altLang="en-US"/>
              <a:t>Allow the CPU to execute instructions out of order to avoid stalls</a:t>
            </a:r>
          </a:p>
          <a:p>
            <a:pPr lvl="1" eaLnBrk="1" hangingPunct="1"/>
            <a:r>
              <a:rPr lang="en-US" altLang="en-US"/>
              <a:t>But commit result to registers in order</a:t>
            </a:r>
          </a:p>
          <a:p>
            <a:pPr eaLnBrk="1" hangingPunct="1"/>
            <a:r>
              <a:rPr lang="en-US" altLang="en-US"/>
              <a:t>Example</a:t>
            </a:r>
          </a:p>
          <a:p>
            <a:pPr lvl="1" eaLnBrk="1" hangingPunct="1">
              <a:buFont typeface="Wingdings" charset="2"/>
              <a:buNone/>
            </a:pPr>
            <a:r>
              <a:rPr lang="en-US" altLang="en-US"/>
              <a:t>	</a:t>
            </a:r>
            <a:r>
              <a:rPr lang="fr-FR" altLang="en-US">
                <a:latin typeface="Lucida Console" charset="0"/>
              </a:rPr>
              <a:t>lw    </a:t>
            </a:r>
            <a:r>
              <a:rPr lang="fr-FR" altLang="en-US">
                <a:solidFill>
                  <a:schemeClr val="hlink"/>
                </a:solidFill>
                <a:latin typeface="Lucida Console" charset="0"/>
              </a:rPr>
              <a:t>$t0</a:t>
            </a:r>
            <a:r>
              <a:rPr lang="fr-FR" altLang="en-US">
                <a:latin typeface="Lucida Console" charset="0"/>
              </a:rPr>
              <a:t>, 20($s2)</a:t>
            </a:r>
            <a:br>
              <a:rPr lang="fr-FR" altLang="en-US">
                <a:latin typeface="Lucida Console" charset="0"/>
              </a:rPr>
            </a:br>
            <a:r>
              <a:rPr lang="fr-FR" altLang="en-US">
                <a:latin typeface="Lucida Console" charset="0"/>
              </a:rPr>
              <a:t>addu  $t1, </a:t>
            </a:r>
            <a:r>
              <a:rPr lang="fr-FR" altLang="en-US">
                <a:solidFill>
                  <a:schemeClr val="hlink"/>
                </a:solidFill>
                <a:latin typeface="Lucida Console" charset="0"/>
              </a:rPr>
              <a:t>$t0</a:t>
            </a:r>
            <a:r>
              <a:rPr lang="fr-FR" altLang="en-US">
                <a:latin typeface="Lucida Console" charset="0"/>
              </a:rPr>
              <a:t>, $t2</a:t>
            </a:r>
            <a:br>
              <a:rPr lang="fr-FR" altLang="en-US">
                <a:latin typeface="Lucida Console" charset="0"/>
              </a:rPr>
            </a:br>
            <a:r>
              <a:rPr lang="fr-FR" altLang="en-US">
                <a:latin typeface="Lucida Console" charset="0"/>
              </a:rPr>
              <a:t>sub   $s4, $s4, $t3</a:t>
            </a:r>
            <a:br>
              <a:rPr lang="fr-FR" altLang="en-US">
                <a:latin typeface="Lucida Console" charset="0"/>
              </a:rPr>
            </a:br>
            <a:r>
              <a:rPr lang="fr-FR" altLang="en-US">
                <a:latin typeface="Lucida Console" charset="0"/>
              </a:rPr>
              <a:t>slti  $t5, $s4, 20</a:t>
            </a:r>
          </a:p>
          <a:p>
            <a:pPr lvl="1" eaLnBrk="1" hangingPunct="1"/>
            <a:r>
              <a:rPr lang="en-US" altLang="en-US"/>
              <a:t>Can start </a:t>
            </a:r>
            <a:r>
              <a:rPr lang="en-US" altLang="en-US">
                <a:latin typeface="Lucida Console" charset="0"/>
              </a:rPr>
              <a:t>sub</a:t>
            </a:r>
            <a:r>
              <a:rPr lang="en-US" altLang="en-US"/>
              <a:t> while </a:t>
            </a:r>
            <a:r>
              <a:rPr lang="en-US" altLang="en-US">
                <a:latin typeface="Lucida Console" charset="0"/>
              </a:rPr>
              <a:t>addu</a:t>
            </a:r>
            <a:r>
              <a:rPr lang="en-US" altLang="en-US"/>
              <a:t> is waiting for lw</a:t>
            </a:r>
          </a:p>
        </p:txBody>
      </p:sp>
    </p:spTree>
    <p:extLst>
      <p:ext uri="{BB962C8B-B14F-4D97-AF65-F5344CB8AC3E}">
        <p14:creationId xmlns:p14="http://schemas.microsoft.com/office/powerpoint/2010/main" val="782666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264FDAF3-FA39-2243-BA23-0001B0439C98}" type="slidenum">
              <a:rPr lang="en-AU" altLang="en-US" sz="1400"/>
              <a:pPr/>
              <a:t>6</a:t>
            </a:fld>
            <a:endParaRPr lang="en-AU" altLang="en-US" sz="1400"/>
          </a:p>
        </p:txBody>
      </p:sp>
      <p:sp>
        <p:nvSpPr>
          <p:cNvPr id="125955" name="Freeform 9"/>
          <p:cNvSpPr>
            <a:spLocks/>
          </p:cNvSpPr>
          <p:nvPr/>
        </p:nvSpPr>
        <p:spPr bwMode="auto">
          <a:xfrm>
            <a:off x="5295900" y="3194050"/>
            <a:ext cx="1065213" cy="1362075"/>
          </a:xfrm>
          <a:custGeom>
            <a:avLst/>
            <a:gdLst>
              <a:gd name="T0" fmla="*/ 0 w 671"/>
              <a:gd name="T1" fmla="*/ 2147483647 h 858"/>
              <a:gd name="T2" fmla="*/ 2147483647 w 671"/>
              <a:gd name="T3" fmla="*/ 2147483647 h 858"/>
              <a:gd name="T4" fmla="*/ 2147483647 w 671"/>
              <a:gd name="T5" fmla="*/ 2147483647 h 858"/>
              <a:gd name="T6" fmla="*/ 2147483647 w 671"/>
              <a:gd name="T7" fmla="*/ 0 h 858"/>
              <a:gd name="T8" fmla="*/ 0 60000 65536"/>
              <a:gd name="T9" fmla="*/ 0 60000 65536"/>
              <a:gd name="T10" fmla="*/ 0 60000 65536"/>
              <a:gd name="T11" fmla="*/ 0 60000 65536"/>
              <a:gd name="T12" fmla="*/ 0 w 671"/>
              <a:gd name="T13" fmla="*/ 0 h 858"/>
              <a:gd name="T14" fmla="*/ 671 w 671"/>
              <a:gd name="T15" fmla="*/ 858 h 858"/>
            </a:gdLst>
            <a:ahLst/>
            <a:cxnLst>
              <a:cxn ang="T8">
                <a:pos x="T0" y="T1"/>
              </a:cxn>
              <a:cxn ang="T9">
                <a:pos x="T2" y="T3"/>
              </a:cxn>
              <a:cxn ang="T10">
                <a:pos x="T4" y="T5"/>
              </a:cxn>
              <a:cxn ang="T11">
                <a:pos x="T6" y="T7"/>
              </a:cxn>
            </a:cxnLst>
            <a:rect l="T12" t="T13" r="T14" b="T15"/>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6" name="Freeform 13"/>
          <p:cNvSpPr>
            <a:spLocks/>
          </p:cNvSpPr>
          <p:nvPr/>
        </p:nvSpPr>
        <p:spPr bwMode="auto">
          <a:xfrm>
            <a:off x="4257675" y="3041650"/>
            <a:ext cx="2459038" cy="2152650"/>
          </a:xfrm>
          <a:custGeom>
            <a:avLst/>
            <a:gdLst>
              <a:gd name="T0" fmla="*/ 0 w 1549"/>
              <a:gd name="T1" fmla="*/ 2147483647 h 1356"/>
              <a:gd name="T2" fmla="*/ 2147483647 w 1549"/>
              <a:gd name="T3" fmla="*/ 2147483647 h 1356"/>
              <a:gd name="T4" fmla="*/ 2147483647 w 1549"/>
              <a:gd name="T5" fmla="*/ 2147483647 h 1356"/>
              <a:gd name="T6" fmla="*/ 2147483647 w 1549"/>
              <a:gd name="T7" fmla="*/ 0 h 1356"/>
              <a:gd name="T8" fmla="*/ 0 60000 65536"/>
              <a:gd name="T9" fmla="*/ 0 60000 65536"/>
              <a:gd name="T10" fmla="*/ 0 60000 65536"/>
              <a:gd name="T11" fmla="*/ 0 60000 65536"/>
              <a:gd name="T12" fmla="*/ 0 w 1549"/>
              <a:gd name="T13" fmla="*/ 0 h 1356"/>
              <a:gd name="T14" fmla="*/ 1549 w 1549"/>
              <a:gd name="T15" fmla="*/ 1356 h 1356"/>
            </a:gdLst>
            <a:ahLst/>
            <a:cxnLst>
              <a:cxn ang="T8">
                <a:pos x="T0" y="T1"/>
              </a:cxn>
              <a:cxn ang="T9">
                <a:pos x="T2" y="T3"/>
              </a:cxn>
              <a:cxn ang="T10">
                <a:pos x="T4" y="T5"/>
              </a:cxn>
              <a:cxn ang="T11">
                <a:pos x="T6" y="T7"/>
              </a:cxn>
            </a:cxnLst>
            <a:rect l="T12" t="T13" r="T14" b="T15"/>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7" name="Rectangle 14"/>
          <p:cNvSpPr>
            <a:spLocks noChangeArrowheads="1"/>
          </p:cNvSpPr>
          <p:nvPr/>
        </p:nvSpPr>
        <p:spPr bwMode="auto">
          <a:xfrm>
            <a:off x="5580063" y="3717925"/>
            <a:ext cx="1512887"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endParaRPr lang="en-US" altLang="en-US"/>
          </a:p>
        </p:txBody>
      </p:sp>
      <p:sp>
        <p:nvSpPr>
          <p:cNvPr id="125958" name="Rectangle 2"/>
          <p:cNvSpPr>
            <a:spLocks noGrp="1" noChangeArrowheads="1"/>
          </p:cNvSpPr>
          <p:nvPr>
            <p:ph type="title"/>
          </p:nvPr>
        </p:nvSpPr>
        <p:spPr/>
        <p:txBody>
          <a:bodyPr/>
          <a:lstStyle/>
          <a:p>
            <a:pPr eaLnBrk="1" hangingPunct="1"/>
            <a:r>
              <a:rPr lang="en-US" altLang="en-US"/>
              <a:t>Dynamically Scheduled CPU</a:t>
            </a:r>
            <a:endParaRPr lang="en-AU" altLang="en-US"/>
          </a:p>
        </p:txBody>
      </p:sp>
      <p:pic>
        <p:nvPicPr>
          <p:cNvPr id="125959" name="Picture 4" descr="f04-7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12875"/>
            <a:ext cx="6550025"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0" name="AutoShape 11"/>
          <p:cNvSpPr>
            <a:spLocks/>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Results also sent to any waiting reservation stations</a:t>
            </a:r>
          </a:p>
        </p:txBody>
      </p:sp>
      <p:sp>
        <p:nvSpPr>
          <p:cNvPr id="125961" name="AutoShape 12"/>
          <p:cNvSpPr>
            <a:spLocks/>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Reorders buffer for register writes</a:t>
            </a:r>
          </a:p>
        </p:txBody>
      </p:sp>
      <p:sp>
        <p:nvSpPr>
          <p:cNvPr id="125962" name="AutoShape 15"/>
          <p:cNvSpPr>
            <a:spLocks/>
          </p:cNvSpPr>
          <p:nvPr/>
        </p:nvSpPr>
        <p:spPr bwMode="auto">
          <a:xfrm>
            <a:off x="5003800" y="5589588"/>
            <a:ext cx="1692275" cy="792162"/>
          </a:xfrm>
          <a:prstGeom prst="borderCallout1">
            <a:avLst>
              <a:gd name="adj1" fmla="val 14431"/>
              <a:gd name="adj2" fmla="val -4505"/>
              <a:gd name="adj3" fmla="val -45292"/>
              <a:gd name="adj4" fmla="val -36208"/>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Can supply operands for issued instructions</a:t>
            </a:r>
          </a:p>
        </p:txBody>
      </p:sp>
      <p:sp>
        <p:nvSpPr>
          <p:cNvPr id="125963" name="AutoShape 16"/>
          <p:cNvSpPr>
            <a:spLocks/>
          </p:cNvSpPr>
          <p:nvPr/>
        </p:nvSpPr>
        <p:spPr bwMode="auto">
          <a:xfrm>
            <a:off x="7235825" y="1268413"/>
            <a:ext cx="1404938" cy="649287"/>
          </a:xfrm>
          <a:prstGeom prst="borderCallout1">
            <a:avLst>
              <a:gd name="adj1" fmla="val 17602"/>
              <a:gd name="adj2" fmla="val -5426"/>
              <a:gd name="adj3" fmla="val 65769"/>
              <a:gd name="adj4" fmla="val -45875"/>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Preserves dependencies</a:t>
            </a:r>
          </a:p>
        </p:txBody>
      </p:sp>
      <p:sp>
        <p:nvSpPr>
          <p:cNvPr id="125964" name="AutoShape 17"/>
          <p:cNvSpPr>
            <a:spLocks/>
          </p:cNvSpPr>
          <p:nvPr/>
        </p:nvSpPr>
        <p:spPr bwMode="auto">
          <a:xfrm>
            <a:off x="7235825" y="2565400"/>
            <a:ext cx="1404938" cy="649288"/>
          </a:xfrm>
          <a:prstGeom prst="borderCallout1">
            <a:avLst>
              <a:gd name="adj1" fmla="val 17602"/>
              <a:gd name="adj2" fmla="val -5426"/>
              <a:gd name="adj3" fmla="val 22736"/>
              <a:gd name="adj4" fmla="val -100676"/>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Hold pending operands</a:t>
            </a:r>
          </a:p>
        </p:txBody>
      </p:sp>
    </p:spTree>
    <p:extLst>
      <p:ext uri="{BB962C8B-B14F-4D97-AF65-F5344CB8AC3E}">
        <p14:creationId xmlns:p14="http://schemas.microsoft.com/office/powerpoint/2010/main" val="1257849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40CE231B-E121-2849-BFE4-052EABEF8E6A}" type="slidenum">
              <a:rPr lang="en-AU" altLang="en-US" sz="1400"/>
              <a:pPr/>
              <a:t>7</a:t>
            </a:fld>
            <a:endParaRPr lang="en-AU" altLang="en-US" sz="1400"/>
          </a:p>
        </p:txBody>
      </p:sp>
      <p:sp>
        <p:nvSpPr>
          <p:cNvPr id="126979" name="Rectangle 2"/>
          <p:cNvSpPr>
            <a:spLocks noGrp="1" noChangeArrowheads="1"/>
          </p:cNvSpPr>
          <p:nvPr>
            <p:ph type="title"/>
          </p:nvPr>
        </p:nvSpPr>
        <p:spPr/>
        <p:txBody>
          <a:bodyPr/>
          <a:lstStyle/>
          <a:p>
            <a:pPr eaLnBrk="1" hangingPunct="1"/>
            <a:r>
              <a:rPr lang="en-US" altLang="en-US"/>
              <a:t>Register Renaming</a:t>
            </a:r>
            <a:endParaRPr lang="en-AU" altLang="en-US"/>
          </a:p>
        </p:txBody>
      </p:sp>
      <p:sp>
        <p:nvSpPr>
          <p:cNvPr id="126980" name="Rectangle 3"/>
          <p:cNvSpPr>
            <a:spLocks noGrp="1" noChangeArrowheads="1"/>
          </p:cNvSpPr>
          <p:nvPr>
            <p:ph type="body" idx="1"/>
          </p:nvPr>
        </p:nvSpPr>
        <p:spPr/>
        <p:txBody>
          <a:bodyPr/>
          <a:lstStyle/>
          <a:p>
            <a:pPr eaLnBrk="1" hangingPunct="1">
              <a:lnSpc>
                <a:spcPct val="90000"/>
              </a:lnSpc>
            </a:pPr>
            <a:r>
              <a:rPr lang="en-US" altLang="en-US"/>
              <a:t>Reservation stations and reorder buffer effectively provide register renaming</a:t>
            </a:r>
          </a:p>
          <a:p>
            <a:pPr eaLnBrk="1" hangingPunct="1">
              <a:lnSpc>
                <a:spcPct val="90000"/>
              </a:lnSpc>
            </a:pPr>
            <a:r>
              <a:rPr lang="en-US" altLang="en-US"/>
              <a:t>On instruction issue to reservation station</a:t>
            </a:r>
          </a:p>
          <a:p>
            <a:pPr lvl="1" eaLnBrk="1" hangingPunct="1">
              <a:lnSpc>
                <a:spcPct val="90000"/>
              </a:lnSpc>
            </a:pPr>
            <a:r>
              <a:rPr lang="en-US" altLang="en-US"/>
              <a:t>If operand is available in register file or reorder buffer</a:t>
            </a:r>
          </a:p>
          <a:p>
            <a:pPr lvl="2" eaLnBrk="1" hangingPunct="1">
              <a:lnSpc>
                <a:spcPct val="90000"/>
              </a:lnSpc>
            </a:pPr>
            <a:r>
              <a:rPr lang="en-US" altLang="en-US"/>
              <a:t>Copied to reservation station</a:t>
            </a:r>
          </a:p>
          <a:p>
            <a:pPr lvl="2" eaLnBrk="1" hangingPunct="1">
              <a:lnSpc>
                <a:spcPct val="90000"/>
              </a:lnSpc>
            </a:pPr>
            <a:r>
              <a:rPr lang="en-US" altLang="en-US"/>
              <a:t>No longer required in the register; can be overwritten</a:t>
            </a:r>
          </a:p>
          <a:p>
            <a:pPr lvl="1" eaLnBrk="1" hangingPunct="1">
              <a:lnSpc>
                <a:spcPct val="90000"/>
              </a:lnSpc>
            </a:pPr>
            <a:r>
              <a:rPr lang="en-US" altLang="en-US"/>
              <a:t>If operand is not yet available</a:t>
            </a:r>
          </a:p>
          <a:p>
            <a:pPr lvl="2" eaLnBrk="1" hangingPunct="1">
              <a:lnSpc>
                <a:spcPct val="90000"/>
              </a:lnSpc>
            </a:pPr>
            <a:r>
              <a:rPr lang="en-US" altLang="en-US"/>
              <a:t>It will be provided to the reservation station by a function unit</a:t>
            </a:r>
          </a:p>
          <a:p>
            <a:pPr lvl="2" eaLnBrk="1" hangingPunct="1">
              <a:lnSpc>
                <a:spcPct val="90000"/>
              </a:lnSpc>
            </a:pPr>
            <a:r>
              <a:rPr lang="en-US" altLang="en-US"/>
              <a:t>Register update may not be required</a:t>
            </a:r>
            <a:endParaRPr lang="en-AU" altLang="en-US"/>
          </a:p>
        </p:txBody>
      </p:sp>
    </p:spTree>
    <p:extLst>
      <p:ext uri="{BB962C8B-B14F-4D97-AF65-F5344CB8AC3E}">
        <p14:creationId xmlns:p14="http://schemas.microsoft.com/office/powerpoint/2010/main" val="1625599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4FF2943A-5F6D-214C-B72B-423B34B55CB6}" type="slidenum">
              <a:rPr lang="en-AU" altLang="en-US" sz="1400"/>
              <a:pPr/>
              <a:t>8</a:t>
            </a:fld>
            <a:endParaRPr lang="en-AU" altLang="en-US" sz="1400"/>
          </a:p>
        </p:txBody>
      </p:sp>
      <p:sp>
        <p:nvSpPr>
          <p:cNvPr id="128003" name="Rectangle 4"/>
          <p:cNvSpPr>
            <a:spLocks noGrp="1" noChangeArrowheads="1"/>
          </p:cNvSpPr>
          <p:nvPr>
            <p:ph type="title"/>
          </p:nvPr>
        </p:nvSpPr>
        <p:spPr/>
        <p:txBody>
          <a:bodyPr/>
          <a:lstStyle/>
          <a:p>
            <a:pPr eaLnBrk="1" hangingPunct="1"/>
            <a:r>
              <a:rPr lang="en-US" altLang="en-US"/>
              <a:t>Speculation</a:t>
            </a:r>
            <a:endParaRPr lang="en-AU" altLang="en-US"/>
          </a:p>
        </p:txBody>
      </p:sp>
      <p:sp>
        <p:nvSpPr>
          <p:cNvPr id="128004" name="Rectangle 5"/>
          <p:cNvSpPr>
            <a:spLocks noGrp="1" noChangeArrowheads="1"/>
          </p:cNvSpPr>
          <p:nvPr>
            <p:ph type="body" idx="1"/>
          </p:nvPr>
        </p:nvSpPr>
        <p:spPr/>
        <p:txBody>
          <a:bodyPr/>
          <a:lstStyle/>
          <a:p>
            <a:pPr eaLnBrk="1" hangingPunct="1"/>
            <a:r>
              <a:rPr lang="en-US" altLang="en-US" dirty="0"/>
              <a:t>Predict branch and continue issuing</a:t>
            </a:r>
          </a:p>
          <a:p>
            <a:pPr lvl="1" eaLnBrk="1" hangingPunct="1"/>
            <a:r>
              <a:rPr lang="en-US" altLang="en-US" dirty="0"/>
              <a:t>Don’t commit until branch outcome determined</a:t>
            </a:r>
          </a:p>
          <a:p>
            <a:pPr eaLnBrk="1" hangingPunct="1"/>
            <a:r>
              <a:rPr lang="en-US" altLang="en-US" dirty="0"/>
              <a:t>Load speculation</a:t>
            </a:r>
          </a:p>
          <a:p>
            <a:pPr lvl="1" eaLnBrk="1" hangingPunct="1"/>
            <a:r>
              <a:rPr lang="en-US" altLang="en-US" dirty="0"/>
              <a:t>Avoid load </a:t>
            </a:r>
            <a:r>
              <a:rPr lang="en-US" altLang="en-US" dirty="0" smtClean="0"/>
              <a:t>delay</a:t>
            </a:r>
            <a:endParaRPr lang="en-US" altLang="en-US" dirty="0"/>
          </a:p>
          <a:p>
            <a:pPr lvl="2" eaLnBrk="1" hangingPunct="1"/>
            <a:r>
              <a:rPr lang="en-US" altLang="en-US" dirty="0"/>
              <a:t>Predict the effective address</a:t>
            </a:r>
          </a:p>
          <a:p>
            <a:pPr lvl="2" eaLnBrk="1" hangingPunct="1"/>
            <a:r>
              <a:rPr lang="en-US" altLang="en-US" dirty="0"/>
              <a:t>Predict loaded value</a:t>
            </a:r>
          </a:p>
          <a:p>
            <a:pPr lvl="2" eaLnBrk="1" hangingPunct="1"/>
            <a:r>
              <a:rPr lang="en-US" altLang="en-US" dirty="0"/>
              <a:t>Load before completing outstanding stores</a:t>
            </a:r>
          </a:p>
          <a:p>
            <a:pPr lvl="2" eaLnBrk="1" hangingPunct="1"/>
            <a:r>
              <a:rPr lang="en-US" altLang="en-US" dirty="0"/>
              <a:t>Bypass stored values to load unit</a:t>
            </a:r>
          </a:p>
          <a:p>
            <a:pPr lvl="1" eaLnBrk="1" hangingPunct="1"/>
            <a:r>
              <a:rPr lang="en-US" altLang="en-US" dirty="0"/>
              <a:t>Don’t commit load until speculation cleared</a:t>
            </a:r>
            <a:endParaRPr lang="en-AU" altLang="en-US" dirty="0"/>
          </a:p>
        </p:txBody>
      </p:sp>
    </p:spTree>
    <p:extLst>
      <p:ext uri="{BB962C8B-B14F-4D97-AF65-F5344CB8AC3E}">
        <p14:creationId xmlns:p14="http://schemas.microsoft.com/office/powerpoint/2010/main" val="165992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a:t>
            </a:r>
            <a:fld id="{149BB362-9028-8A4E-86EE-16461DF16D6B}" type="slidenum">
              <a:rPr lang="en-AU" altLang="en-US" sz="1400"/>
              <a:pPr/>
              <a:t>9</a:t>
            </a:fld>
            <a:endParaRPr lang="en-AU" altLang="en-US" sz="1400"/>
          </a:p>
        </p:txBody>
      </p:sp>
      <p:sp>
        <p:nvSpPr>
          <p:cNvPr id="129027" name="Rectangle 2"/>
          <p:cNvSpPr>
            <a:spLocks noGrp="1" noChangeArrowheads="1"/>
          </p:cNvSpPr>
          <p:nvPr>
            <p:ph type="title"/>
          </p:nvPr>
        </p:nvSpPr>
        <p:spPr/>
        <p:txBody>
          <a:bodyPr/>
          <a:lstStyle/>
          <a:p>
            <a:pPr eaLnBrk="1" hangingPunct="1"/>
            <a:r>
              <a:rPr lang="en-US" altLang="en-US"/>
              <a:t>Why Do Dynamic Scheduling?</a:t>
            </a:r>
            <a:endParaRPr lang="en-AU" altLang="en-US"/>
          </a:p>
        </p:txBody>
      </p:sp>
      <p:sp>
        <p:nvSpPr>
          <p:cNvPr id="129028" name="Rectangle 3"/>
          <p:cNvSpPr>
            <a:spLocks noGrp="1" noChangeArrowheads="1"/>
          </p:cNvSpPr>
          <p:nvPr>
            <p:ph type="body" idx="1"/>
          </p:nvPr>
        </p:nvSpPr>
        <p:spPr/>
        <p:txBody>
          <a:bodyPr/>
          <a:lstStyle/>
          <a:p>
            <a:pPr eaLnBrk="1" hangingPunct="1"/>
            <a:r>
              <a:rPr lang="en-US" altLang="en-US" dirty="0"/>
              <a:t>Why not just let the compiler schedule code</a:t>
            </a:r>
            <a:r>
              <a:rPr lang="en-US" altLang="en-US" dirty="0" smtClean="0"/>
              <a:t>?</a:t>
            </a:r>
          </a:p>
          <a:p>
            <a:pPr eaLnBrk="1" hangingPunct="1"/>
            <a:r>
              <a:rPr lang="en-US" altLang="en-US" dirty="0"/>
              <a:t>Can’t always schedule around branches</a:t>
            </a:r>
          </a:p>
          <a:p>
            <a:pPr lvl="1" eaLnBrk="1" hangingPunct="1"/>
            <a:r>
              <a:rPr lang="en-US" altLang="en-US" dirty="0"/>
              <a:t>Branch outcome is dynamically </a:t>
            </a:r>
            <a:r>
              <a:rPr lang="en-US" altLang="en-US" dirty="0" smtClean="0"/>
              <a:t>determined</a:t>
            </a:r>
            <a:endParaRPr lang="en-US" altLang="en-US" dirty="0"/>
          </a:p>
          <a:p>
            <a:pPr eaLnBrk="1" hangingPunct="1"/>
            <a:r>
              <a:rPr lang="en-US" altLang="en-US" dirty="0"/>
              <a:t>Not all stalls are </a:t>
            </a:r>
            <a:r>
              <a:rPr lang="en-US" altLang="en-US" dirty="0" smtClean="0"/>
              <a:t>predictable</a:t>
            </a:r>
            <a:endParaRPr lang="en-US" altLang="en-US" dirty="0"/>
          </a:p>
          <a:p>
            <a:pPr lvl="1" eaLnBrk="1" hangingPunct="1"/>
            <a:r>
              <a:rPr lang="en-US" altLang="en-US" dirty="0"/>
              <a:t>e.g., cache misses</a:t>
            </a:r>
          </a:p>
          <a:p>
            <a:pPr eaLnBrk="1" hangingPunct="1"/>
            <a:r>
              <a:rPr lang="en-US" altLang="en-US" dirty="0" smtClean="0"/>
              <a:t>Different </a:t>
            </a:r>
            <a:r>
              <a:rPr lang="en-US" altLang="en-US" dirty="0"/>
              <a:t>implementations of an ISA have different latencies and </a:t>
            </a:r>
            <a:r>
              <a:rPr lang="en-US" altLang="en-US" dirty="0" smtClean="0"/>
              <a:t>hazards</a:t>
            </a:r>
          </a:p>
          <a:p>
            <a:pPr lvl="1" eaLnBrk="1" hangingPunct="1"/>
            <a:r>
              <a:rPr lang="en-US" altLang="en-US" dirty="0" smtClean="0"/>
              <a:t>Compiler would have to know about everything!</a:t>
            </a:r>
            <a:endParaRPr lang="en-US" altLang="en-US" dirty="0"/>
          </a:p>
        </p:txBody>
      </p:sp>
    </p:spTree>
    <p:extLst>
      <p:ext uri="{BB962C8B-B14F-4D97-AF65-F5344CB8AC3E}">
        <p14:creationId xmlns:p14="http://schemas.microsoft.com/office/powerpoint/2010/main" val="1910540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26614</TotalTime>
  <Words>2225</Words>
  <Application>Microsoft Macintosh PowerPoint</Application>
  <PresentationFormat>On-screen Show (4:3)</PresentationFormat>
  <Paragraphs>421</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Black</vt:lpstr>
      <vt:lpstr>Corbel</vt:lpstr>
      <vt:lpstr>Courier New</vt:lpstr>
      <vt:lpstr>Lucida Console</vt:lpstr>
      <vt:lpstr>Mangal</vt:lpstr>
      <vt:lpstr>Times New Roman</vt:lpstr>
      <vt:lpstr>Wingdings</vt:lpstr>
      <vt:lpstr>Arial</vt:lpstr>
      <vt:lpstr>2_Blends</vt:lpstr>
      <vt:lpstr>Dynamic Multiple-Issue (4.10)</vt:lpstr>
      <vt:lpstr>MIPS with Static Dual Issue</vt:lpstr>
      <vt:lpstr>Loop Unrolling Example</vt:lpstr>
      <vt:lpstr>Dynamic Multiple Issue</vt:lpstr>
      <vt:lpstr>Dynamic Pipeline Scheduling</vt:lpstr>
      <vt:lpstr>Dynamically Scheduled CPU</vt:lpstr>
      <vt:lpstr>Register Renaming</vt:lpstr>
      <vt:lpstr>Speculation</vt:lpstr>
      <vt:lpstr>Why Do Dynamic Scheduling?</vt:lpstr>
      <vt:lpstr>Does Multiple Issue Work?</vt:lpstr>
      <vt:lpstr>Power Efficiency</vt:lpstr>
      <vt:lpstr>Cortex A8 and Intel i7</vt:lpstr>
      <vt:lpstr>ARM Cortex-A8 Pipeline</vt:lpstr>
      <vt:lpstr>ARM Cortex-A8 Performance</vt:lpstr>
      <vt:lpstr>Core i7 Pipeline</vt:lpstr>
      <vt:lpstr>Core i7 Performance</vt:lpstr>
      <vt:lpstr>Matrix Multiply</vt:lpstr>
      <vt:lpstr>Matrix Multiply</vt:lpstr>
      <vt:lpstr>Performance Impact</vt:lpstr>
      <vt:lpstr>Fallacies</vt:lpstr>
      <vt:lpstr>Pitfalls</vt:lpstr>
      <vt:lpstr>Concluding Remarks</vt:lpstr>
    </vt:vector>
  </TitlesOfParts>
  <Company>Ashenden Designs Pty Ltd</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852</cp:revision>
  <dcterms:created xsi:type="dcterms:W3CDTF">2001-07-25T06:45:25Z</dcterms:created>
  <dcterms:modified xsi:type="dcterms:W3CDTF">2017-11-08T16:44:55Z</dcterms:modified>
</cp:coreProperties>
</file>