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4"/>
  </p:notesMasterIdLst>
  <p:handoutMasterIdLst>
    <p:handoutMasterId r:id="rId15"/>
  </p:handoutMasterIdLst>
  <p:sldIdLst>
    <p:sldId id="330" r:id="rId2"/>
    <p:sldId id="393" r:id="rId3"/>
    <p:sldId id="397" r:id="rId4"/>
    <p:sldId id="398" r:id="rId5"/>
    <p:sldId id="349" r:id="rId6"/>
    <p:sldId id="350" r:id="rId7"/>
    <p:sldId id="351" r:id="rId8"/>
    <p:sldId id="394" r:id="rId9"/>
    <p:sldId id="395" r:id="rId10"/>
    <p:sldId id="396" r:id="rId11"/>
    <p:sldId id="354" r:id="rId12"/>
    <p:sldId id="355" r:id="rId1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7" autoAdjust="0"/>
    <p:restoredTop sz="70604" autoAdjust="0"/>
  </p:normalViewPr>
  <p:slideViewPr>
    <p:cSldViewPr>
      <p:cViewPr varScale="1">
        <p:scale>
          <a:sx n="87" d="100"/>
          <a:sy n="87" d="100"/>
        </p:scale>
        <p:origin x="93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4" Type="http://schemas.openxmlformats.org/officeDocument/2006/relationships/slide" Target="slides/slide7.xml"/><Relationship Id="rId5" Type="http://schemas.openxmlformats.org/officeDocument/2006/relationships/slide" Target="slides/slide8.xml"/><Relationship Id="rId6" Type="http://schemas.openxmlformats.org/officeDocument/2006/relationships/slide" Target="slides/slide9.xml"/><Relationship Id="rId7" Type="http://schemas.openxmlformats.org/officeDocument/2006/relationships/slide" Target="slides/slide10.xml"/><Relationship Id="rId8" Type="http://schemas.openxmlformats.org/officeDocument/2006/relationships/slide" Target="slides/slide11.xml"/><Relationship Id="rId9" Type="http://schemas.openxmlformats.org/officeDocument/2006/relationships/slide" Target="slides/slide12.xml"/><Relationship Id="rId1" Type="http://schemas.openxmlformats.org/officeDocument/2006/relationships/slide" Target="slides/slide2.xml"/><Relationship Id="rId2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October 19,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October 19, 2017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Review: What did we cover last time?</a:t>
            </a:r>
          </a:p>
          <a:p>
            <a:r>
              <a:rPr lang="en-US" dirty="0" smtClean="0"/>
              <a:t>What is the representation</a:t>
            </a:r>
            <a:r>
              <a:rPr lang="en-US" baseline="0" dirty="0" smtClean="0"/>
              <a:t> of floating point numbers?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>
                <a:ea typeface="Arial" charset="0"/>
                <a:cs typeface="Arial" charset="0"/>
              </a:rPr>
              <a:t>±1.</a:t>
            </a:r>
            <a:r>
              <a:rPr lang="en-US" altLang="en-US" i="1" dirty="0" smtClean="0">
                <a:ea typeface="Arial" charset="0"/>
                <a:cs typeface="Arial" charset="0"/>
              </a:rPr>
              <a:t>xxxxxxx</a:t>
            </a:r>
            <a:r>
              <a:rPr lang="en-US" altLang="en-US" baseline="-25000" dirty="0" smtClean="0">
                <a:ea typeface="Arial" charset="0"/>
                <a:cs typeface="Arial" charset="0"/>
              </a:rPr>
              <a:t>2</a:t>
            </a:r>
            <a:r>
              <a:rPr lang="en-US" altLang="en-US" dirty="0" smtClean="0">
                <a:ea typeface="Arial" charset="0"/>
                <a:cs typeface="Arial" charset="0"/>
              </a:rPr>
              <a:t> × 2</a:t>
            </a:r>
            <a:r>
              <a:rPr lang="en-US" altLang="en-US" i="1" baseline="30000" dirty="0" smtClean="0">
                <a:ea typeface="Arial" charset="0"/>
                <a:cs typeface="Arial" charset="0"/>
              </a:rPr>
              <a:t>yyyy</a:t>
            </a:r>
          </a:p>
          <a:p>
            <a:r>
              <a:rPr lang="en-US" dirty="0" smtClean="0"/>
              <a:t>Given:</a:t>
            </a:r>
            <a:r>
              <a:rPr lang="en-US" baseline="0" dirty="0" smtClean="0"/>
              <a:t> 0 | 1 0 0 0 0 1 0 0 | 1 1 1 0</a:t>
            </a:r>
            <a:r>
              <a:rPr lang="mr-IN" baseline="0" dirty="0" smtClean="0"/>
              <a:t>…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What is this number?</a:t>
            </a:r>
          </a:p>
          <a:p>
            <a:endParaRPr lang="en-US" baseline="0" dirty="0" smtClean="0"/>
          </a:p>
          <a:p>
            <a:r>
              <a:rPr lang="en-US" baseline="0" dirty="0" smtClean="0"/>
              <a:t>1 * (1/2 + ¼ + 1/8) * 2^(132-127)</a:t>
            </a:r>
          </a:p>
          <a:p>
            <a:r>
              <a:rPr lang="en-US" baseline="0" dirty="0" smtClean="0"/>
              <a:t>= 0.875 * 2^5 = 7/8 * 32 = 7 * 4 = 28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October 19,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955186-3603-B94C-AABD-3EB4B31613AC}" type="datetime3">
              <a:rPr lang="en-AU" altLang="en-US">
                <a:latin typeface="Times New Roman" charset="0"/>
              </a:rPr>
              <a:pPr/>
              <a:t>19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61FF8BB-19FA-4342-A5DB-CC5E5ACAB469}" type="slidenum">
              <a:rPr lang="en-AU" altLang="en-US">
                <a:latin typeface="Times New Roman" charset="0"/>
              </a:rPr>
              <a:pPr/>
              <a:t>10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927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302D157-4149-C643-914E-4C8FC20C6F8E}" type="datetime3">
              <a:rPr lang="en-AU" altLang="en-US">
                <a:latin typeface="Times New Roman" charset="0"/>
              </a:rPr>
              <a:pPr/>
              <a:t>19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ED2008-65EA-C04F-AE9D-BAE4D9A90285}" type="slidenum">
              <a:rPr lang="en-AU" altLang="en-US">
                <a:latin typeface="Times New Roman" charset="0"/>
              </a:rPr>
              <a:pPr/>
              <a:t>11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How to represent</a:t>
            </a:r>
            <a:r>
              <a:rPr lang="en-US" altLang="en-US" baseline="0" dirty="0" smtClean="0">
                <a:latin typeface="Times New Roman" charset="0"/>
              </a:rPr>
              <a:t> 0?</a:t>
            </a:r>
            <a:endParaRPr lang="en-US" altLang="en-US" dirty="0" smtClean="0">
              <a:latin typeface="Times New Roman" charset="0"/>
            </a:endParaRPr>
          </a:p>
          <a:p>
            <a:r>
              <a:rPr lang="en-US" altLang="en-US" dirty="0" smtClean="0">
                <a:latin typeface="Times New Roman" charset="0"/>
              </a:rPr>
              <a:t>See figure 3.13 on p.199</a:t>
            </a:r>
          </a:p>
          <a:p>
            <a:r>
              <a:rPr lang="en-US" altLang="en-US" dirty="0" smtClean="0">
                <a:latin typeface="Times New Roman" charset="0"/>
              </a:rPr>
              <a:t>We have seen overflow,</a:t>
            </a:r>
            <a:r>
              <a:rPr lang="en-US" altLang="en-US" baseline="0" dirty="0" smtClean="0">
                <a:latin typeface="Times New Roman" charset="0"/>
              </a:rPr>
              <a:t> underflow is when the fraction part you are calculating became so small it can no longer be represented.</a:t>
            </a:r>
          </a:p>
          <a:p>
            <a:r>
              <a:rPr lang="en-US" altLang="en-US" baseline="0" dirty="0" smtClean="0">
                <a:latin typeface="Times New Roman" charset="0"/>
              </a:rPr>
              <a:t>All 1 exponent and 0 fraction: Infinity! (positive or negative)</a:t>
            </a:r>
          </a:p>
          <a:p>
            <a:r>
              <a:rPr lang="en-US" altLang="en-US" baseline="0" dirty="0" smtClean="0">
                <a:latin typeface="Times New Roman" charset="0"/>
              </a:rPr>
              <a:t>Use infinity for the result when dividing by 0. </a:t>
            </a:r>
          </a:p>
          <a:p>
            <a:r>
              <a:rPr lang="en-US" altLang="en-US" baseline="0" dirty="0" smtClean="0">
                <a:latin typeface="Times New Roman" charset="0"/>
              </a:rPr>
              <a:t>All 1 exponent and nonzero fraction: </a:t>
            </a:r>
            <a:r>
              <a:rPr lang="en-US" altLang="en-US" baseline="0" dirty="0" err="1" smtClean="0">
                <a:latin typeface="Times New Roman" charset="0"/>
              </a:rPr>
              <a:t>NaN</a:t>
            </a:r>
            <a:r>
              <a:rPr lang="en-US" altLang="en-US" baseline="0" dirty="0" smtClean="0">
                <a:latin typeface="Times New Roman" charset="0"/>
              </a:rPr>
              <a:t>, for 0/0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707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9913690-A1C0-964E-B3C6-8DF555D912CE}" type="datetime3">
              <a:rPr lang="en-AU" altLang="en-US">
                <a:latin typeface="Times New Roman" charset="0"/>
              </a:rPr>
              <a:pPr/>
              <a:t>19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3AA426C-03D1-D24A-98B8-4B71A518D605}" type="slidenum">
              <a:rPr lang="en-AU" altLang="en-US">
                <a:latin typeface="Times New Roman" charset="0"/>
              </a:rPr>
              <a:pPr/>
              <a:t>12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828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B134F0-8B01-0541-B7E0-523A0868EBA5}" type="datetime3">
              <a:rPr lang="en-AU" altLang="en-US">
                <a:latin typeface="Times New Roman" charset="0"/>
              </a:rPr>
              <a:pPr/>
              <a:t>19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D2A41F4-1AE5-C345-BF91-36BF129AF7E6}" type="slidenum">
              <a:rPr lang="en-AU" altLang="en-US">
                <a:latin typeface="Times New Roman" charset="0"/>
              </a:rPr>
              <a:pPr/>
              <a:t>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Ho</a:t>
            </a:r>
            <a:r>
              <a:rPr lang="en-US" altLang="en-US" baseline="0" dirty="0" smtClean="0">
                <a:latin typeface="Times New Roman" charset="0"/>
              </a:rPr>
              <a:t>w many different numbers can we represent with single precision? Double precision?</a:t>
            </a:r>
          </a:p>
          <a:p>
            <a:r>
              <a:rPr lang="en-US" altLang="en-US" baseline="0" dirty="0" smtClean="0">
                <a:latin typeface="Times New Roman" charset="0"/>
              </a:rPr>
              <a:t>This is the SAME as integers, it’s just the numbers that we can represent are different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r>
              <a:rPr lang="en-US" altLang="en-US" baseline="0" dirty="0" smtClean="0">
                <a:latin typeface="Times New Roman" charset="0"/>
              </a:rPr>
              <a:t>we can represent any multiple of powers of 2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52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44B1CE6-9957-5E45-8BBC-87F170AC892C}" type="datetime3">
              <a:rPr lang="en-AU" altLang="en-US">
                <a:latin typeface="Times New Roman" charset="0"/>
              </a:rPr>
              <a:pPr/>
              <a:t>19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B8767F-D2A7-A047-ADDB-1D643C95DC8A}" type="slidenum">
              <a:rPr lang="en-AU" altLang="en-US">
                <a:latin typeface="Times New Roman" charset="0"/>
              </a:rPr>
              <a:pPr/>
              <a:t>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515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17D74C-CEB7-5147-8D31-DE4E9D6912AA}" type="datetime3">
              <a:rPr lang="en-AU" altLang="en-US">
                <a:latin typeface="Times New Roman" charset="0"/>
              </a:rPr>
              <a:pPr/>
              <a:t>19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C00046-44D7-5F46-AED0-36DE6408315A}" type="slidenum">
              <a:rPr lang="en-AU" altLang="en-US">
                <a:latin typeface="Times New Roman" charset="0"/>
              </a:rPr>
              <a:pPr/>
              <a:t>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116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D27325-ACD6-F74E-80CB-5E31A9C764BB}" type="datetime3">
              <a:rPr lang="en-AU" altLang="en-US">
                <a:latin typeface="Times New Roman" charset="0"/>
              </a:rPr>
              <a:pPr/>
              <a:t>19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5A3487-D5AD-0C4E-A37C-391313F03B94}" type="slidenum">
              <a:rPr lang="en-AU" altLang="en-US">
                <a:latin typeface="Times New Roman" charset="0"/>
              </a:rPr>
              <a:pPr/>
              <a:t>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78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378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A665866-E87C-3749-82A5-DD9FF021AE66}" type="datetime3">
              <a:rPr lang="en-AU" altLang="en-US">
                <a:latin typeface="Times New Roman" charset="0"/>
              </a:rPr>
              <a:pPr/>
              <a:t>19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8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8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2C95CD-7C14-3744-928C-60B915877924}" type="slidenum">
              <a:rPr lang="en-AU" altLang="en-US">
                <a:latin typeface="Times New Roman" charset="0"/>
              </a:rPr>
              <a:pPr/>
              <a:t>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8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4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955186-3603-B94C-AABD-3EB4B31613AC}" type="datetime3">
              <a:rPr lang="en-AU" altLang="en-US">
                <a:latin typeface="Times New Roman" charset="0"/>
              </a:rPr>
              <a:pPr/>
              <a:t>19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61FF8BB-19FA-4342-A5DB-CC5E5ACAB469}" type="slidenum">
              <a:rPr lang="en-AU" altLang="en-US">
                <a:latin typeface="Times New Roman" charset="0"/>
              </a:rPr>
              <a:pPr/>
              <a:t>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Let’s solve for this</a:t>
            </a:r>
            <a:r>
              <a:rPr lang="mr-IN" altLang="en-US" dirty="0" smtClean="0">
                <a:latin typeface="Times New Roman" charset="0"/>
              </a:rPr>
              <a:t>…</a:t>
            </a:r>
            <a:r>
              <a:rPr lang="en-US" altLang="en-US" dirty="0" smtClean="0">
                <a:latin typeface="Times New Roman" charset="0"/>
              </a:rPr>
              <a:t>How many decimal digits of precision?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318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955186-3603-B94C-AABD-3EB4B31613AC}" type="datetime3">
              <a:rPr lang="en-AU" altLang="en-US">
                <a:latin typeface="Times New Roman" charset="0"/>
              </a:rPr>
              <a:pPr/>
              <a:t>19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61FF8BB-19FA-4342-A5DB-CC5E5ACAB469}" type="slidenum">
              <a:rPr lang="en-AU" altLang="en-US">
                <a:latin typeface="Times New Roman" charset="0"/>
              </a:rPr>
              <a:pPr/>
              <a:t>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878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955186-3603-B94C-AABD-3EB4B31613AC}" type="datetime3">
              <a:rPr lang="en-AU" altLang="en-US">
                <a:latin typeface="Times New Roman" charset="0"/>
              </a:rPr>
              <a:pPr/>
              <a:t>19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61FF8BB-19FA-4342-A5DB-CC5E5ACAB469}" type="slidenum">
              <a:rPr lang="en-AU" altLang="en-US">
                <a:latin typeface="Times New Roman" charset="0"/>
              </a:rPr>
              <a:pPr/>
              <a:t>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971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3.5: Floating </a:t>
            </a:r>
            <a:r>
              <a:rPr lang="en-US" dirty="0" smtClean="0"/>
              <a:t>Point</a:t>
            </a:r>
            <a:endParaRPr lang="en-US" dirty="0"/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 smtClean="0"/>
              <a:t>Lecture 31</a:t>
            </a: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71E4DBFB-73B8-6E4A-8359-61AB030D5128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Precision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Relative precision</a:t>
            </a:r>
          </a:p>
          <a:p>
            <a:pPr lvl="1" eaLnBrk="1" hangingPunct="1"/>
            <a:r>
              <a:rPr lang="en-US" altLang="en-US"/>
              <a:t>all fraction bits are significant</a:t>
            </a:r>
          </a:p>
          <a:p>
            <a:pPr lvl="1" eaLnBrk="1" hangingPunct="1"/>
            <a:r>
              <a:rPr lang="en-US" altLang="en-US"/>
              <a:t>Single: approx 2</a:t>
            </a:r>
            <a:r>
              <a:rPr lang="en-US" altLang="en-US" baseline="30000"/>
              <a:t>–23</a:t>
            </a:r>
          </a:p>
          <a:p>
            <a:pPr lvl="2" eaLnBrk="1" hangingPunct="1"/>
            <a:r>
              <a:rPr lang="en-US" altLang="en-US"/>
              <a:t>Equivalent to 23 × log</a:t>
            </a:r>
            <a:r>
              <a:rPr lang="en-US" altLang="en-US" baseline="-25000"/>
              <a:t>10</a:t>
            </a:r>
            <a:r>
              <a:rPr lang="en-US" altLang="en-US"/>
              <a:t>2 ≈ 23 × 0.3 ≈ 6 decimal digits of precision</a:t>
            </a:r>
          </a:p>
          <a:p>
            <a:pPr lvl="1" eaLnBrk="1" hangingPunct="1"/>
            <a:r>
              <a:rPr lang="en-US" altLang="en-US"/>
              <a:t>Double: approx 2</a:t>
            </a:r>
            <a:r>
              <a:rPr lang="en-US" altLang="en-US" baseline="30000"/>
              <a:t>–52</a:t>
            </a:r>
          </a:p>
          <a:p>
            <a:pPr lvl="2" eaLnBrk="1" hangingPunct="1"/>
            <a:r>
              <a:rPr lang="en-US" altLang="en-US"/>
              <a:t>Equivalent to 52 × log</a:t>
            </a:r>
            <a:r>
              <a:rPr lang="en-US" altLang="en-US" baseline="-25000"/>
              <a:t>10</a:t>
            </a:r>
            <a:r>
              <a:rPr lang="en-US" altLang="en-US"/>
              <a:t>2 ≈ 52 × 0.3 ≈ 16 decimal digits of precision</a:t>
            </a:r>
          </a:p>
        </p:txBody>
      </p:sp>
    </p:spTree>
    <p:extLst>
      <p:ext uri="{BB962C8B-B14F-4D97-AF65-F5344CB8AC3E}">
        <p14:creationId xmlns:p14="http://schemas.microsoft.com/office/powerpoint/2010/main" val="20259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15AAF284-6DE5-E94A-8804-C37735CE02D4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Denormal Numbers</a:t>
            </a:r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Exponent = 000...0 </a:t>
            </a:r>
            <a:r>
              <a:rPr lang="en-US" altLang="en-US">
                <a:sym typeface="Symbol" charset="2"/>
              </a:rPr>
              <a:t> </a:t>
            </a:r>
            <a:r>
              <a:rPr lang="en-US" altLang="en-US"/>
              <a:t>hidden bit is 0</a:t>
            </a: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684213" y="2565400"/>
            <a:ext cx="777240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Smaller than normal numbers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800"/>
              <a:t>allow for gradual underflow, with diminishing precision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Denormal with fraction = 000...0</a:t>
            </a:r>
          </a:p>
        </p:txBody>
      </p:sp>
      <p:sp>
        <p:nvSpPr>
          <p:cNvPr id="2056" name="AutoShape 7"/>
          <p:cNvSpPr>
            <a:spLocks/>
          </p:cNvSpPr>
          <p:nvPr/>
        </p:nvSpPr>
        <p:spPr bwMode="auto">
          <a:xfrm>
            <a:off x="3132138" y="5589588"/>
            <a:ext cx="2287587" cy="647700"/>
          </a:xfrm>
          <a:prstGeom prst="borderCallout1">
            <a:avLst>
              <a:gd name="adj1" fmla="val 17648"/>
              <a:gd name="adj2" fmla="val 103333"/>
              <a:gd name="adj3" fmla="val -26472"/>
              <a:gd name="adj4" fmla="val 123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Two representations of 0.0!</a:t>
            </a:r>
            <a:endParaRPr lang="en-AU" altLang="en-US"/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/>
        </p:nvGraphicFramePr>
        <p:xfrm>
          <a:off x="1835150" y="1916113"/>
          <a:ext cx="4864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3" name="Equation" r:id="rId4" imgW="2032000" imgH="228600" progId="Equation.3">
                  <p:embed/>
                </p:oleObj>
              </mc:Choice>
              <mc:Fallback>
                <p:oleObj name="Equation" r:id="rId4" imgW="2032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16113"/>
                        <a:ext cx="4864100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1"/>
          <p:cNvGraphicFramePr>
            <a:graphicFrameLocks noChangeAspect="1"/>
          </p:cNvGraphicFramePr>
          <p:nvPr/>
        </p:nvGraphicFramePr>
        <p:xfrm>
          <a:off x="1835150" y="4868863"/>
          <a:ext cx="48339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4" name="Equation" r:id="rId6" imgW="2019300" imgH="228600" progId="Equation.3">
                  <p:embed/>
                </p:oleObj>
              </mc:Choice>
              <mc:Fallback>
                <p:oleObj name="Equation" r:id="rId6" imgW="2019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868863"/>
                        <a:ext cx="4833938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2520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59AD02D9-54E1-0B4A-8BF5-5886CAEDC928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Infinities and NaNs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Exponent = 111...1, Fraction = 000...0</a:t>
            </a:r>
          </a:p>
          <a:p>
            <a:pPr lvl="1" eaLnBrk="1" hangingPunct="1"/>
            <a:r>
              <a:rPr lang="en-US" altLang="en-US"/>
              <a:t>±Infinity</a:t>
            </a:r>
          </a:p>
          <a:p>
            <a:pPr lvl="1" eaLnBrk="1" hangingPunct="1"/>
            <a:r>
              <a:rPr lang="en-US" altLang="en-US"/>
              <a:t>Can be used in subsequent calculations, avoiding need for overflow check</a:t>
            </a:r>
          </a:p>
          <a:p>
            <a:pPr eaLnBrk="1" hangingPunct="1"/>
            <a:r>
              <a:rPr lang="en-US" altLang="en-US"/>
              <a:t>Exponent = 111...1, Fraction ≠ 000...0</a:t>
            </a:r>
          </a:p>
          <a:p>
            <a:pPr lvl="1" eaLnBrk="1" hangingPunct="1"/>
            <a:r>
              <a:rPr lang="en-US" altLang="en-US"/>
              <a:t>Not-a-Number (NaN)</a:t>
            </a:r>
          </a:p>
          <a:p>
            <a:pPr lvl="1" eaLnBrk="1" hangingPunct="1"/>
            <a:r>
              <a:rPr lang="en-US" altLang="en-US"/>
              <a:t>Indicates illegal or undefined result</a:t>
            </a:r>
          </a:p>
          <a:p>
            <a:pPr lvl="2" eaLnBrk="1" hangingPunct="1"/>
            <a:r>
              <a:rPr lang="en-US" altLang="en-US"/>
              <a:t>e.g., 0.0 / 0.0</a:t>
            </a:r>
          </a:p>
          <a:p>
            <a:pPr lvl="1" eaLnBrk="1" hangingPunct="1"/>
            <a:r>
              <a:rPr lang="en-US" altLang="en-US"/>
              <a:t>Can be used in subsequent calculations</a:t>
            </a:r>
          </a:p>
        </p:txBody>
      </p:sp>
    </p:spTree>
    <p:extLst>
      <p:ext uri="{BB962C8B-B14F-4D97-AF65-F5344CB8AC3E}">
        <p14:creationId xmlns:p14="http://schemas.microsoft.com/office/powerpoint/2010/main" val="819496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4E429670-C94F-9B47-95F4-91B88686FDB9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IEEE Floating-Point Format</a:t>
            </a: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4213" y="3573463"/>
            <a:ext cx="8270875" cy="2663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S: sign bit (0 </a:t>
            </a:r>
            <a:r>
              <a:rPr lang="en-US" altLang="en-US" sz="2400">
                <a:sym typeface="Symbol" charset="2"/>
              </a:rPr>
              <a:t> non-negative, 1  negative)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ym typeface="Symbol" charset="2"/>
              </a:rPr>
              <a:t>Normalize significand: 1.0 ≤ |significand| &lt; 2.0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charset="2"/>
              </a:rPr>
              <a:t>Always has a leading pre-binary-point 1 bit, so no need to represent it explicitly (hidden bit)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charset="2"/>
              </a:rPr>
              <a:t>Significand is Fraction with the “1.” restored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ym typeface="Symbol" charset="2"/>
              </a:rPr>
              <a:t>Exponent: excess representation: actual exponent + Bias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charset="2"/>
              </a:rPr>
              <a:t>Ensures exponent is unsigned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charset="2"/>
              </a:rPr>
              <a:t>Single: Bias = 127; Double: Bias = 1203</a:t>
            </a: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1549400" y="1917700"/>
            <a:ext cx="3587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S</a:t>
            </a:r>
          </a:p>
        </p:txBody>
      </p:sp>
      <p:sp>
        <p:nvSpPr>
          <p:cNvPr id="1031" name="Text Box 5"/>
          <p:cNvSpPr txBox="1">
            <a:spLocks noChangeArrowheads="1"/>
          </p:cNvSpPr>
          <p:nvPr/>
        </p:nvSpPr>
        <p:spPr bwMode="auto">
          <a:xfrm>
            <a:off x="1908175" y="19177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Exponent</a:t>
            </a:r>
          </a:p>
        </p:txBody>
      </p:sp>
      <p:sp>
        <p:nvSpPr>
          <p:cNvPr id="1032" name="Text Box 6"/>
          <p:cNvSpPr txBox="1">
            <a:spLocks noChangeArrowheads="1"/>
          </p:cNvSpPr>
          <p:nvPr/>
        </p:nvSpPr>
        <p:spPr bwMode="auto">
          <a:xfrm>
            <a:off x="3494088" y="19177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Fraction</a:t>
            </a:r>
          </a:p>
        </p:txBody>
      </p:sp>
      <p:sp>
        <p:nvSpPr>
          <p:cNvPr id="1033" name="Text Box 7"/>
          <p:cNvSpPr txBox="1">
            <a:spLocks noChangeArrowheads="1"/>
          </p:cNvSpPr>
          <p:nvPr/>
        </p:nvSpPr>
        <p:spPr bwMode="auto">
          <a:xfrm>
            <a:off x="1836738" y="1196975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latin typeface="Tahoma" charset="0"/>
              </a:rPr>
              <a:t>single: 8 bits</a:t>
            </a:r>
            <a:br>
              <a:rPr lang="en-US" altLang="en-US" sz="2000">
                <a:latin typeface="Tahoma" charset="0"/>
              </a:rPr>
            </a:br>
            <a:r>
              <a:rPr lang="en-US" altLang="en-US" sz="2000">
                <a:latin typeface="Tahoma" charset="0"/>
              </a:rPr>
              <a:t>double: 11 bits</a:t>
            </a:r>
          </a:p>
        </p:txBody>
      </p:sp>
      <p:sp>
        <p:nvSpPr>
          <p:cNvPr id="1034" name="Text Box 8"/>
          <p:cNvSpPr txBox="1">
            <a:spLocks noChangeArrowheads="1"/>
          </p:cNvSpPr>
          <p:nvPr/>
        </p:nvSpPr>
        <p:spPr bwMode="auto">
          <a:xfrm>
            <a:off x="4427538" y="1196975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latin typeface="Tahoma" charset="0"/>
              </a:rPr>
              <a:t>single: 23 bits</a:t>
            </a:r>
            <a:br>
              <a:rPr lang="en-US" altLang="en-US" sz="2000">
                <a:latin typeface="Tahoma" charset="0"/>
              </a:rPr>
            </a:br>
            <a:r>
              <a:rPr lang="en-US" altLang="en-US" sz="2000">
                <a:latin typeface="Tahoma" charset="0"/>
              </a:rPr>
              <a:t>double: 52 bits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1476375" y="2667000"/>
          <a:ext cx="5867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4" imgW="2451100" imgH="228600" progId="Equation.3">
                  <p:embed/>
                </p:oleObj>
              </mc:Choice>
              <mc:Fallback>
                <p:oleObj name="Equation" r:id="rId4" imgW="2451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667000"/>
                        <a:ext cx="5867400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69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3A5162E3-126B-DE41-BFBF-A805A883EDAD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Example</a:t>
            </a:r>
            <a:endParaRPr lang="en-AU" altLang="en-US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 –0.75</a:t>
            </a:r>
          </a:p>
          <a:p>
            <a:pPr lvl="1" eaLnBrk="1" hangingPunct="1"/>
            <a:r>
              <a:rPr lang="en-US" altLang="en-US"/>
              <a:t>–0.75 = (–1)</a:t>
            </a:r>
            <a:r>
              <a:rPr lang="en-US" altLang="en-US" baseline="30000"/>
              <a:t>1</a:t>
            </a:r>
            <a:r>
              <a:rPr lang="en-US" altLang="en-US"/>
              <a:t> × 1.1</a:t>
            </a:r>
            <a:r>
              <a:rPr lang="en-US" altLang="en-US" baseline="-25000"/>
              <a:t>2</a:t>
            </a:r>
            <a:r>
              <a:rPr lang="en-US" altLang="en-US"/>
              <a:t> × 2</a:t>
            </a:r>
            <a:r>
              <a:rPr lang="en-US" altLang="en-US" baseline="30000"/>
              <a:t>–1</a:t>
            </a:r>
          </a:p>
          <a:p>
            <a:pPr lvl="1" eaLnBrk="1" hangingPunct="1"/>
            <a:r>
              <a:rPr lang="en-US" altLang="en-US"/>
              <a:t>S =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</a:p>
          <a:p>
            <a:pPr lvl="1" eaLnBrk="1" hangingPunct="1"/>
            <a:r>
              <a:rPr lang="en-US" altLang="en-US"/>
              <a:t>Fraction = </a:t>
            </a:r>
            <a:r>
              <a:rPr lang="en-US" altLang="en-US">
                <a:solidFill>
                  <a:schemeClr val="tx2"/>
                </a:solidFill>
              </a:rPr>
              <a:t>1000…00</a:t>
            </a:r>
            <a:r>
              <a:rPr lang="en-US" altLang="en-US" baseline="-25000"/>
              <a:t>2</a:t>
            </a:r>
            <a:endParaRPr lang="en-US" altLang="en-US">
              <a:solidFill>
                <a:schemeClr val="folHlink"/>
              </a:solidFill>
            </a:endParaRPr>
          </a:p>
          <a:p>
            <a:pPr lvl="1" eaLnBrk="1" hangingPunct="1"/>
            <a:r>
              <a:rPr lang="en-US" altLang="en-US"/>
              <a:t>Exponent = –1 + Bias</a:t>
            </a:r>
          </a:p>
          <a:p>
            <a:pPr lvl="2" eaLnBrk="1" hangingPunct="1"/>
            <a:r>
              <a:rPr lang="en-US" altLang="en-US"/>
              <a:t>Single: –1 + 127 = 126 = </a:t>
            </a:r>
            <a:r>
              <a:rPr lang="en-US" altLang="en-US">
                <a:solidFill>
                  <a:srgbClr val="008000"/>
                </a:solidFill>
              </a:rPr>
              <a:t>01111110</a:t>
            </a:r>
            <a:r>
              <a:rPr lang="en-US" altLang="en-US" baseline="-25000"/>
              <a:t>2</a:t>
            </a:r>
            <a:endParaRPr lang="en-US" altLang="en-US"/>
          </a:p>
          <a:p>
            <a:pPr lvl="2" eaLnBrk="1" hangingPunct="1"/>
            <a:r>
              <a:rPr lang="en-US" altLang="en-US"/>
              <a:t>Double: –1 + 1023 = 1022 = </a:t>
            </a:r>
            <a:r>
              <a:rPr lang="en-US" altLang="en-US">
                <a:solidFill>
                  <a:srgbClr val="008000"/>
                </a:solidFill>
              </a:rPr>
              <a:t>01111111110</a:t>
            </a:r>
            <a:r>
              <a:rPr lang="en-US" altLang="en-US" baseline="-25000"/>
              <a:t>2</a:t>
            </a:r>
            <a:endParaRPr lang="en-US" altLang="en-US"/>
          </a:p>
          <a:p>
            <a:pPr eaLnBrk="1" hangingPunct="1"/>
            <a:r>
              <a:rPr lang="en-US" altLang="en-US"/>
              <a:t>Single: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  <a:r>
              <a:rPr lang="en-US" altLang="en-US">
                <a:solidFill>
                  <a:srgbClr val="008000"/>
                </a:solidFill>
              </a:rPr>
              <a:t>01111110</a:t>
            </a:r>
            <a:r>
              <a:rPr lang="en-US" altLang="en-US">
                <a:solidFill>
                  <a:schemeClr val="tx2"/>
                </a:solidFill>
              </a:rPr>
              <a:t>1000…00</a:t>
            </a:r>
          </a:p>
          <a:p>
            <a:pPr eaLnBrk="1" hangingPunct="1"/>
            <a:r>
              <a:rPr lang="en-US" altLang="en-US"/>
              <a:t>Double: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  <a:r>
              <a:rPr lang="en-US" altLang="en-US">
                <a:solidFill>
                  <a:srgbClr val="008000"/>
                </a:solidFill>
              </a:rPr>
              <a:t>01111111110</a:t>
            </a:r>
            <a:r>
              <a:rPr lang="en-US" altLang="en-US">
                <a:solidFill>
                  <a:schemeClr val="tx2"/>
                </a:solidFill>
              </a:rPr>
              <a:t>1000…00</a:t>
            </a:r>
          </a:p>
        </p:txBody>
      </p:sp>
    </p:spTree>
    <p:extLst>
      <p:ext uri="{BB962C8B-B14F-4D97-AF65-F5344CB8AC3E}">
        <p14:creationId xmlns:p14="http://schemas.microsoft.com/office/powerpoint/2010/main" val="146178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740FC5A7-60E7-9445-B663-04EC8BE8DF03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Example</a:t>
            </a:r>
            <a:endParaRPr lang="en-AU" alt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What number is represented by the single-precision float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	1</a:t>
            </a:r>
            <a:r>
              <a:rPr lang="en-US" altLang="en-US">
                <a:solidFill>
                  <a:srgbClr val="008000"/>
                </a:solidFill>
              </a:rPr>
              <a:t>10000001</a:t>
            </a:r>
            <a:r>
              <a:rPr lang="en-US" altLang="en-US">
                <a:solidFill>
                  <a:schemeClr val="tx2"/>
                </a:solidFill>
              </a:rPr>
              <a:t>01000…00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 =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Fraction = </a:t>
            </a:r>
            <a:r>
              <a:rPr lang="en-US" altLang="en-US">
                <a:solidFill>
                  <a:schemeClr val="tx2"/>
                </a:solidFill>
              </a:rPr>
              <a:t>01000…00</a:t>
            </a:r>
            <a:r>
              <a:rPr lang="en-US" altLang="en-US" baseline="-25000"/>
              <a:t>2</a:t>
            </a:r>
            <a:endParaRPr lang="en-US" altLang="en-US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Fxponent = </a:t>
            </a:r>
            <a:r>
              <a:rPr lang="en-US" altLang="en-US">
                <a:solidFill>
                  <a:srgbClr val="008000"/>
                </a:solidFill>
              </a:rPr>
              <a:t>10000001</a:t>
            </a:r>
            <a:r>
              <a:rPr lang="en-US" altLang="en-US" baseline="-25000"/>
              <a:t>2</a:t>
            </a:r>
            <a:r>
              <a:rPr lang="en-US" altLang="en-US"/>
              <a:t> = 129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x = (–1)</a:t>
            </a:r>
            <a:r>
              <a:rPr lang="en-US" altLang="en-US" baseline="30000"/>
              <a:t>1</a:t>
            </a:r>
            <a:r>
              <a:rPr lang="en-US" altLang="en-US"/>
              <a:t> × (1 + 01</a:t>
            </a:r>
            <a:r>
              <a:rPr lang="en-US" altLang="en-US" baseline="-25000"/>
              <a:t>2</a:t>
            </a:r>
            <a:r>
              <a:rPr lang="en-US" altLang="en-US"/>
              <a:t>) × 2</a:t>
            </a:r>
            <a:r>
              <a:rPr lang="en-US" altLang="en-US" baseline="30000"/>
              <a:t>(129 – 127)</a:t>
            </a:r>
            <a:endParaRPr lang="en-US" altLang="en-US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/>
              <a:t>	= (–1) × 1.25 × 2</a:t>
            </a:r>
            <a:r>
              <a:rPr lang="en-US" altLang="en-US" baseline="30000"/>
              <a:t>2</a:t>
            </a:r>
            <a:endParaRPr lang="en-US" altLang="en-US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/>
              <a:t>	= –5.0</a:t>
            </a:r>
          </a:p>
        </p:txBody>
      </p:sp>
    </p:spTree>
    <p:extLst>
      <p:ext uri="{BB962C8B-B14F-4D97-AF65-F5344CB8AC3E}">
        <p14:creationId xmlns:p14="http://schemas.microsoft.com/office/powerpoint/2010/main" val="101758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3A86AED5-5E95-034E-9F4A-D01E3CCB4F12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Single-Precision Range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Exponents 00000000 and 11111111 reserved</a:t>
            </a:r>
          </a:p>
          <a:p>
            <a:pPr eaLnBrk="1" hangingPunct="1"/>
            <a:r>
              <a:rPr lang="en-US" altLang="en-US" sz="2800" dirty="0" smtClean="0"/>
              <a:t>“Smallest” value</a:t>
            </a:r>
            <a:endParaRPr lang="en-US" altLang="en-US" sz="2800" dirty="0"/>
          </a:p>
          <a:p>
            <a:pPr lvl="1" eaLnBrk="1" hangingPunct="1"/>
            <a:r>
              <a:rPr lang="en-US" altLang="en-US" sz="2400" dirty="0"/>
              <a:t>Exponent: 00000001</a:t>
            </a:r>
            <a:br>
              <a:rPr lang="en-US" altLang="en-US" sz="2400" dirty="0"/>
            </a:br>
            <a:r>
              <a:rPr lang="en-US" altLang="en-US" sz="2400" dirty="0">
                <a:sym typeface="Symbol" charset="2"/>
              </a:rPr>
              <a:t> actual exponent = 1 – 127 = –126</a:t>
            </a:r>
          </a:p>
          <a:p>
            <a:pPr lvl="1" eaLnBrk="1" hangingPunct="1"/>
            <a:r>
              <a:rPr lang="en-US" altLang="en-US" sz="2400" dirty="0">
                <a:sym typeface="Symbol" charset="2"/>
              </a:rPr>
              <a:t>Fraction: 000…00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charset="2"/>
              </a:rPr>
              <a:t> significand = 1.0</a:t>
            </a:r>
          </a:p>
          <a:p>
            <a:pPr lvl="1" eaLnBrk="1" hangingPunct="1"/>
            <a:r>
              <a:rPr lang="en-US" altLang="en-US" sz="2400" dirty="0">
                <a:sym typeface="Symbol" charset="2"/>
              </a:rPr>
              <a:t>±1.0 × 2</a:t>
            </a:r>
            <a:r>
              <a:rPr lang="en-US" altLang="en-US" sz="2400" baseline="30000" dirty="0">
                <a:sym typeface="Symbol" charset="2"/>
              </a:rPr>
              <a:t>–126</a:t>
            </a:r>
            <a:r>
              <a:rPr lang="en-US" altLang="en-US" sz="2400" dirty="0">
                <a:sym typeface="Symbol" charset="2"/>
              </a:rPr>
              <a:t> ≈ ±1.2 × 10</a:t>
            </a:r>
            <a:r>
              <a:rPr lang="en-US" altLang="en-US" sz="2400" baseline="30000" dirty="0">
                <a:sym typeface="Symbol" charset="2"/>
              </a:rPr>
              <a:t>–38</a:t>
            </a:r>
          </a:p>
          <a:p>
            <a:pPr eaLnBrk="1" hangingPunct="1"/>
            <a:r>
              <a:rPr lang="en-US" altLang="en-US" sz="2800" dirty="0">
                <a:sym typeface="Symbol" charset="2"/>
              </a:rPr>
              <a:t>Largest value</a:t>
            </a:r>
          </a:p>
          <a:p>
            <a:pPr lvl="1" eaLnBrk="1" hangingPunct="1"/>
            <a:r>
              <a:rPr lang="en-US" altLang="en-US" sz="2400" dirty="0">
                <a:sym typeface="Symbol" charset="2"/>
              </a:rPr>
              <a:t>exponent: 11111110</a:t>
            </a:r>
            <a:br>
              <a:rPr lang="en-US" altLang="en-US" sz="2400" dirty="0">
                <a:sym typeface="Symbol" charset="2"/>
              </a:rPr>
            </a:br>
            <a:r>
              <a:rPr lang="en-US" altLang="en-US" sz="2400" dirty="0">
                <a:sym typeface="Symbol" charset="2"/>
              </a:rPr>
              <a:t> actual exponent = 254 – 127 = +127</a:t>
            </a:r>
          </a:p>
          <a:p>
            <a:pPr lvl="1" eaLnBrk="1" hangingPunct="1"/>
            <a:r>
              <a:rPr lang="en-US" altLang="en-US" sz="2400" dirty="0">
                <a:sym typeface="Symbol" charset="2"/>
              </a:rPr>
              <a:t>Fraction: 111…11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charset="2"/>
              </a:rPr>
              <a:t> significand ≈ 2.0</a:t>
            </a:r>
          </a:p>
          <a:p>
            <a:pPr lvl="1" eaLnBrk="1" hangingPunct="1"/>
            <a:r>
              <a:rPr lang="en-US" altLang="en-US" sz="2400" dirty="0">
                <a:sym typeface="Symbol" charset="2"/>
              </a:rPr>
              <a:t>±2.0 × 2</a:t>
            </a:r>
            <a:r>
              <a:rPr lang="en-US" altLang="en-US" sz="2400" baseline="30000" dirty="0">
                <a:sym typeface="Symbol" charset="2"/>
              </a:rPr>
              <a:t>+127</a:t>
            </a:r>
            <a:r>
              <a:rPr lang="en-US" altLang="en-US" sz="2400" dirty="0">
                <a:sym typeface="Symbol" charset="2"/>
              </a:rPr>
              <a:t> ≈ ±3.4 × 10</a:t>
            </a:r>
            <a:r>
              <a:rPr lang="en-US" altLang="en-US" sz="2400" baseline="30000" dirty="0">
                <a:sym typeface="Symbol" charset="2"/>
              </a:rPr>
              <a:t>+38</a:t>
            </a:r>
          </a:p>
        </p:txBody>
      </p:sp>
    </p:spTree>
    <p:extLst>
      <p:ext uri="{BB962C8B-B14F-4D97-AF65-F5344CB8AC3E}">
        <p14:creationId xmlns:p14="http://schemas.microsoft.com/office/powerpoint/2010/main" val="15013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FDE061FF-99D8-3C46-8312-583FC31D919D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Double-Precision Range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Exponents 0000…00 and 1111…11 reserved</a:t>
            </a:r>
          </a:p>
          <a:p>
            <a:pPr eaLnBrk="1" hangingPunct="1"/>
            <a:r>
              <a:rPr lang="en-US" altLang="en-US" sz="2800"/>
              <a:t>Smallest value</a:t>
            </a:r>
          </a:p>
          <a:p>
            <a:pPr lvl="1" eaLnBrk="1" hangingPunct="1"/>
            <a:r>
              <a:rPr lang="en-US" altLang="en-US" sz="2400"/>
              <a:t>Exponent: 00000000001</a:t>
            </a:r>
            <a:br>
              <a:rPr lang="en-US" altLang="en-US" sz="2400"/>
            </a:br>
            <a:r>
              <a:rPr lang="en-US" altLang="en-US" sz="2400">
                <a:sym typeface="Symbol" charset="2"/>
              </a:rPr>
              <a:t> actual exponent = 1 – 1023 = –1022</a:t>
            </a:r>
          </a:p>
          <a:p>
            <a:pPr lvl="1" eaLnBrk="1" hangingPunct="1"/>
            <a:r>
              <a:rPr lang="en-US" altLang="en-US" sz="2400">
                <a:sym typeface="Symbol" charset="2"/>
              </a:rPr>
              <a:t>Fraction: 000…00</a:t>
            </a:r>
            <a:r>
              <a:rPr lang="en-US" altLang="en-US" sz="2400"/>
              <a:t> </a:t>
            </a:r>
            <a:r>
              <a:rPr lang="en-US" altLang="en-US" sz="2400">
                <a:sym typeface="Symbol" charset="2"/>
              </a:rPr>
              <a:t> significand = 1.0</a:t>
            </a:r>
          </a:p>
          <a:p>
            <a:pPr lvl="1" eaLnBrk="1" hangingPunct="1"/>
            <a:r>
              <a:rPr lang="en-US" altLang="en-US" sz="2400">
                <a:sym typeface="Symbol" charset="2"/>
              </a:rPr>
              <a:t>±1.0 × 2</a:t>
            </a:r>
            <a:r>
              <a:rPr lang="en-US" altLang="en-US" sz="2400" baseline="30000">
                <a:sym typeface="Symbol" charset="2"/>
              </a:rPr>
              <a:t>–1022</a:t>
            </a:r>
            <a:r>
              <a:rPr lang="en-US" altLang="en-US" sz="2400">
                <a:sym typeface="Symbol" charset="2"/>
              </a:rPr>
              <a:t> ≈ ±2.2 × 10</a:t>
            </a:r>
            <a:r>
              <a:rPr lang="en-US" altLang="en-US" sz="2400" baseline="30000">
                <a:sym typeface="Symbol" charset="2"/>
              </a:rPr>
              <a:t>–308</a:t>
            </a:r>
          </a:p>
          <a:p>
            <a:pPr eaLnBrk="1" hangingPunct="1"/>
            <a:r>
              <a:rPr lang="en-US" altLang="en-US" sz="2800">
                <a:sym typeface="Symbol" charset="2"/>
              </a:rPr>
              <a:t>Largest value</a:t>
            </a:r>
          </a:p>
          <a:p>
            <a:pPr lvl="1" eaLnBrk="1" hangingPunct="1"/>
            <a:r>
              <a:rPr lang="en-US" altLang="en-US" sz="2400">
                <a:sym typeface="Symbol" charset="2"/>
              </a:rPr>
              <a:t>Exponent: 11111111110</a:t>
            </a:r>
            <a:br>
              <a:rPr lang="en-US" altLang="en-US" sz="2400">
                <a:sym typeface="Symbol" charset="2"/>
              </a:rPr>
            </a:br>
            <a:r>
              <a:rPr lang="en-US" altLang="en-US" sz="2400">
                <a:sym typeface="Symbol" charset="2"/>
              </a:rPr>
              <a:t> actual exponent = 2046 – 1023 = +1023</a:t>
            </a:r>
          </a:p>
          <a:p>
            <a:pPr lvl="1" eaLnBrk="1" hangingPunct="1"/>
            <a:r>
              <a:rPr lang="en-US" altLang="en-US" sz="2400">
                <a:sym typeface="Symbol" charset="2"/>
              </a:rPr>
              <a:t>Fraction: 111…11</a:t>
            </a:r>
            <a:r>
              <a:rPr lang="en-US" altLang="en-US" sz="2400"/>
              <a:t> </a:t>
            </a:r>
            <a:r>
              <a:rPr lang="en-US" altLang="en-US" sz="2400">
                <a:sym typeface="Symbol" charset="2"/>
              </a:rPr>
              <a:t> significand ≈ 2.0</a:t>
            </a:r>
          </a:p>
          <a:p>
            <a:pPr lvl="1" eaLnBrk="1" hangingPunct="1"/>
            <a:r>
              <a:rPr lang="en-US" altLang="en-US" sz="2400">
                <a:sym typeface="Symbol" charset="2"/>
              </a:rPr>
              <a:t>±2.0 × 2</a:t>
            </a:r>
            <a:r>
              <a:rPr lang="en-US" altLang="en-US" sz="2400" baseline="30000">
                <a:sym typeface="Symbol" charset="2"/>
              </a:rPr>
              <a:t>+1023</a:t>
            </a:r>
            <a:r>
              <a:rPr lang="en-US" altLang="en-US" sz="2400">
                <a:sym typeface="Symbol" charset="2"/>
              </a:rPr>
              <a:t> ≈ ±1.8 × 10</a:t>
            </a:r>
            <a:r>
              <a:rPr lang="en-US" altLang="en-US" sz="2400" baseline="30000">
                <a:sym typeface="Symbol" charset="2"/>
              </a:rPr>
              <a:t>+308</a:t>
            </a:r>
          </a:p>
        </p:txBody>
      </p:sp>
    </p:spTree>
    <p:extLst>
      <p:ext uri="{BB962C8B-B14F-4D97-AF65-F5344CB8AC3E}">
        <p14:creationId xmlns:p14="http://schemas.microsoft.com/office/powerpoint/2010/main" val="19176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71E4DBFB-73B8-6E4A-8359-61AB030D5128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Precision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Relative precision</a:t>
            </a:r>
          </a:p>
          <a:p>
            <a:pPr lvl="1" eaLnBrk="1" hangingPunct="1"/>
            <a:r>
              <a:rPr lang="en-US" altLang="en-US" dirty="0"/>
              <a:t>all fraction bits are significant</a:t>
            </a:r>
          </a:p>
          <a:p>
            <a:pPr lvl="1" eaLnBrk="1" hangingPunct="1"/>
            <a:r>
              <a:rPr lang="en-US" altLang="en-US" dirty="0"/>
              <a:t>Single: </a:t>
            </a:r>
            <a:r>
              <a:rPr lang="en-US" altLang="en-US" dirty="0" err="1"/>
              <a:t>approx</a:t>
            </a:r>
            <a:r>
              <a:rPr lang="en-US" altLang="en-US" dirty="0"/>
              <a:t> </a:t>
            </a:r>
            <a:r>
              <a:rPr lang="en-US" altLang="en-US" dirty="0" smtClean="0"/>
              <a:t>2</a:t>
            </a:r>
            <a:r>
              <a:rPr lang="en-US" altLang="en-US" baseline="30000" dirty="0" smtClean="0"/>
              <a:t>–23</a:t>
            </a:r>
            <a:endParaRPr lang="en-US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04267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71E4DBFB-73B8-6E4A-8359-61AB030D5128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Precision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Relative precision</a:t>
            </a:r>
          </a:p>
          <a:p>
            <a:pPr lvl="1" eaLnBrk="1" hangingPunct="1"/>
            <a:r>
              <a:rPr lang="en-US" altLang="en-US" dirty="0"/>
              <a:t>all fraction bits are significant</a:t>
            </a:r>
          </a:p>
          <a:p>
            <a:pPr lvl="1" eaLnBrk="1" hangingPunct="1"/>
            <a:r>
              <a:rPr lang="en-US" altLang="en-US" dirty="0"/>
              <a:t>Single: </a:t>
            </a:r>
            <a:r>
              <a:rPr lang="en-US" altLang="en-US" dirty="0" err="1"/>
              <a:t>approx</a:t>
            </a:r>
            <a:r>
              <a:rPr lang="en-US" altLang="en-US" dirty="0"/>
              <a:t> 2</a:t>
            </a:r>
            <a:r>
              <a:rPr lang="en-US" altLang="en-US" baseline="30000" dirty="0"/>
              <a:t>–23</a:t>
            </a:r>
          </a:p>
          <a:p>
            <a:pPr lvl="2" eaLnBrk="1" hangingPunct="1"/>
            <a:r>
              <a:rPr lang="en-US" altLang="en-US" dirty="0"/>
              <a:t>Equivalent to 23 × log</a:t>
            </a:r>
            <a:r>
              <a:rPr lang="en-US" altLang="en-US" baseline="-25000" dirty="0"/>
              <a:t>10</a:t>
            </a:r>
            <a:r>
              <a:rPr lang="en-US" altLang="en-US" dirty="0"/>
              <a:t>2 ≈ 23 × 0.3 ≈ 6 decimal digits of </a:t>
            </a:r>
            <a:r>
              <a:rPr lang="en-US" altLang="en-US" dirty="0" smtClean="0"/>
              <a:t>precision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264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71E4DBFB-73B8-6E4A-8359-61AB030D5128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Precision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Relative precision</a:t>
            </a:r>
          </a:p>
          <a:p>
            <a:pPr lvl="1" eaLnBrk="1" hangingPunct="1"/>
            <a:r>
              <a:rPr lang="en-US" altLang="en-US" dirty="0"/>
              <a:t>all fraction bits are significant</a:t>
            </a:r>
          </a:p>
          <a:p>
            <a:pPr lvl="1" eaLnBrk="1" hangingPunct="1"/>
            <a:r>
              <a:rPr lang="en-US" altLang="en-US" dirty="0"/>
              <a:t>Single: </a:t>
            </a:r>
            <a:r>
              <a:rPr lang="en-US" altLang="en-US" dirty="0" err="1"/>
              <a:t>approx</a:t>
            </a:r>
            <a:r>
              <a:rPr lang="en-US" altLang="en-US" dirty="0"/>
              <a:t> 2</a:t>
            </a:r>
            <a:r>
              <a:rPr lang="en-US" altLang="en-US" baseline="30000" dirty="0"/>
              <a:t>–23</a:t>
            </a:r>
          </a:p>
          <a:p>
            <a:pPr lvl="2" eaLnBrk="1" hangingPunct="1"/>
            <a:r>
              <a:rPr lang="en-US" altLang="en-US" dirty="0"/>
              <a:t>Equivalent to 23 × log</a:t>
            </a:r>
            <a:r>
              <a:rPr lang="en-US" altLang="en-US" baseline="-25000" dirty="0"/>
              <a:t>10</a:t>
            </a:r>
            <a:r>
              <a:rPr lang="en-US" altLang="en-US" dirty="0"/>
              <a:t>2 ≈ 23 × 0.3 ≈ 6 decimal digits of precision</a:t>
            </a:r>
          </a:p>
          <a:p>
            <a:pPr lvl="1" eaLnBrk="1" hangingPunct="1"/>
            <a:r>
              <a:rPr lang="en-US" altLang="en-US" dirty="0"/>
              <a:t>Double: </a:t>
            </a:r>
            <a:r>
              <a:rPr lang="en-US" altLang="en-US" dirty="0" err="1"/>
              <a:t>approx</a:t>
            </a:r>
            <a:r>
              <a:rPr lang="en-US" altLang="en-US" dirty="0"/>
              <a:t> </a:t>
            </a:r>
            <a:r>
              <a:rPr lang="en-US" altLang="en-US" dirty="0" smtClean="0"/>
              <a:t>2</a:t>
            </a:r>
            <a:r>
              <a:rPr lang="en-US" altLang="en-US" baseline="30000" dirty="0" smtClean="0"/>
              <a:t>–52</a:t>
            </a:r>
            <a:endParaRPr lang="en-US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56158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23647</TotalTime>
  <Words>814</Words>
  <Application>Microsoft Macintosh PowerPoint</Application>
  <PresentationFormat>On-screen Show (4:3)</PresentationFormat>
  <Paragraphs>168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 Black</vt:lpstr>
      <vt:lpstr>Corbel</vt:lpstr>
      <vt:lpstr>Mangal</vt:lpstr>
      <vt:lpstr>Symbol</vt:lpstr>
      <vt:lpstr>Tahoma</vt:lpstr>
      <vt:lpstr>Times New Roman</vt:lpstr>
      <vt:lpstr>Wingdings</vt:lpstr>
      <vt:lpstr>Arial</vt:lpstr>
      <vt:lpstr>2_Blends</vt:lpstr>
      <vt:lpstr>Equation</vt:lpstr>
      <vt:lpstr>3.5: Floating Point</vt:lpstr>
      <vt:lpstr>IEEE Floating-Point Format</vt:lpstr>
      <vt:lpstr>Floating-Point Example</vt:lpstr>
      <vt:lpstr>Floating-Point Example</vt:lpstr>
      <vt:lpstr>Single-Precision Range</vt:lpstr>
      <vt:lpstr>Double-Precision Range</vt:lpstr>
      <vt:lpstr>Floating-Point Precision</vt:lpstr>
      <vt:lpstr>Floating-Point Precision</vt:lpstr>
      <vt:lpstr>Floating-Point Precision</vt:lpstr>
      <vt:lpstr>Floating-Point Precision</vt:lpstr>
      <vt:lpstr>Denormal Numbers</vt:lpstr>
      <vt:lpstr>Infinities and NaNs</vt:lpstr>
    </vt:vector>
  </TitlesOfParts>
  <Company>Ashenden Designs Pty Ltd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695</cp:revision>
  <dcterms:created xsi:type="dcterms:W3CDTF">2001-07-25T06:45:25Z</dcterms:created>
  <dcterms:modified xsi:type="dcterms:W3CDTF">2017-10-19T21:00:54Z</dcterms:modified>
</cp:coreProperties>
</file>