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330" r:id="rId2"/>
    <p:sldId id="393" r:id="rId3"/>
    <p:sldId id="356" r:id="rId4"/>
    <p:sldId id="357" r:id="rId5"/>
    <p:sldId id="399" r:id="rId6"/>
    <p:sldId id="400" r:id="rId7"/>
    <p:sldId id="402" r:id="rId8"/>
    <p:sldId id="401" r:id="rId9"/>
    <p:sldId id="358" r:id="rId10"/>
    <p:sldId id="359" r:id="rId11"/>
    <p:sldId id="362" r:id="rId12"/>
    <p:sldId id="363" r:id="rId13"/>
    <p:sldId id="403" r:id="rId14"/>
    <p:sldId id="364" r:id="rId15"/>
    <p:sldId id="365" r:id="rId16"/>
    <p:sldId id="369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0" autoAdjust="0"/>
    <p:restoredTop sz="70604" autoAdjust="0"/>
  </p:normalViewPr>
  <p:slideViewPr>
    <p:cSldViewPr>
      <p:cViewPr varScale="1">
        <p:scale>
          <a:sx n="87" d="100"/>
          <a:sy n="87" d="100"/>
        </p:scale>
        <p:origin x="20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24,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24,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6D32DF-55A5-FC41-B5F5-2457D29DE9A3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F65C21-8D2B-A542-93E5-CC6218BDF235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2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132409-BE3C-7948-A255-9EC676B1ABA1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009FF-F38E-BE41-B55C-6E76450AEC77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1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9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300817-2DD9-3E43-8002-101973B86022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14BA99-71AA-7B47-9525-CE3C8A6C2FFD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97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D11A70-695E-B645-93D9-A429B6E406DE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736440-F24F-1247-B07A-F3D0A73ECC94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7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666C23-6AE8-E941-B43F-1C6FF3B0C28F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3E5A89-8676-DD42-87C6-8D638A2E299A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Also </a:t>
            </a:r>
            <a:r>
              <a:rPr lang="en-US" altLang="en-US" dirty="0" err="1" smtClean="0">
                <a:latin typeface="Times New Roman" charset="0"/>
              </a:rPr>
              <a:t>li.s</a:t>
            </a:r>
            <a:r>
              <a:rPr lang="en-US" altLang="en-US" baseline="0" dirty="0" smtClean="0">
                <a:latin typeface="Times New Roman" charset="0"/>
              </a:rPr>
              <a:t> and </a:t>
            </a:r>
            <a:r>
              <a:rPr lang="en-US" altLang="en-US" baseline="0" dirty="0" err="1" smtClean="0">
                <a:latin typeface="Times New Roman" charset="0"/>
              </a:rPr>
              <a:t>li.d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36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DDE516-F748-C145-9810-9B85E47B34B5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24ACC1-9293-DE49-AAFC-C31B613D929C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Guard = first extra bit, round = second extra bit</a:t>
            </a:r>
          </a:p>
          <a:p>
            <a:r>
              <a:rPr lang="en-US" altLang="en-US" dirty="0" smtClean="0">
                <a:latin typeface="Times New Roman" charset="0"/>
              </a:rPr>
              <a:t>3 significant</a:t>
            </a:r>
            <a:r>
              <a:rPr lang="en-US" altLang="en-US" baseline="0" dirty="0" smtClean="0">
                <a:latin typeface="Times New Roman" charset="0"/>
              </a:rPr>
              <a:t> bits, just a base 10 example </a:t>
            </a:r>
            <a:r>
              <a:rPr lang="en-US" altLang="en-US" baseline="0" smtClean="0">
                <a:latin typeface="Times New Roman" charset="0"/>
              </a:rPr>
              <a:t>for simplicity</a:t>
            </a:r>
          </a:p>
          <a:p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Ex: 2.56 x 10^0 + 2.34 x 10^2, with and without guard and round </a:t>
            </a:r>
          </a:p>
          <a:p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Another</a:t>
            </a:r>
            <a:r>
              <a:rPr lang="en-US" altLang="en-US" baseline="0" dirty="0" smtClean="0">
                <a:latin typeface="Times New Roman" charset="0"/>
              </a:rPr>
              <a:t> Ex: 5.01 x 10^-1, 2.34 x 10^2</a:t>
            </a:r>
          </a:p>
          <a:p>
            <a:r>
              <a:rPr lang="en-US" altLang="en-US" baseline="0" dirty="0" smtClean="0">
                <a:latin typeface="Times New Roman" charset="0"/>
              </a:rPr>
              <a:t>Yields 0.0050 + 2.34 = 2.3450, need to set the sticky bit</a:t>
            </a:r>
          </a:p>
          <a:p>
            <a:r>
              <a:rPr lang="en-US" altLang="en-US" baseline="0" dirty="0" smtClean="0">
                <a:latin typeface="Times New Roman" charset="0"/>
              </a:rPr>
              <a:t>Use sticky bit to round, since we often round to the nearest even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3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134F0-8B01-0541-B7E0-523A0868EBA5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2A41F4-1AE5-C345-BF91-36BF129AF7E6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+ 1.610 × 10</a:t>
            </a:r>
            <a:r>
              <a:rPr lang="en-US" altLang="en-US" sz="2400" baseline="30000" dirty="0" smtClean="0"/>
              <a:t>–1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charset="0"/>
              </a:rPr>
              <a:t>How to do it?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5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50DE56-6458-5C47-94CD-5362198DB221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90E055-8AB4-7F48-B4C2-E26700C29325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Notice that rounding (say, 1.99999) may cause the number</a:t>
            </a:r>
            <a:r>
              <a:rPr lang="en-US" altLang="en-US" baseline="0" dirty="0" smtClean="0">
                <a:latin typeface="Times New Roman" charset="0"/>
              </a:rPr>
              <a:t> to become </a:t>
            </a:r>
            <a:r>
              <a:rPr lang="en-US" altLang="en-US" baseline="0" dirty="0" err="1" smtClean="0">
                <a:latin typeface="Times New Roman" charset="0"/>
              </a:rPr>
              <a:t>denormalized</a:t>
            </a:r>
            <a:r>
              <a:rPr lang="en-US" altLang="en-US" baseline="0" dirty="0" smtClean="0">
                <a:latin typeface="Times New Roman" charset="0"/>
              </a:rPr>
              <a:t>, so do step 3 again!</a:t>
            </a:r>
            <a:r>
              <a:rPr lang="en-US" altLang="en-US" dirty="0" smtClean="0">
                <a:latin typeface="Times New Roman" charset="0"/>
              </a:rPr>
              <a:t> 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6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6A1AC-05CE-7541-BD12-5CC4FA962E48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B38D89-00F8-274B-8F47-D72C16DB4FF8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First, what are these numbers</a:t>
            </a:r>
            <a:r>
              <a:rPr lang="en-US" altLang="en-US" baseline="0" dirty="0" smtClean="0">
                <a:latin typeface="Times New Roman" charset="0"/>
              </a:rPr>
              <a:t> in base 10?</a:t>
            </a:r>
          </a:p>
          <a:p>
            <a:r>
              <a:rPr lang="en-US" altLang="en-US" sz="1200" dirty="0" smtClean="0"/>
              <a:t>(0.5 + –0.4375)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0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6A1AC-05CE-7541-BD12-5CC4FA962E48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B38D89-00F8-274B-8F47-D72C16DB4FF8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4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6A1AC-05CE-7541-BD12-5CC4FA962E48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B38D89-00F8-274B-8F47-D72C16DB4FF8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First, what are these numbers</a:t>
            </a:r>
            <a:r>
              <a:rPr lang="en-US" altLang="en-US" baseline="0" dirty="0" smtClean="0">
                <a:latin typeface="Times New Roman" charset="0"/>
              </a:rPr>
              <a:t> in base 10?</a:t>
            </a:r>
          </a:p>
          <a:p>
            <a:r>
              <a:rPr lang="en-US" altLang="en-US" sz="1200" smtClean="0"/>
              <a:t>(0.5 + –0.4375)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1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6A1AC-05CE-7541-BD12-5CC4FA962E48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B38D89-00F8-274B-8F47-D72C16DB4FF8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First, what are these numbers</a:t>
            </a:r>
            <a:r>
              <a:rPr lang="en-US" altLang="en-US" baseline="0" dirty="0" smtClean="0">
                <a:latin typeface="Times New Roman" charset="0"/>
              </a:rPr>
              <a:t> in base 10?</a:t>
            </a:r>
          </a:p>
          <a:p>
            <a:r>
              <a:rPr lang="en-US" altLang="en-US" sz="1200" smtClean="0"/>
              <a:t>(0.5 + –0.4375)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9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6A1AC-05CE-7541-BD12-5CC4FA962E48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B38D89-00F8-274B-8F47-D72C16DB4FF8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First, what are these numbers</a:t>
            </a:r>
            <a:r>
              <a:rPr lang="en-US" altLang="en-US" baseline="0" dirty="0" smtClean="0">
                <a:latin typeface="Times New Roman" charset="0"/>
              </a:rPr>
              <a:t> in base 10?</a:t>
            </a:r>
          </a:p>
          <a:p>
            <a:r>
              <a:rPr lang="en-US" altLang="en-US" sz="1200" smtClean="0"/>
              <a:t>(0.5 + –0.4375)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2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68700F-B6B7-9C43-9D1C-C6EB6B44BF06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5CF02F-549B-CF48-A2E7-65C318C68AC8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9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3.5: Floating Point Arithmetic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 smtClean="0"/>
              <a:t>Lecture 33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DD6A86E3-A984-1A48-B83B-64B80B064BB9}" type="slidenum">
              <a:rPr lang="en-AU" altLang="en-US"/>
              <a:pPr/>
              <a:t>10</a:t>
            </a:fld>
            <a:endParaRPr lang="en-AU" altLang="en-US"/>
          </a:p>
        </p:txBody>
      </p:sp>
      <p:pic>
        <p:nvPicPr>
          <p:cNvPr id="33795" name="Picture 14" descr="f03-1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5214937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33797" name="AutoShape 4"/>
          <p:cNvSpPr>
            <a:spLocks/>
          </p:cNvSpPr>
          <p:nvPr/>
        </p:nvSpPr>
        <p:spPr bwMode="auto">
          <a:xfrm>
            <a:off x="6588125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AutoShape 5"/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799" name="AutoShape 6"/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0" name="AutoShape 7"/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877050" y="256857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33805" name="AutoShape 12"/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B5DBA2C-0FC3-2E47-BDFD-13F29BADBBC5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Arithmetic Hardware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FP multiplier is of similar complexity to FP adder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uses a multiplier for significands instead of an adder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FP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Addition, subtraction, multiplication, division, reciprocal, square-root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FP </a:t>
            </a:r>
            <a:r>
              <a:rPr lang="en-US" altLang="en-US">
                <a:sym typeface="Symbol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be pipelined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93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2B47CD11-078E-EB4E-BC2A-501D591DCAAC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FP Instructions in MIPS</a:t>
            </a:r>
            <a:endParaRPr lang="en-AU" altLang="en-US" dirty="0"/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FP hardware is coprocessor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Adjunct processor that extends the ISA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Separate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32 single-precision: $f0, $f1, … $f31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Paired for double-precision: $f0/$f1, $f2/$f3,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Release 2 of MIPs ISA supports 32 × 64-bit FP </a:t>
            </a:r>
            <a:r>
              <a:rPr lang="en-US" altLang="en-US" sz="2000" dirty="0" err="1" smtClean="0"/>
              <a:t>reg’s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FP </a:t>
            </a:r>
            <a:r>
              <a:rPr lang="en-US" altLang="en-US" sz="2800" dirty="0"/>
              <a:t>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More registers with minimal code-size </a:t>
            </a:r>
            <a:r>
              <a:rPr lang="en-US" altLang="en-US" sz="2400" dirty="0" smtClean="0"/>
              <a:t>impact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88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FP Instructions in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Lucida Console" charset="0"/>
              </a:rPr>
              <a:t>lwc1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charset="0"/>
              </a:rPr>
              <a:t>ldc1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charset="0"/>
              </a:rPr>
              <a:t>swc1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charset="0"/>
              </a:rPr>
              <a:t>sdc1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e.g., </a:t>
            </a:r>
            <a:r>
              <a:rPr lang="en-US" altLang="en-US" sz="2000" dirty="0">
                <a:latin typeface="Lucida Console" charset="0"/>
              </a:rPr>
              <a:t>ldc1 $f8, 32($</a:t>
            </a:r>
            <a:r>
              <a:rPr lang="en-US" altLang="en-US" sz="2000" dirty="0" err="1">
                <a:latin typeface="Lucida Console" charset="0"/>
              </a:rPr>
              <a:t>sp</a:t>
            </a:r>
            <a:r>
              <a:rPr lang="en-US" altLang="en-US" sz="2000" dirty="0" smtClean="0">
                <a:latin typeface="Lucida Console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Floating point argument registers</a:t>
            </a:r>
            <a:endParaRPr lang="en-AU" altLang="en-US" dirty="0"/>
          </a:p>
          <a:p>
            <a:pPr lvl="1"/>
            <a:r>
              <a:rPr lang="en-US" dirty="0" smtClean="0"/>
              <a:t>NOT </a:t>
            </a:r>
            <a:r>
              <a:rPr lang="en-US" sz="2400" dirty="0">
                <a:latin typeface="Lucida Console" charset="0"/>
              </a:rPr>
              <a:t>$a1, $a2, etc.</a:t>
            </a:r>
          </a:p>
          <a:p>
            <a:pPr lvl="1"/>
            <a:r>
              <a:rPr lang="en-US" sz="2400" dirty="0">
                <a:latin typeface="Lucida Console" charset="0"/>
              </a:rPr>
              <a:t>$f12, $f13, $f14, $f15</a:t>
            </a:r>
          </a:p>
          <a:p>
            <a:r>
              <a:rPr lang="en-US" dirty="0" smtClean="0"/>
              <a:t>Floating point return value</a:t>
            </a:r>
          </a:p>
          <a:p>
            <a:pPr lvl="1"/>
            <a:r>
              <a:rPr lang="en-US" dirty="0"/>
              <a:t>NOT</a:t>
            </a:r>
            <a:r>
              <a:rPr lang="en-US" sz="2400" dirty="0">
                <a:latin typeface="Lucida Console" charset="0"/>
              </a:rPr>
              <a:t> $v0</a:t>
            </a:r>
          </a:p>
          <a:p>
            <a:pPr lvl="1"/>
            <a:r>
              <a:rPr lang="en-US" sz="2400" dirty="0">
                <a:latin typeface="Lucida Console" charset="0"/>
              </a:rPr>
              <a:t>$f0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00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6196E3B-2B2E-0247-9FAD-80DBA5CCD5F5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MIPS</a:t>
            </a:r>
            <a:endParaRPr lang="en-AU" altLang="en-US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charset="0"/>
              </a:rPr>
              <a:t>add.s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sub.s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mul.s</a:t>
            </a:r>
            <a:r>
              <a:rPr lang="en-US" altLang="en-US" sz="2400"/>
              <a:t>, div.s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charset="0"/>
              </a:rPr>
              <a:t>add.s $f0, $f1, $f6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Double-precision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charset="0"/>
              </a:rPr>
              <a:t>add.d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sub.d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mul.d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div.d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charset="0"/>
              </a:rPr>
              <a:t>mul.d $f4, $f4, $f6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 and double-precision comparison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charset="0"/>
              </a:rPr>
              <a:t>c.</a:t>
            </a:r>
            <a:r>
              <a:rPr lang="en-US" altLang="en-US" sz="2400" i="1">
                <a:latin typeface="Lucida Console" charset="0"/>
              </a:rPr>
              <a:t>xx</a:t>
            </a:r>
            <a:r>
              <a:rPr lang="en-US" altLang="en-US" sz="2400">
                <a:latin typeface="Lucida Console" charset="0"/>
              </a:rPr>
              <a:t>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c.</a:t>
            </a:r>
            <a:r>
              <a:rPr lang="en-US" altLang="en-US" sz="2400" i="1">
                <a:latin typeface="Lucida Console" charset="0"/>
              </a:rPr>
              <a:t>xx</a:t>
            </a:r>
            <a:r>
              <a:rPr lang="en-US" altLang="en-US" sz="2400">
                <a:latin typeface="Lucida Console" charset="0"/>
              </a:rPr>
              <a:t>.d</a:t>
            </a:r>
            <a:r>
              <a:rPr lang="en-US" altLang="en-US" sz="2400"/>
              <a:t> (</a:t>
            </a:r>
            <a:r>
              <a:rPr lang="en-US" altLang="en-US" sz="2400" i="1"/>
              <a:t>xx</a:t>
            </a:r>
            <a:r>
              <a:rPr lang="en-US" altLang="en-US" sz="2400"/>
              <a:t> is </a:t>
            </a:r>
            <a:r>
              <a:rPr lang="en-US" altLang="en-US" sz="2400">
                <a:latin typeface="Lucida Console" charset="0"/>
              </a:rPr>
              <a:t>eq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lt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le</a:t>
            </a:r>
            <a:r>
              <a:rPr lang="en-US" altLang="en-US" sz="2400"/>
              <a:t>, 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Sets or clears FP condition-code bit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 </a:t>
            </a:r>
            <a:r>
              <a:rPr lang="en-US" altLang="en-US" sz="2000">
                <a:latin typeface="Lucida Console" charset="0"/>
              </a:rPr>
              <a:t>c.lt.s $f3, $f4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Branch on FP condition code true or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charset="0"/>
              </a:rPr>
              <a:t>bc1t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bc1f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charset="0"/>
              </a:rPr>
              <a:t>bc1t TargetLabel</a:t>
            </a:r>
            <a:endParaRPr lang="en-AU" altLang="en-US" sz="200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2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CA5829A-FED4-E449-93F6-599123BFDE4C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Example: °F to °C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 code: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>
                <a:latin typeface="Lucida Console" charset="0"/>
              </a:rPr>
              <a:t>	float f2c (float </a:t>
            </a:r>
            <a:r>
              <a:rPr lang="en-US" altLang="en-US" sz="2400" dirty="0" err="1">
                <a:latin typeface="Lucida Console" charset="0"/>
              </a:rPr>
              <a:t>fahr</a:t>
            </a:r>
            <a:r>
              <a:rPr lang="en-US" altLang="en-US" sz="2400" dirty="0">
                <a:latin typeface="Lucida Console" charset="0"/>
              </a:rPr>
              <a:t>) {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return ((5.0/9.0)*(</a:t>
            </a:r>
            <a:r>
              <a:rPr lang="en-US" altLang="en-US" sz="2400" dirty="0" err="1">
                <a:latin typeface="Lucida Console" charset="0"/>
              </a:rPr>
              <a:t>fahr</a:t>
            </a:r>
            <a:r>
              <a:rPr lang="en-US" altLang="en-US" sz="2400" dirty="0">
                <a:latin typeface="Lucida Console" charset="0"/>
              </a:rPr>
              <a:t> - 32.0));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Lucida Console" charset="0"/>
              </a:rPr>
              <a:t>fahr</a:t>
            </a:r>
            <a:r>
              <a:rPr lang="en-US" altLang="en-US" sz="2400" dirty="0"/>
              <a:t> in $f12, result in $f0, literals in global memory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Compiled MIPS code: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>
                <a:latin typeface="Lucida Console" charset="0"/>
              </a:rPr>
              <a:t>	f2c: lwc1  $f16, const5($</a:t>
            </a:r>
            <a:r>
              <a:rPr lang="en-US" altLang="en-US" sz="2400" dirty="0" err="1">
                <a:latin typeface="Lucida Console" charset="0"/>
              </a:rPr>
              <a:t>gp</a:t>
            </a:r>
            <a:r>
              <a:rPr lang="en-US" altLang="en-US" sz="2400" dirty="0">
                <a:latin typeface="Lucida Console" charset="0"/>
              </a:rPr>
              <a:t>)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   </a:t>
            </a:r>
            <a:r>
              <a:rPr lang="en-US" altLang="en-US" sz="2400" dirty="0" smtClean="0">
                <a:latin typeface="Lucida Console" charset="0"/>
              </a:rPr>
              <a:t>lwc1  </a:t>
            </a:r>
            <a:r>
              <a:rPr lang="en-US" altLang="en-US" sz="2400" dirty="0">
                <a:latin typeface="Lucida Console" charset="0"/>
              </a:rPr>
              <a:t>$f18, const9($</a:t>
            </a:r>
            <a:r>
              <a:rPr lang="en-US" altLang="en-US" sz="2400" dirty="0" err="1">
                <a:latin typeface="Lucida Console" charset="0"/>
              </a:rPr>
              <a:t>gp</a:t>
            </a:r>
            <a:r>
              <a:rPr lang="en-US" altLang="en-US" sz="2400" dirty="0">
                <a:latin typeface="Lucida Console" charset="0"/>
              </a:rPr>
              <a:t>)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   </a:t>
            </a:r>
            <a:r>
              <a:rPr lang="en-US" altLang="en-US" sz="2400" dirty="0" err="1">
                <a:latin typeface="Lucida Console" charset="0"/>
              </a:rPr>
              <a:t>div.s</a:t>
            </a:r>
            <a:r>
              <a:rPr lang="en-US" altLang="en-US" sz="2400" dirty="0">
                <a:latin typeface="Lucida Console" charset="0"/>
              </a:rPr>
              <a:t> $f16, $f16, $f18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   lwc1  $f18, const32($</a:t>
            </a:r>
            <a:r>
              <a:rPr lang="en-US" altLang="en-US" sz="2400" dirty="0" err="1">
                <a:latin typeface="Lucida Console" charset="0"/>
              </a:rPr>
              <a:t>gp</a:t>
            </a:r>
            <a:r>
              <a:rPr lang="en-US" altLang="en-US" sz="2400" dirty="0">
                <a:latin typeface="Lucida Console" charset="0"/>
              </a:rPr>
              <a:t>)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   </a:t>
            </a:r>
            <a:r>
              <a:rPr lang="en-US" altLang="en-US" sz="2400" dirty="0" err="1">
                <a:latin typeface="Lucida Console" charset="0"/>
              </a:rPr>
              <a:t>sub.s</a:t>
            </a:r>
            <a:r>
              <a:rPr lang="en-US" altLang="en-US" sz="2400" dirty="0">
                <a:latin typeface="Lucida Console" charset="0"/>
              </a:rPr>
              <a:t> $f18, $f12, $f18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   </a:t>
            </a:r>
            <a:r>
              <a:rPr lang="en-US" altLang="en-US" sz="2400" dirty="0" err="1">
                <a:latin typeface="Lucida Console" charset="0"/>
              </a:rPr>
              <a:t>mul.s</a:t>
            </a:r>
            <a:r>
              <a:rPr lang="en-US" altLang="en-US" sz="2400" dirty="0">
                <a:latin typeface="Lucida Console" charset="0"/>
              </a:rPr>
              <a:t> $f0,  $f16, $f18</a:t>
            </a:r>
            <a:br>
              <a:rPr lang="en-US" altLang="en-US" sz="2400" dirty="0">
                <a:latin typeface="Lucida Console" charset="0"/>
              </a:rPr>
            </a:br>
            <a:r>
              <a:rPr lang="en-US" altLang="en-US" sz="2400" dirty="0">
                <a:latin typeface="Lucida Console" charset="0"/>
              </a:rPr>
              <a:t>     </a:t>
            </a:r>
            <a:r>
              <a:rPr lang="en-US" altLang="en-US" sz="2400" dirty="0" err="1">
                <a:latin typeface="Lucida Console" charset="0"/>
              </a:rPr>
              <a:t>jr</a:t>
            </a:r>
            <a:r>
              <a:rPr lang="en-US" altLang="en-US" sz="2400" dirty="0">
                <a:latin typeface="Lucida Console" charset="0"/>
              </a:rPr>
              <a:t>    $</a:t>
            </a:r>
            <a:r>
              <a:rPr lang="en-US" altLang="en-US" sz="2400" dirty="0" err="1">
                <a:latin typeface="Lucida Console" charset="0"/>
              </a:rPr>
              <a:t>ra</a:t>
            </a:r>
            <a:endParaRPr lang="en-AU" altLang="en-US" sz="24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6BA73C00-4C4C-1049-94DC-40BAA95DA3B0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Accurate Arithmetic</a:t>
            </a:r>
            <a:endParaRPr lang="en-AU" alt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IEEE </a:t>
            </a:r>
            <a:r>
              <a:rPr lang="en-US" altLang="en-US" sz="2800" dirty="0" err="1"/>
              <a:t>Std</a:t>
            </a:r>
            <a:r>
              <a:rPr lang="en-US" altLang="en-US" sz="2800" dirty="0"/>
              <a:t> 754 specifies additional rounding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Extra bits of precision (guard, round, sticky)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Choice of rounding </a:t>
            </a:r>
            <a:r>
              <a:rPr lang="en-US" altLang="en-US" sz="2400" dirty="0" smtClean="0"/>
              <a:t>modes (round to nearest even)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Allows programmer to fine-tune numerical behavior of a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Not all FP units implement all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Most programming languages and FP libraries just use defaults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Trade-off between hardware complexity, performance, and market requirements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67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E429670-C94F-9B47-95F4-91B88686FDB9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S: sign bit (0 </a:t>
            </a:r>
            <a:r>
              <a:rPr lang="en-US" altLang="en-US" sz="2400">
                <a:sym typeface="Symbol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Single: Bias = 127; Double: Bias = 1203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8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23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52 bits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8F0FD4C7-68A4-B24E-9A3F-768DA6C8D9D1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+ 1.610 × 10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1. Align decimal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+ 0.016 × 10</a:t>
            </a:r>
            <a:r>
              <a:rPr lang="en-US" altLang="en-US" sz="2400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+ 0.016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= 10.015 × 10</a:t>
            </a:r>
            <a:r>
              <a:rPr lang="en-US" altLang="en-US" sz="2400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1.0015 × 10</a:t>
            </a:r>
            <a:r>
              <a:rPr lang="en-US" altLang="en-US" sz="2400" baseline="30000" dirty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1.002 × 10</a:t>
            </a:r>
            <a:r>
              <a:rPr lang="en-US" altLang="en-US" sz="24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21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F6670BF-1200-E945-8428-2942AAC6D37F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–1.110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</a:t>
            </a:r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–2</a:t>
            </a:r>
          </a:p>
        </p:txBody>
      </p:sp>
    </p:spTree>
    <p:extLst>
      <p:ext uri="{BB962C8B-B14F-4D97-AF65-F5344CB8AC3E}">
        <p14:creationId xmlns:p14="http://schemas.microsoft.com/office/powerpoint/2010/main" val="689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F6670BF-1200-E945-8428-2942AAC6D37F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–1.110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</a:t>
            </a:r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–2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Shift </a:t>
            </a:r>
            <a:r>
              <a:rPr lang="en-US" altLang="en-US" sz="2400" dirty="0"/>
              <a:t>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</a:t>
            </a:r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–1</a:t>
            </a:r>
            <a:endParaRPr lang="en-US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7759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F6670BF-1200-E945-8428-2942AAC6D37F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–1.110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</a:t>
            </a:r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–2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Shift </a:t>
            </a:r>
            <a:r>
              <a:rPr lang="en-US" altLang="en-US" sz="2400" dirty="0"/>
              <a:t>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</a:t>
            </a:r>
            <a:r>
              <a:rPr lang="en-US" altLang="en-US" sz="2400" dirty="0"/>
              <a:t>1 = 0.001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</a:t>
            </a:r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–1</a:t>
            </a:r>
            <a:endParaRPr lang="en-US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4074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F6670BF-1200-E945-8428-2942AAC6D37F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–1.110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</a:t>
            </a:r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–2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Shift </a:t>
            </a:r>
            <a:r>
              <a:rPr lang="en-US" altLang="en-US" sz="2400" dirty="0"/>
              <a:t>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</a:t>
            </a:r>
            <a:r>
              <a:rPr lang="en-US" altLang="en-US" sz="2400" dirty="0"/>
              <a:t>1 = 0.001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–4</a:t>
            </a:r>
            <a:r>
              <a:rPr lang="en-US" altLang="en-US" sz="2400" dirty="0"/>
              <a:t>, with no </a:t>
            </a:r>
            <a:r>
              <a:rPr lang="en-US" altLang="en-US" sz="2400" dirty="0" smtClean="0"/>
              <a:t>over/underflow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8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F6670BF-1200-E945-8428-2942AAC6D37F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–1.110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</a:t>
            </a:r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–2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Shift </a:t>
            </a:r>
            <a:r>
              <a:rPr lang="en-US" altLang="en-US" sz="2400" dirty="0"/>
              <a:t>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</a:t>
            </a:r>
            <a:r>
              <a:rPr lang="en-US" altLang="en-US" sz="2400" dirty="0"/>
              <a:t>1 = 0.001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–4</a:t>
            </a:r>
            <a:r>
              <a:rPr lang="en-US" altLang="en-US" sz="2400" dirty="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–4</a:t>
            </a:r>
            <a:r>
              <a:rPr lang="en-US" altLang="en-US" sz="2400" dirty="0"/>
              <a:t> (no change)  = 0.0625</a:t>
            </a:r>
          </a:p>
        </p:txBody>
      </p:sp>
    </p:spTree>
    <p:extLst>
      <p:ext uri="{BB962C8B-B14F-4D97-AF65-F5344CB8AC3E}">
        <p14:creationId xmlns:p14="http://schemas.microsoft.com/office/powerpoint/2010/main" val="12637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65F5F4E1-625E-EA48-90C7-0006C302D946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Much more complex than integer adder</a:t>
            </a:r>
          </a:p>
          <a:p>
            <a:pPr eaLnBrk="1" hangingPunct="1"/>
            <a:r>
              <a:rPr lang="en-US" altLang="en-US"/>
              <a:t>Doing it in one clock cycle would take too long</a:t>
            </a:r>
          </a:p>
          <a:p>
            <a:pPr lvl="1" eaLnBrk="1" hangingPunct="1"/>
            <a:r>
              <a:rPr lang="en-US" altLang="en-US"/>
              <a:t>Much longer than integer operations</a:t>
            </a:r>
          </a:p>
          <a:p>
            <a:pPr lvl="1" eaLnBrk="1" hangingPunct="1"/>
            <a:r>
              <a:rPr lang="en-US" altLang="en-US"/>
              <a:t>Slower clock would penalize all instructions</a:t>
            </a:r>
          </a:p>
          <a:p>
            <a:pPr eaLnBrk="1" hangingPunct="1"/>
            <a:r>
              <a:rPr lang="en-US" altLang="en-US"/>
              <a:t>FP adder usually takes several cycles</a:t>
            </a:r>
          </a:p>
          <a:p>
            <a:pPr lvl="1" eaLnBrk="1" hangingPunct="1"/>
            <a:r>
              <a:rPr lang="en-US" altLang="en-US"/>
              <a:t>Can be pipelined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44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23711</TotalTime>
  <Words>1287</Words>
  <Application>Microsoft Macintosh PowerPoint</Application>
  <PresentationFormat>On-screen Show (4:3)</PresentationFormat>
  <Paragraphs>231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 Black</vt:lpstr>
      <vt:lpstr>Corbel</vt:lpstr>
      <vt:lpstr>Lucida Console</vt:lpstr>
      <vt:lpstr>Symbol</vt:lpstr>
      <vt:lpstr>Tahoma</vt:lpstr>
      <vt:lpstr>Times New Roman</vt:lpstr>
      <vt:lpstr>Wingdings</vt:lpstr>
      <vt:lpstr>Arial</vt:lpstr>
      <vt:lpstr>2_Blends</vt:lpstr>
      <vt:lpstr>Equation</vt:lpstr>
      <vt:lpstr>3.5: Floating Point Arithmetic</vt:lpstr>
      <vt:lpstr>IEEE Floating-Point Format</vt:lpstr>
      <vt:lpstr>Floating-Point Addition</vt:lpstr>
      <vt:lpstr>Floating-Point Addition</vt:lpstr>
      <vt:lpstr>Floating-Point Addition</vt:lpstr>
      <vt:lpstr>Floating-Point Addition</vt:lpstr>
      <vt:lpstr>Floating-Point Addition</vt:lpstr>
      <vt:lpstr>Floating-Point Addition</vt:lpstr>
      <vt:lpstr>FP Adder Hardware</vt:lpstr>
      <vt:lpstr>FP Adder Hardware</vt:lpstr>
      <vt:lpstr>FP Arithmetic Hardware</vt:lpstr>
      <vt:lpstr>FP Instructions in MIPS</vt:lpstr>
      <vt:lpstr>FP Instructions in MIPS</vt:lpstr>
      <vt:lpstr>FP Instructions in MIPS</vt:lpstr>
      <vt:lpstr>FP Example: °F to °C</vt:lpstr>
      <vt:lpstr>Accurate Arithmetic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720</cp:revision>
  <dcterms:created xsi:type="dcterms:W3CDTF">2001-07-25T06:45:25Z</dcterms:created>
  <dcterms:modified xsi:type="dcterms:W3CDTF">2017-10-24T15:26:34Z</dcterms:modified>
</cp:coreProperties>
</file>