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30" r:id="rId2"/>
    <p:sldId id="356" r:id="rId3"/>
    <p:sldId id="403" r:id="rId4"/>
    <p:sldId id="369" r:id="rId5"/>
    <p:sldId id="379" r:id="rId6"/>
    <p:sldId id="380" r:id="rId7"/>
    <p:sldId id="381" r:id="rId8"/>
    <p:sldId id="382" r:id="rId9"/>
    <p:sldId id="404" r:id="rId10"/>
    <p:sldId id="542" r:id="rId11"/>
    <p:sldId id="406" r:id="rId1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2" autoAdjust="0"/>
    <p:restoredTop sz="70604" autoAdjust="0"/>
  </p:normalViewPr>
  <p:slideViewPr>
    <p:cSldViewPr>
      <p:cViewPr varScale="1">
        <p:scale>
          <a:sx n="87" d="100"/>
          <a:sy n="87" d="100"/>
        </p:scale>
        <p:origin x="25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50DE56-6458-5C47-94CD-5362198DB221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90E055-8AB4-7F48-B4C2-E26700C29325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that rounding (say, 1.99999) may cause the number</a:t>
            </a:r>
            <a:r>
              <a:rPr lang="en-US" altLang="en-US" baseline="0" dirty="0" smtClean="0">
                <a:latin typeface="Times New Roman" charset="0"/>
              </a:rPr>
              <a:t> to become </a:t>
            </a:r>
            <a:r>
              <a:rPr lang="en-US" altLang="en-US" baseline="0" dirty="0" err="1" smtClean="0">
                <a:latin typeface="Times New Roman" charset="0"/>
              </a:rPr>
              <a:t>denormalized</a:t>
            </a:r>
            <a:r>
              <a:rPr lang="en-US" altLang="en-US" baseline="0" dirty="0" smtClean="0">
                <a:latin typeface="Times New Roman" charset="0"/>
              </a:rPr>
              <a:t>, so do step 3 again!</a:t>
            </a:r>
            <a:r>
              <a:rPr lang="en-US" altLang="en-US" dirty="0" smtClean="0">
                <a:latin typeface="Times New Roman" charset="0"/>
              </a:rPr>
              <a:t> 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6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DE516-F748-C145-9810-9B85E47B34B5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24ACC1-9293-DE49-AAFC-C31B613D929C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Guard = first extra bit, round = second extra bit</a:t>
            </a:r>
          </a:p>
          <a:p>
            <a:r>
              <a:rPr lang="en-US" altLang="en-US" dirty="0" smtClean="0">
                <a:latin typeface="Times New Roman" charset="0"/>
              </a:rPr>
              <a:t>3 significant</a:t>
            </a:r>
            <a:r>
              <a:rPr lang="en-US" altLang="en-US" baseline="0" dirty="0" smtClean="0">
                <a:latin typeface="Times New Roman" charset="0"/>
              </a:rPr>
              <a:t> bits, just a base 10 example </a:t>
            </a:r>
            <a:r>
              <a:rPr lang="en-US" altLang="en-US" baseline="0" smtClean="0">
                <a:latin typeface="Times New Roman" charset="0"/>
              </a:rPr>
              <a:t>for simplicity</a:t>
            </a: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Ex: 2.56 x 10^0 + 2.34 x 10^2, with and without guard and round </a:t>
            </a: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Another</a:t>
            </a:r>
            <a:r>
              <a:rPr lang="en-US" altLang="en-US" baseline="0" dirty="0" smtClean="0">
                <a:latin typeface="Times New Roman" charset="0"/>
              </a:rPr>
              <a:t> Ex: 5.01 x 10^-1, 2.34 x 10^2</a:t>
            </a:r>
          </a:p>
          <a:p>
            <a:r>
              <a:rPr lang="en-US" altLang="en-US" baseline="0" dirty="0" smtClean="0">
                <a:latin typeface="Times New Roman" charset="0"/>
              </a:rPr>
              <a:t>Yields 0.0050 + 2.34 = 2.3450, need to set the sticky bit</a:t>
            </a:r>
          </a:p>
          <a:p>
            <a:r>
              <a:rPr lang="en-US" altLang="en-US" baseline="0" dirty="0" smtClean="0">
                <a:latin typeface="Times New Roman" charset="0"/>
              </a:rPr>
              <a:t>Use sticky bit to round, since we often round to the nearest even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3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DCE41-2A6B-F84A-8EB0-1D5FCF59AD2C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DE7BFB-33FC-7D4A-8A61-2506E07F0207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4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BECAB5-88CA-4F48-9C41-AA4B86EC1669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D5261F-CC4E-9945-B4EE-718D7ADEC163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5517C-F354-1D43-9D36-857B86738527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5B2FF6-E7AE-6643-8427-722D76E70C49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78C1D9-0242-3647-8251-FCF37928FEA4}" type="datetime3">
              <a:rPr lang="en-AU" altLang="en-US">
                <a:latin typeface="Times New Roman" charset="0"/>
              </a:rPr>
              <a:pPr/>
              <a:t>24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4F6EB4-C8F4-2146-BCAD-2785E23F4D24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6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our</a:t>
            </a:r>
            <a:r>
              <a:rPr lang="en-US" baseline="0" dirty="0" smtClean="0"/>
              <a:t> master equation for performance?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AF5264-DDCF-814E-B133-EC7F7F201BA9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3212B9-C2A0-3743-9013-7411E04BF601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9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3.5: Finishing Floating Point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34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Processor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78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65A09A4-6BDF-8945-B17D-FEC94D4F0A2C}" type="slidenum">
              <a:rPr lang="en-AU" altLang="en-US" sz="1400"/>
              <a:pPr/>
              <a:t>11</a:t>
            </a:fld>
            <a:endParaRPr lang="en-AU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CPU performance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Instruction count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Determined by ISA and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CPI and Cycle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Determined by CPU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will examine two MIPS 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simplified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more realistic pipelined 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 subset, shows most aspects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Memory reference: </a:t>
            </a:r>
            <a:r>
              <a:rPr lang="en-US" altLang="en-US" sz="2400">
                <a:latin typeface="Lucida Console" charset="0"/>
              </a:rPr>
              <a:t>lw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Arithmetic/logical: </a:t>
            </a:r>
            <a:r>
              <a:rPr lang="en-US" altLang="en-US" sz="2400">
                <a:latin typeface="Lucida Console" charset="0"/>
              </a:rPr>
              <a:t>add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sub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and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or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 transfer: </a:t>
            </a:r>
            <a:r>
              <a:rPr lang="en-US" altLang="en-US" sz="2400">
                <a:latin typeface="Lucida Console" charset="0"/>
              </a:rPr>
              <a:t>beq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j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8606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F0FD4C7-68A4-B24E-9A3F-768DA6C8D9D1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+ 1.610 × 10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= 10.015 × 10</a:t>
            </a:r>
            <a:r>
              <a:rPr lang="en-US" altLang="en-US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1.0015 × 10</a:t>
            </a:r>
            <a:r>
              <a:rPr lang="en-US" altLang="en-US" sz="2400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1.002 × 10</a:t>
            </a:r>
            <a:r>
              <a:rPr lang="en-US" altLang="en-US" sz="2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21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FP Instructions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Lucida Console" charset="0"/>
              </a:rPr>
              <a:t>lwc1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ldc1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swc1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charset="0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e.g., </a:t>
            </a:r>
            <a:r>
              <a:rPr lang="en-US" altLang="en-US" sz="2000" dirty="0">
                <a:latin typeface="Lucida Console" charset="0"/>
              </a:rPr>
              <a:t>ldc1 $f8, 32($</a:t>
            </a:r>
            <a:r>
              <a:rPr lang="en-US" altLang="en-US" sz="2000" dirty="0" err="1">
                <a:latin typeface="Lucida Console" charset="0"/>
              </a:rPr>
              <a:t>sp</a:t>
            </a:r>
            <a:r>
              <a:rPr lang="en-US" altLang="en-US" sz="2000" dirty="0" smtClean="0">
                <a:latin typeface="Lucida Console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Floating point argument registers</a:t>
            </a:r>
            <a:endParaRPr lang="en-AU" altLang="en-US" dirty="0"/>
          </a:p>
          <a:p>
            <a:pPr lvl="1"/>
            <a:r>
              <a:rPr lang="en-US" dirty="0" smtClean="0"/>
              <a:t>NOT </a:t>
            </a:r>
            <a:r>
              <a:rPr lang="en-US" sz="2400" dirty="0">
                <a:latin typeface="Lucida Console" charset="0"/>
              </a:rPr>
              <a:t>$a1, $a2, etc.</a:t>
            </a:r>
          </a:p>
          <a:p>
            <a:pPr lvl="1"/>
            <a:r>
              <a:rPr lang="en-US" sz="2400" dirty="0">
                <a:latin typeface="Lucida Console" charset="0"/>
              </a:rPr>
              <a:t>$f12, $f13, $f14, $f15</a:t>
            </a:r>
          </a:p>
          <a:p>
            <a:r>
              <a:rPr lang="en-US" dirty="0" smtClean="0"/>
              <a:t>Floating point return value</a:t>
            </a:r>
          </a:p>
          <a:p>
            <a:pPr lvl="1"/>
            <a:r>
              <a:rPr lang="en-US" dirty="0"/>
              <a:t>NOT</a:t>
            </a:r>
            <a:r>
              <a:rPr lang="en-US" sz="2400" dirty="0">
                <a:latin typeface="Lucida Console" charset="0"/>
              </a:rPr>
              <a:t> $v0</a:t>
            </a:r>
          </a:p>
          <a:p>
            <a:pPr lvl="1"/>
            <a:r>
              <a:rPr lang="en-US" sz="2400" dirty="0">
                <a:latin typeface="Lucida Console" charset="0"/>
              </a:rPr>
              <a:t>$f0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0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BA73C00-4C4C-1049-94DC-40BAA95DA3B0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Accurate Arithmetic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IEEE </a:t>
            </a:r>
            <a:r>
              <a:rPr lang="en-US" altLang="en-US" sz="2800" dirty="0" err="1"/>
              <a:t>Std</a:t>
            </a:r>
            <a:r>
              <a:rPr lang="en-US" altLang="en-US" sz="2800" dirty="0"/>
              <a:t>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Choice of rounding </a:t>
            </a:r>
            <a:r>
              <a:rPr lang="en-US" altLang="en-US" sz="2400" dirty="0" smtClean="0"/>
              <a:t>modes (round to nearest even)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Allows programmer to fine-tune numerical behavior of a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Trade-off between hardware complexity, performance, and market requirements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6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07811C0-56E0-3D4C-927A-AAE26EABC7E1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Associativity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636712"/>
          </a:xfrm>
        </p:spPr>
        <p:txBody>
          <a:bodyPr/>
          <a:lstStyle/>
          <a:p>
            <a:pPr eaLnBrk="1" hangingPunct="1"/>
            <a:r>
              <a:rPr lang="en-AU" altLang="en-US"/>
              <a:t>Parallel programs may interleave operations in unexpected orders</a:t>
            </a:r>
          </a:p>
          <a:p>
            <a:pPr lvl="1" eaLnBrk="1" hangingPunct="1"/>
            <a:r>
              <a:rPr lang="en-AU" altLang="en-US"/>
              <a:t>Assumptions of associativity may fail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2" name="Worksheet" r:id="rId4" imgW="5305330" imgH="1914573" progId="Excel.Sheet.8">
                  <p:embed/>
                </p:oleObj>
              </mc:Choice>
              <mc:Fallback>
                <p:oleObj name="Worksheet" r:id="rId4" imgW="5305330" imgH="191457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84213" y="4972050"/>
            <a:ext cx="8270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Need to validate parallel programs under varying degrees of parallelism</a:t>
            </a:r>
          </a:p>
        </p:txBody>
      </p:sp>
    </p:spTree>
    <p:extLst>
      <p:ext uri="{BB962C8B-B14F-4D97-AF65-F5344CB8AC3E}">
        <p14:creationId xmlns:p14="http://schemas.microsoft.com/office/powerpoint/2010/main" val="15521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105725A-459F-544E-8CA4-D551A8528F0E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Important for scientific code</a:t>
            </a:r>
          </a:p>
          <a:p>
            <a:pPr lvl="1" eaLnBrk="1" hangingPunct="1"/>
            <a:r>
              <a:rPr lang="en-US" altLang="en-US" dirty="0"/>
              <a:t>But for everyday consumer use?</a:t>
            </a:r>
          </a:p>
          <a:p>
            <a:pPr lvl="2" eaLnBrk="1" hangingPunct="1"/>
            <a:r>
              <a:rPr lang="en-US" altLang="en-US" dirty="0"/>
              <a:t>“My bank balance is out by 0.0002¢!” </a:t>
            </a:r>
            <a:r>
              <a:rPr lang="en-US" altLang="en-US" dirty="0">
                <a:sym typeface="Wingdings" charset="2"/>
              </a:rPr>
              <a:t></a:t>
            </a:r>
          </a:p>
          <a:p>
            <a:pPr eaLnBrk="1" hangingPunct="1"/>
            <a:r>
              <a:rPr lang="en-US" altLang="en-US" dirty="0"/>
              <a:t>The Intel Pentium FDIV bug</a:t>
            </a:r>
          </a:p>
          <a:p>
            <a:pPr lvl="1" eaLnBrk="1" hangingPunct="1"/>
            <a:r>
              <a:rPr lang="en-US" altLang="en-US" dirty="0"/>
              <a:t>The market expects accuracy</a:t>
            </a:r>
          </a:p>
          <a:p>
            <a:pPr lvl="1" eaLnBrk="1" hangingPunct="1"/>
            <a:r>
              <a:rPr lang="en-US" altLang="en-US" dirty="0"/>
              <a:t>See Colwell, </a:t>
            </a:r>
            <a:r>
              <a:rPr lang="en-US" altLang="en-US" i="1" dirty="0"/>
              <a:t>The Pentium </a:t>
            </a:r>
            <a:r>
              <a:rPr lang="en-US" altLang="en-US" i="1" dirty="0" smtClean="0"/>
              <a:t>Chronicles</a:t>
            </a:r>
          </a:p>
          <a:p>
            <a:pPr eaLnBrk="1" hangingPunct="1"/>
            <a:r>
              <a:rPr lang="en-US" altLang="en-US" dirty="0" smtClean="0"/>
              <a:t>Patriot missile bug in 1991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67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F22A7B14-BC14-594D-B022-FC8623D301EC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Bits have no inherent meaning</a:t>
            </a:r>
          </a:p>
          <a:p>
            <a:pPr lvl="1" eaLnBrk="1" hangingPunct="1"/>
            <a:r>
              <a:rPr lang="en-AU" altLang="en-US"/>
              <a:t>Interpretation depends on the instructions applied</a:t>
            </a:r>
          </a:p>
          <a:p>
            <a:pPr eaLnBrk="1" hangingPunct="1"/>
            <a:r>
              <a:rPr lang="en-AU" altLang="en-US"/>
              <a:t>Computer representations of numbers</a:t>
            </a:r>
          </a:p>
          <a:p>
            <a:pPr lvl="1" eaLnBrk="1" hangingPunct="1"/>
            <a:r>
              <a:rPr lang="en-AU" altLang="en-US"/>
              <a:t>Finite range and precision</a:t>
            </a:r>
          </a:p>
          <a:p>
            <a:pPr lvl="1" eaLnBrk="1" hangingPunct="1"/>
            <a:r>
              <a:rPr lang="en-AU" altLang="en-US"/>
              <a:t>Need to account for this in programs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§3.9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8904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5A8F8D5-459A-C042-9BE0-C95941E8CEA4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ISAs support arithmetic</a:t>
            </a:r>
          </a:p>
          <a:p>
            <a:pPr lvl="1" eaLnBrk="1" hangingPunct="1"/>
            <a:r>
              <a:rPr lang="en-US" altLang="en-US"/>
              <a:t>Signed and unsigned integers</a:t>
            </a:r>
          </a:p>
          <a:p>
            <a:pPr lvl="1" eaLnBrk="1" hangingPunct="1"/>
            <a:r>
              <a:rPr lang="en-US" altLang="en-US"/>
              <a:t>Floating-point approximation to reals</a:t>
            </a:r>
          </a:p>
          <a:p>
            <a:pPr eaLnBrk="1" hangingPunct="1"/>
            <a:r>
              <a:rPr lang="en-US" altLang="en-US"/>
              <a:t>Bounded range and precision</a:t>
            </a:r>
          </a:p>
          <a:p>
            <a:pPr lvl="1" eaLnBrk="1" hangingPunct="1"/>
            <a:r>
              <a:rPr lang="en-US" altLang="en-US"/>
              <a:t>Operations can overflow and underflow</a:t>
            </a:r>
          </a:p>
          <a:p>
            <a:pPr eaLnBrk="1" hangingPunct="1"/>
            <a:r>
              <a:rPr lang="en-US" altLang="en-US"/>
              <a:t>MIPS ISA</a:t>
            </a:r>
          </a:p>
          <a:p>
            <a:pPr lvl="1" eaLnBrk="1" hangingPunct="1"/>
            <a:r>
              <a:rPr lang="en-US" altLang="en-US"/>
              <a:t>Core instructions: 54 most frequently used</a:t>
            </a:r>
          </a:p>
          <a:p>
            <a:pPr lvl="2" eaLnBrk="1" hangingPunct="1"/>
            <a:r>
              <a:rPr lang="en-US" altLang="en-US"/>
              <a:t>100% of SPECINT, 97% of SPECFP</a:t>
            </a:r>
          </a:p>
          <a:p>
            <a:pPr lvl="1" eaLnBrk="1" hangingPunct="1"/>
            <a:r>
              <a:rPr lang="en-US" altLang="en-US"/>
              <a:t>Other instructions: less frequent</a:t>
            </a:r>
          </a:p>
        </p:txBody>
      </p:sp>
    </p:spTree>
    <p:extLst>
      <p:ext uri="{BB962C8B-B14F-4D97-AF65-F5344CB8AC3E}">
        <p14:creationId xmlns:p14="http://schemas.microsoft.com/office/powerpoint/2010/main" val="13703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4 walkthrough</a:t>
            </a:r>
          </a:p>
          <a:p>
            <a:r>
              <a:rPr lang="en-US" dirty="0" smtClean="0"/>
              <a:t>Collaboration and academic dishonesty policies</a:t>
            </a:r>
          </a:p>
          <a:p>
            <a:r>
              <a:rPr lang="en-US" dirty="0" smtClean="0"/>
              <a:t>Extra homework assignment</a:t>
            </a:r>
          </a:p>
          <a:p>
            <a:pPr lvl="1"/>
            <a:r>
              <a:rPr lang="en-US" dirty="0" smtClean="0"/>
              <a:t>10% correctness</a:t>
            </a:r>
          </a:p>
          <a:p>
            <a:pPr lvl="1"/>
            <a:r>
              <a:rPr lang="en-US" dirty="0" smtClean="0"/>
              <a:t>10% presentation effort</a:t>
            </a:r>
          </a:p>
          <a:p>
            <a:pPr lvl="1"/>
            <a:r>
              <a:rPr lang="en-US" dirty="0" smtClean="0"/>
              <a:t>80% a thorough, complete answer AND explanation</a:t>
            </a:r>
          </a:p>
          <a:p>
            <a:pPr lvl="2"/>
            <a:r>
              <a:rPr lang="en-US" dirty="0" smtClean="0"/>
              <a:t>A series of steps; why did you take each step?</a:t>
            </a:r>
          </a:p>
          <a:p>
            <a:pPr lvl="2"/>
            <a:r>
              <a:rPr lang="en-US" dirty="0" smtClean="0"/>
              <a:t>Even if your answer is wrong!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593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23815</TotalTime>
  <Words>749</Words>
  <Application>Microsoft Macintosh PowerPoint</Application>
  <PresentationFormat>On-screen Show (4:3)</PresentationFormat>
  <Paragraphs>142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Corbel</vt:lpstr>
      <vt:lpstr>Lucida Console</vt:lpstr>
      <vt:lpstr>Times New Roman</vt:lpstr>
      <vt:lpstr>Wingdings</vt:lpstr>
      <vt:lpstr>2_Blends</vt:lpstr>
      <vt:lpstr>Worksheet</vt:lpstr>
      <vt:lpstr>3.5: Finishing Floating Point</vt:lpstr>
      <vt:lpstr>Floating-Point Addition</vt:lpstr>
      <vt:lpstr>FP Instructions in MIPS</vt:lpstr>
      <vt:lpstr>Accurate Arithmetic</vt:lpstr>
      <vt:lpstr>Associativity</vt:lpstr>
      <vt:lpstr>Who Cares About FP Accuracy?</vt:lpstr>
      <vt:lpstr>Concluding Remarks</vt:lpstr>
      <vt:lpstr>Concluding Remarks</vt:lpstr>
      <vt:lpstr>Notes </vt:lpstr>
      <vt:lpstr>The Processor</vt:lpstr>
      <vt:lpstr>Introduction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728</cp:revision>
  <dcterms:created xsi:type="dcterms:W3CDTF">2001-07-25T06:45:25Z</dcterms:created>
  <dcterms:modified xsi:type="dcterms:W3CDTF">2017-10-24T19:26:49Z</dcterms:modified>
</cp:coreProperties>
</file>