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3"/>
  </p:notesMasterIdLst>
  <p:handoutMasterIdLst>
    <p:handoutMasterId r:id="rId24"/>
  </p:handoutMasterIdLst>
  <p:sldIdLst>
    <p:sldId id="330" r:id="rId2"/>
    <p:sldId id="338" r:id="rId3"/>
    <p:sldId id="339" r:id="rId4"/>
    <p:sldId id="341" r:id="rId5"/>
    <p:sldId id="388" r:id="rId6"/>
    <p:sldId id="389" r:id="rId7"/>
    <p:sldId id="411" r:id="rId8"/>
    <p:sldId id="390" r:id="rId9"/>
    <p:sldId id="343" r:id="rId10"/>
    <p:sldId id="419" r:id="rId11"/>
    <p:sldId id="344" r:id="rId12"/>
    <p:sldId id="345" r:id="rId13"/>
    <p:sldId id="391" r:id="rId14"/>
    <p:sldId id="392" r:id="rId15"/>
    <p:sldId id="418" r:id="rId16"/>
    <p:sldId id="346" r:id="rId17"/>
    <p:sldId id="347" r:id="rId18"/>
    <p:sldId id="348" r:id="rId19"/>
    <p:sldId id="410" r:id="rId20"/>
    <p:sldId id="397" r:id="rId21"/>
    <p:sldId id="398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0" autoAdjust="0"/>
    <p:restoredTop sz="80220" autoAdjust="0"/>
  </p:normalViewPr>
  <p:slideViewPr>
    <p:cSldViewPr>
      <p:cViewPr varScale="1">
        <p:scale>
          <a:sx n="100" d="100"/>
          <a:sy n="100" d="100"/>
        </p:scale>
        <p:origin x="1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8,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8,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instructions to we have for multiplication?</a:t>
            </a:r>
          </a:p>
          <a:p>
            <a:r>
              <a:rPr lang="en-US" dirty="0" err="1"/>
              <a:t>Mult</a:t>
            </a:r>
            <a:r>
              <a:rPr lang="en-US" dirty="0"/>
              <a:t>, </a:t>
            </a:r>
            <a:r>
              <a:rPr lang="en-US" dirty="0" err="1"/>
              <a:t>multu</a:t>
            </a:r>
            <a:r>
              <a:rPr lang="en-US" dirty="0"/>
              <a:t>, </a:t>
            </a:r>
            <a:r>
              <a:rPr lang="en-US" dirty="0" err="1"/>
              <a:t>mfhi</a:t>
            </a:r>
            <a:r>
              <a:rPr lang="en-US" dirty="0"/>
              <a:t>, </a:t>
            </a:r>
            <a:r>
              <a:rPr lang="en-US" dirty="0" err="1"/>
              <a:t>mflo</a:t>
            </a:r>
            <a:r>
              <a:rPr lang="en-US" dirty="0"/>
              <a:t>, </a:t>
            </a:r>
            <a:r>
              <a:rPr lang="en-US" dirty="0" err="1"/>
              <a:t>mul</a:t>
            </a:r>
            <a:r>
              <a:rPr lang="en-US" dirty="0"/>
              <a:t> (pseudo)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56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7/2 Example.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18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17E198-0B3A-FF48-A48B-AA926F659C7C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7E10B2-F0D8-BB4A-AE03-0337C1ED426C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Fastest I know of is O(log^2 n). In practice, 2-4x slower than </a:t>
            </a:r>
            <a:r>
              <a:rPr lang="en-US" altLang="en-US" dirty="0" err="1">
                <a:latin typeface="Times New Roman" charset="0"/>
              </a:rPr>
              <a:t>mult</a:t>
            </a:r>
            <a:r>
              <a:rPr lang="en-US" altLang="en-US" dirty="0">
                <a:latin typeface="Times New Roman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253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360ABC-7738-8849-BCA3-DCDD3504792D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8551D5-F396-7248-8EA4-9C7933D5E2D8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Also div and </a:t>
            </a:r>
            <a:r>
              <a:rPr lang="en-US" altLang="en-US" dirty="0" err="1">
                <a:latin typeface="Times New Roman" charset="0"/>
              </a:rPr>
              <a:t>divu</a:t>
            </a:r>
            <a:r>
              <a:rPr lang="en-US" altLang="en-US" dirty="0">
                <a:latin typeface="Times New Roman" charset="0"/>
              </a:rPr>
              <a:t> with 3 registers: </a:t>
            </a:r>
            <a:r>
              <a:rPr lang="en-US" altLang="en-US" dirty="0" err="1">
                <a:latin typeface="Times New Roman" charset="0"/>
              </a:rPr>
              <a:t>pseudoinstructions</a:t>
            </a:r>
            <a:r>
              <a:rPr lang="en-US" altLang="en-US" dirty="0">
                <a:latin typeface="Times New Roman" charset="0"/>
              </a:rPr>
              <a:t> that give you the quotient</a:t>
            </a:r>
          </a:p>
          <a:p>
            <a:r>
              <a:rPr lang="en-US" altLang="en-US" dirty="0">
                <a:latin typeface="Times New Roman" charset="0"/>
              </a:rPr>
              <a:t>Also rem, and </a:t>
            </a:r>
            <a:r>
              <a:rPr lang="en-US" altLang="en-US" dirty="0" err="1">
                <a:latin typeface="Times New Roman" charset="0"/>
              </a:rPr>
              <a:t>remu</a:t>
            </a:r>
            <a:r>
              <a:rPr lang="en-US" altLang="en-US" dirty="0">
                <a:latin typeface="Times New Roman" charset="0"/>
              </a:rPr>
              <a:t> </a:t>
            </a:r>
            <a:r>
              <a:rPr lang="en-US" altLang="en-US" dirty="0" err="1">
                <a:latin typeface="Times New Roman" charset="0"/>
              </a:rPr>
              <a:t>pseudoinstructions</a:t>
            </a:r>
            <a:r>
              <a:rPr lang="en-US" altLang="en-US" dirty="0"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9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With integers, we could store all the values in a particular range. For real numbers, this is impossible. Why? Think about [0,1].</a:t>
            </a:r>
          </a:p>
          <a:p>
            <a:r>
              <a:rPr lang="en-US" altLang="en-US" dirty="0">
                <a:latin typeface="Times New Roman" charset="0"/>
              </a:rPr>
              <a:t>Instead, we’ve got to pick a representation that allows us to store some values spaced out in some range, hopefully to high enough precision that we can do scientific calculations.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24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97F2BD-48EC-D54E-89C0-EB9F2EBBFA2F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610BA7-CA24-D043-9AF9-910CDD6B941A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Normalized: </a:t>
            </a:r>
            <a:r>
              <a:rPr lang="en-US" altLang="en-US" baseline="0" dirty="0">
                <a:latin typeface="Times New Roman" charset="0"/>
              </a:rPr>
              <a:t> &gt;= 1 &lt; 10 (single digit before decimal point)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36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730CE7-1EBD-2645-B6BB-478C15417CC5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6653E7-A48E-DE4B-A203-07BC6AD8EE96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61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134F0-8B01-0541-B7E0-523A0868EBA5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2A41F4-1AE5-C345-BF91-36BF129AF7E6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Try an example on </a:t>
            </a:r>
          </a:p>
          <a:p>
            <a:r>
              <a:rPr lang="en-US" altLang="en-US" dirty="0">
                <a:latin typeface="Times New Roman" charset="0"/>
              </a:rPr>
              <a:t>Sign:</a:t>
            </a:r>
            <a:r>
              <a:rPr lang="en-US" altLang="en-US" baseline="0" dirty="0">
                <a:latin typeface="Times New Roman" charset="0"/>
              </a:rPr>
              <a:t> 1</a:t>
            </a:r>
          </a:p>
          <a:p>
            <a:r>
              <a:rPr lang="en-US" altLang="en-US" baseline="0" dirty="0">
                <a:latin typeface="Times New Roman" charset="0"/>
              </a:rPr>
              <a:t>Exponent: 0 0 0 0 0 0 0 1</a:t>
            </a:r>
          </a:p>
          <a:p>
            <a:r>
              <a:rPr lang="en-US" altLang="en-US" baseline="0" dirty="0">
                <a:latin typeface="Times New Roman" charset="0"/>
              </a:rPr>
              <a:t>Fraction: 0 1 0 (0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)</a:t>
            </a:r>
          </a:p>
          <a:p>
            <a:r>
              <a:rPr lang="en-US" altLang="en-US" baseline="0" dirty="0">
                <a:latin typeface="Times New Roman" charset="0"/>
              </a:rPr>
              <a:t>Which is -1.25 * 2^1 = -2.5, except not really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5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134F0-8B01-0541-B7E0-523A0868EBA5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2A41F4-1AE5-C345-BF91-36BF129AF7E6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Book’s terminology of fraction/mantissa vs. significand…not everyone uses them that way.</a:t>
            </a:r>
          </a:p>
          <a:p>
            <a:r>
              <a:rPr lang="en-US" altLang="en-US" dirty="0">
                <a:latin typeface="Times New Roman" charset="0"/>
              </a:rPr>
              <a:t>See p.200 for the reason behind biasing --- basically, it makes comparison a lot easier, hence sorting can be done efficiently.</a:t>
            </a:r>
          </a:p>
          <a:p>
            <a:r>
              <a:rPr lang="en-US" altLang="en-US" dirty="0">
                <a:latin typeface="Times New Roman" charset="0"/>
              </a:rPr>
              <a:t>The bias makes the most negative exponent (which makes</a:t>
            </a:r>
            <a:r>
              <a:rPr lang="en-US" altLang="en-US" baseline="0" dirty="0">
                <a:latin typeface="Times New Roman" charset="0"/>
              </a:rPr>
              <a:t> a small number) 0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0 and the most positive exponent 1..1</a:t>
            </a:r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Now</a:t>
            </a:r>
            <a:r>
              <a:rPr lang="en-US" altLang="en-US" baseline="0" dirty="0">
                <a:latin typeface="Times New Roman" charset="0"/>
              </a:rPr>
              <a:t> example on p.201 (next slide)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87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4B1CE6-9957-5E45-8BBC-87F170AC892C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8767F-D2A7-A047-ADDB-1D643C95DC8A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80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17D74C-CEB7-5147-8D31-DE4E9D6912AA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C00046-44D7-5F46-AED0-36DE6408315A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5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F6FD32-EDA8-3941-98D9-69B01FDA0358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8D093F-50BA-8543-92C7-E6D4B4B994BC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“One cycle” assuming a single cycle for add…</a:t>
            </a:r>
          </a:p>
        </p:txBody>
      </p:sp>
    </p:spTree>
    <p:extLst>
      <p:ext uri="{BB962C8B-B14F-4D97-AF65-F5344CB8AC3E}">
        <p14:creationId xmlns:p14="http://schemas.microsoft.com/office/powerpoint/2010/main" val="380246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EABAFB-4658-0143-84A9-E862676B9A82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B493F-2275-3340-8275-B666E3B4F501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 correct! First Explain what this is trying so say.</a:t>
            </a:r>
          </a:p>
          <a:p>
            <a:r>
              <a:rPr lang="en-US" altLang="en-US" dirty="0">
                <a:latin typeface="Times New Roman" charset="0"/>
              </a:rPr>
              <a:t>Q: Do you see what’s wrong?</a:t>
            </a:r>
          </a:p>
          <a:p>
            <a:r>
              <a:rPr lang="en-US" altLang="en-US" dirty="0">
                <a:latin typeface="Times New Roman" charset="0"/>
              </a:rPr>
              <a:t>A: The left product bits cannot possibly be right…we must wait for the carry-in bits!</a:t>
            </a:r>
          </a:p>
          <a:p>
            <a:r>
              <a:rPr lang="en-US" altLang="en-US" dirty="0">
                <a:latin typeface="Times New Roman" charset="0"/>
              </a:rPr>
              <a:t>But there are more complicated schemes that can do better, see Booth’s algorithm and Wallace trees.</a:t>
            </a:r>
          </a:p>
          <a:p>
            <a:r>
              <a:rPr lang="en-US" altLang="en-US" dirty="0">
                <a:latin typeface="Times New Roman" charset="0"/>
              </a:rPr>
              <a:t>Can do in O(log n) time, but in practice still much slower than addition.</a:t>
            </a:r>
          </a:p>
        </p:txBody>
      </p:sp>
    </p:spTree>
    <p:extLst>
      <p:ext uri="{BB962C8B-B14F-4D97-AF65-F5344CB8AC3E}">
        <p14:creationId xmlns:p14="http://schemas.microsoft.com/office/powerpoint/2010/main" val="137218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47EF87-D7F0-A541-96CF-EEF4ABB09A3D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9253CC-BABA-1F49-B34E-BAC28D64BDDE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See if the divisor “fits” into the part of the dividend we’re looking at.</a:t>
            </a:r>
          </a:p>
          <a:p>
            <a:r>
              <a:rPr lang="en-US" altLang="en-US" dirty="0">
                <a:latin typeface="Times New Roman" charset="0"/>
              </a:rPr>
              <a:t>Except how does a computer know if it fits? If just checks if it’s less than, which it does by subtracting and checking &lt; 0.</a:t>
            </a:r>
          </a:p>
        </p:txBody>
      </p:sp>
    </p:spTree>
    <p:extLst>
      <p:ext uri="{BB962C8B-B14F-4D97-AF65-F5344CB8AC3E}">
        <p14:creationId xmlns:p14="http://schemas.microsoft.com/office/powerpoint/2010/main" val="294123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65D94C6-121A-8B45-9360-45B9057E150C}" type="datetime3">
              <a:rPr lang="en-AU" altLang="en-US" sz="1300">
                <a:latin typeface="Times New Roman" charset="0"/>
              </a:rPr>
              <a:pPr/>
              <a:t>8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68EE154-3AC4-3B49-BF52-9DFC4B1088AA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Note the similarity to multiplication HW: </a:t>
            </a:r>
          </a:p>
          <a:p>
            <a:r>
              <a:rPr lang="en-US" altLang="en-US" dirty="0">
                <a:latin typeface="Times New Roman" charset="0"/>
              </a:rPr>
              <a:t>Multiplicand * multiplier = product</a:t>
            </a:r>
          </a:p>
          <a:p>
            <a:r>
              <a:rPr lang="en-US" altLang="en-US" dirty="0">
                <a:latin typeface="Times New Roman" charset="0"/>
              </a:rPr>
              <a:t>Dividend = quotient * divisor + remainder -&gt; Divisor * quotient = dividend - remainder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Divisor starts in left half of divisor register, remainder</a:t>
            </a:r>
            <a:r>
              <a:rPr lang="en-US" altLang="en-US" baseline="0" dirty="0">
                <a:latin typeface="Times New Roman" charset="0"/>
              </a:rPr>
              <a:t> initialized to dividend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5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5DC275-1CF0-184A-87D2-E09224BC5FED}" type="datetime3">
              <a:rPr lang="en-AU" altLang="en-US" sz="1300">
                <a:latin typeface="Times New Roman" charset="0"/>
              </a:rPr>
              <a:pPr/>
              <a:t>8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AFCE31-07F8-144C-859D-CC20288806F8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Shifting divisor to the right is basically considering another digit of dividend.</a:t>
            </a:r>
          </a:p>
          <a:p>
            <a:r>
              <a:rPr lang="en-US" altLang="en-US" dirty="0">
                <a:latin typeface="Times New Roman" charset="0"/>
              </a:rPr>
              <a:t>Example:</a:t>
            </a:r>
            <a:r>
              <a:rPr lang="en-US" altLang="en-US" baseline="0" dirty="0">
                <a:latin typeface="Times New Roman" charset="0"/>
              </a:rPr>
              <a:t> Fill out a table for 7/2</a:t>
            </a:r>
          </a:p>
          <a:p>
            <a:r>
              <a:rPr lang="en-US" altLang="en-US" baseline="0" dirty="0">
                <a:latin typeface="Times New Roman" charset="0"/>
              </a:rPr>
              <a:t>Table:</a:t>
            </a:r>
          </a:p>
          <a:p>
            <a:r>
              <a:rPr lang="en-US" altLang="en-US" baseline="0" dirty="0">
                <a:latin typeface="Times New Roman" charset="0"/>
              </a:rPr>
              <a:t>Iteration, Step (1,2b,3), Quotient, Divisor, Remainder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8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7/2 Example.</a:t>
            </a:r>
          </a:p>
          <a:p>
            <a:r>
              <a:rPr lang="en-US" dirty="0"/>
              <a:t>Need n+1 iterations!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07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n+1 iterations.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11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C3A3AE-1D7F-8445-951E-8C8C9172B746}" type="datetime3">
              <a:rPr lang="en-AU" altLang="en-US">
                <a:latin typeface="Times New Roman" charset="0"/>
              </a:rPr>
              <a:pPr/>
              <a:t>8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DCBDCA-EC1D-2945-879A-8E86565394B5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Start: Dividend in right half, zeros in left half of “Remainder”</a:t>
            </a:r>
          </a:p>
          <a:p>
            <a:r>
              <a:rPr lang="en-US" altLang="en-US" dirty="0">
                <a:latin typeface="Times New Roman" charset="0"/>
              </a:rPr>
              <a:t>Remainder in left half, quotient in right half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The “one cycle” part is only if you adder only takes 1 cycle…may not be the case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Work out 7/2 example</a:t>
            </a:r>
          </a:p>
        </p:txBody>
      </p:sp>
    </p:spTree>
    <p:extLst>
      <p:ext uri="{BB962C8B-B14F-4D97-AF65-F5344CB8AC3E}">
        <p14:creationId xmlns:p14="http://schemas.microsoft.com/office/powerpoint/2010/main" val="177601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Division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27</a:t>
            </a:r>
          </a:p>
        </p:txBody>
      </p:sp>
    </p:spTree>
    <p:extLst>
      <p:ext uri="{BB962C8B-B14F-4D97-AF65-F5344CB8AC3E}">
        <p14:creationId xmlns:p14="http://schemas.microsoft.com/office/powerpoint/2010/main" val="2144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98E46-724F-0D4D-9BCF-B6EEE57D0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26492"/>
              </p:ext>
            </p:extLst>
          </p:nvPr>
        </p:nvGraphicFramePr>
        <p:xfrm>
          <a:off x="251520" y="116632"/>
          <a:ext cx="8496944" cy="6336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30">
                  <a:extLst>
                    <a:ext uri="{9D8B030D-6E8A-4147-A177-3AD203B41FA5}">
                      <a16:colId xmlns:a16="http://schemas.microsoft.com/office/drawing/2014/main" val="1314400680"/>
                    </a:ext>
                  </a:extLst>
                </a:gridCol>
                <a:gridCol w="1211202">
                  <a:extLst>
                    <a:ext uri="{9D8B030D-6E8A-4147-A177-3AD203B41FA5}">
                      <a16:colId xmlns:a16="http://schemas.microsoft.com/office/drawing/2014/main" val="63327472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800567627"/>
                    </a:ext>
                  </a:extLst>
                </a:gridCol>
              </a:tblGrid>
              <a:tr h="37274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Iter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| Quotient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92265"/>
                  </a:ext>
                </a:extLst>
              </a:tr>
              <a:tr h="3727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62400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07723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Sub?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40972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Q0=?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33937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14336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Sub?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648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Q0=?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2152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25272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Sub?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9745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Q0=?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8699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74856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Sub?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041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Q0=?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25728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61368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39393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0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03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B30BAF62-9179-8944-843D-C0F64A0901FC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Can’t use parallel hardware as in multiplier</a:t>
            </a:r>
          </a:p>
          <a:p>
            <a:pPr lvl="1" eaLnBrk="1" hangingPunct="1"/>
            <a:r>
              <a:rPr lang="en-US" altLang="en-US" dirty="0"/>
              <a:t>Subtraction is conditional on sign of remainder</a:t>
            </a:r>
          </a:p>
          <a:p>
            <a:pPr eaLnBrk="1" hangingPunct="1"/>
            <a:r>
              <a:rPr lang="en-US" altLang="en-US" dirty="0"/>
              <a:t>Faster dividers (e.g. SRT division) generate multiple quotient bits per step</a:t>
            </a:r>
          </a:p>
          <a:p>
            <a:pPr lvl="1" eaLnBrk="1" hangingPunct="1"/>
            <a:r>
              <a:rPr lang="en-US" altLang="en-US" dirty="0"/>
              <a:t>Still require multiple steps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2803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414CD38-486B-944A-962C-77AB0A1E7E88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Division</a:t>
            </a:r>
            <a:endParaRPr lang="en-AU" alt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HI/LO registers for result</a:t>
            </a:r>
          </a:p>
          <a:p>
            <a:pPr lvl="1" eaLnBrk="1" hangingPunct="1"/>
            <a:r>
              <a:rPr lang="en-US" altLang="en-US"/>
              <a:t>HI: 32-bit remainder</a:t>
            </a:r>
          </a:p>
          <a:p>
            <a:pPr lvl="1" eaLnBrk="1" hangingPunct="1"/>
            <a:r>
              <a:rPr lang="en-US" altLang="en-US"/>
              <a:t>LO: 32-bit quotient</a:t>
            </a:r>
          </a:p>
          <a:p>
            <a:pPr eaLnBrk="1" hangingPunct="1"/>
            <a:r>
              <a:rPr lang="en-US" altLang="en-US"/>
              <a:t>Instructions</a:t>
            </a:r>
          </a:p>
          <a:p>
            <a:pPr lvl="1" eaLnBrk="1" hangingPunct="1"/>
            <a:r>
              <a:rPr lang="en-US" altLang="en-US">
                <a:latin typeface="Lucida Console" charset="0"/>
              </a:rPr>
              <a:t>div rs, rt  /  divu rs, rt</a:t>
            </a:r>
          </a:p>
          <a:p>
            <a:pPr lvl="1" eaLnBrk="1" hangingPunct="1"/>
            <a:r>
              <a:rPr lang="en-US" altLang="en-US"/>
              <a:t>No overflow or divide-by-0 checking</a:t>
            </a:r>
          </a:p>
          <a:p>
            <a:pPr lvl="2" eaLnBrk="1" hangingPunct="1"/>
            <a:r>
              <a:rPr lang="en-US" altLang="en-US"/>
              <a:t>Software must perform checks if required</a:t>
            </a:r>
          </a:p>
          <a:p>
            <a:pPr lvl="1" eaLnBrk="1" hangingPunct="1"/>
            <a:r>
              <a:rPr lang="en-US" altLang="en-US"/>
              <a:t>Use </a:t>
            </a:r>
            <a:r>
              <a:rPr lang="en-US" altLang="en-US">
                <a:latin typeface="Lucida Console" charset="0"/>
              </a:rPr>
              <a:t>mfhi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mflo</a:t>
            </a:r>
            <a:r>
              <a:rPr lang="en-US" altLang="en-US"/>
              <a:t> to access result</a:t>
            </a:r>
          </a:p>
        </p:txBody>
      </p:sp>
    </p:spTree>
    <p:extLst>
      <p:ext uri="{BB962C8B-B14F-4D97-AF65-F5344CB8AC3E}">
        <p14:creationId xmlns:p14="http://schemas.microsoft.com/office/powerpoint/2010/main" val="356094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Revisit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better way to do 7/2?</a:t>
            </a:r>
          </a:p>
          <a:p>
            <a:pPr lvl="1"/>
            <a:r>
              <a:rPr lang="en-US" altLang="en-US"/>
              <a:t>7&gt;&gt;2</a:t>
            </a:r>
          </a:p>
          <a:p>
            <a:pPr lvl="1"/>
            <a:r>
              <a:rPr lang="en-US" altLang="en-US"/>
              <a:t>SRL</a:t>
            </a:r>
          </a:p>
          <a:p>
            <a:r>
              <a:rPr lang="en-US" altLang="en-US"/>
              <a:t>Most compiler will replace divide by power of 2 using right shift operations</a:t>
            </a:r>
          </a:p>
        </p:txBody>
      </p:sp>
    </p:spTree>
    <p:extLst>
      <p:ext uri="{BB962C8B-B14F-4D97-AF65-F5344CB8AC3E}">
        <p14:creationId xmlns:p14="http://schemas.microsoft.com/office/powerpoint/2010/main" val="399312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Multiplication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First version of multiplication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Optimized multiplication</a:t>
            </a:r>
          </a:p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366955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3.5: Floating Point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8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BD5C681-4390-B743-89EC-F00EC047DC30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</a:t>
            </a:r>
            <a:endParaRPr lang="en-AU" alt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 for non-integral numbers</a:t>
            </a:r>
          </a:p>
          <a:p>
            <a:pPr lvl="1" eaLnBrk="1" hangingPunct="1"/>
            <a:r>
              <a:rPr lang="en-US" altLang="en-US"/>
              <a:t>Including very small and very large numbers</a:t>
            </a:r>
          </a:p>
          <a:p>
            <a:pPr eaLnBrk="1" hangingPunct="1"/>
            <a:r>
              <a:rPr lang="en-US" altLang="en-US"/>
              <a:t>Like scientific notation</a:t>
            </a:r>
          </a:p>
          <a:p>
            <a:pPr lvl="1" eaLnBrk="1" hangingPunct="1"/>
            <a:r>
              <a:rPr lang="en-US" altLang="en-US"/>
              <a:t>–2.34 × 10</a:t>
            </a:r>
            <a:r>
              <a:rPr lang="en-US" altLang="en-US" baseline="30000"/>
              <a:t>56</a:t>
            </a:r>
            <a:endParaRPr lang="en-US" altLang="en-US"/>
          </a:p>
          <a:p>
            <a:pPr lvl="1" eaLnBrk="1" hangingPunct="1"/>
            <a:r>
              <a:rPr lang="en-US" altLang="en-US"/>
              <a:t>+0.002 × 10</a:t>
            </a:r>
            <a:r>
              <a:rPr lang="en-US" altLang="en-US" baseline="30000"/>
              <a:t>–4</a:t>
            </a:r>
            <a:endParaRPr lang="en-US" altLang="en-US"/>
          </a:p>
          <a:p>
            <a:pPr lvl="1" eaLnBrk="1" hangingPunct="1"/>
            <a:r>
              <a:rPr lang="en-US" altLang="en-US"/>
              <a:t>+987.02 × 10</a:t>
            </a:r>
            <a:r>
              <a:rPr lang="en-US" altLang="en-US" baseline="30000"/>
              <a:t>9</a:t>
            </a:r>
            <a:endParaRPr lang="en-US" altLang="en-US"/>
          </a:p>
          <a:p>
            <a:pPr eaLnBrk="1" hangingPunct="1"/>
            <a:r>
              <a:rPr lang="en-US" altLang="en-US"/>
              <a:t>In binary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±1.</a:t>
            </a:r>
            <a:r>
              <a:rPr lang="en-US" altLang="en-US" i="1">
                <a:ea typeface="Arial" charset="0"/>
                <a:cs typeface="Arial" charset="0"/>
              </a:rPr>
              <a:t>xxxxxxx</a:t>
            </a:r>
            <a:r>
              <a:rPr lang="en-US" altLang="en-US" baseline="-25000">
                <a:ea typeface="Arial" charset="0"/>
                <a:cs typeface="Arial" charset="0"/>
              </a:rPr>
              <a:t>2</a:t>
            </a:r>
            <a:r>
              <a:rPr lang="en-US" altLang="en-US">
                <a:ea typeface="Arial" charset="0"/>
                <a:cs typeface="Arial" charset="0"/>
              </a:rPr>
              <a:t> × 2</a:t>
            </a:r>
            <a:r>
              <a:rPr lang="en-US" altLang="en-US" i="1" baseline="30000">
                <a:ea typeface="Arial" charset="0"/>
                <a:cs typeface="Arial" charset="0"/>
              </a:rPr>
              <a:t>yyyy</a:t>
            </a:r>
          </a:p>
          <a:p>
            <a:pPr eaLnBrk="1" hangingPunct="1"/>
            <a:r>
              <a:rPr lang="en-US" altLang="en-US"/>
              <a:t>Types </a:t>
            </a:r>
            <a:r>
              <a:rPr lang="en-US" altLang="en-US">
                <a:latin typeface="Lucida Console" charset="0"/>
              </a:rPr>
              <a:t>float</a:t>
            </a:r>
            <a:r>
              <a:rPr lang="en-US" altLang="en-US"/>
              <a:t> and </a:t>
            </a:r>
            <a:r>
              <a:rPr lang="en-US" altLang="en-US">
                <a:latin typeface="Lucida Console" charset="0"/>
              </a:rPr>
              <a:t>double</a:t>
            </a:r>
            <a:r>
              <a:rPr lang="en-US" altLang="en-US"/>
              <a:t> in C</a:t>
            </a:r>
            <a:endParaRPr lang="en-AU" altLang="en-US"/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normalized</a:t>
            </a:r>
            <a:endParaRPr lang="en-AU" altLang="en-US"/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5651500" y="35734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not normalized</a:t>
            </a:r>
            <a:endParaRPr lang="en-AU" alt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H="1">
            <a:off x="4067175" y="379095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§3.5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421930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57B4179C-7BBA-6949-A213-189285607C3D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 Standard</a:t>
            </a:r>
            <a:endParaRPr lang="en-AU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Defined by IEEE Std 754-1985</a:t>
            </a:r>
          </a:p>
          <a:p>
            <a:pPr eaLnBrk="1" hangingPunct="1"/>
            <a:r>
              <a:rPr lang="en-US" altLang="en-US"/>
              <a:t>Developed in response to divergence of representations</a:t>
            </a:r>
          </a:p>
          <a:p>
            <a:pPr lvl="1" eaLnBrk="1" hangingPunct="1"/>
            <a:r>
              <a:rPr lang="en-US" altLang="en-US"/>
              <a:t>Portability issues for scientific code</a:t>
            </a:r>
          </a:p>
          <a:p>
            <a:pPr eaLnBrk="1" hangingPunct="1"/>
            <a:r>
              <a:rPr lang="en-US" altLang="en-US"/>
              <a:t>Now almost universally adopted</a:t>
            </a:r>
          </a:p>
          <a:p>
            <a:pPr eaLnBrk="1" hangingPunct="1"/>
            <a:r>
              <a:rPr lang="en-US" altLang="en-US"/>
              <a:t>Two representations</a:t>
            </a:r>
          </a:p>
          <a:p>
            <a:pPr lvl="1" eaLnBrk="1" hangingPunct="1"/>
            <a:r>
              <a:rPr lang="en-US" altLang="en-US"/>
              <a:t>Single precision (32-bit)</a:t>
            </a:r>
          </a:p>
          <a:p>
            <a:pPr lvl="1" eaLnBrk="1" hangingPunct="1"/>
            <a:r>
              <a:rPr lang="en-US" altLang="en-US"/>
              <a:t>Double precision (64-bit)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5981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E429670-C94F-9B47-95F4-91B88686FDB9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S: sign bit (0 </a:t>
            </a:r>
            <a:r>
              <a:rPr lang="en-US" altLang="en-US" sz="2400" dirty="0">
                <a:sym typeface="Symbol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charset="2"/>
              </a:rPr>
              <a:t>Not really, though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Exponent is slightly more complicated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8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23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63560" y="2761535"/>
                <a:ext cx="5217907" cy="43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×(1+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Exponent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60" y="2761535"/>
                <a:ext cx="5217907" cy="4312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6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E429670-C94F-9B47-95F4-91B88686FDB9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S: sign bit (0 </a:t>
            </a:r>
            <a:r>
              <a:rPr lang="en-US" altLang="en-US" sz="2400">
                <a:sym typeface="Symbol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Single: Bias = 127; Double: Bias = 1203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8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23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51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E8F3D299-9517-B549-9F02-1277AF2EA17D}" type="slidenum">
              <a:rPr lang="en-AU" altLang="en-US"/>
              <a:pPr/>
              <a:t>2</a:t>
            </a:fld>
            <a:endParaRPr lang="en-AU" altLang="en-US"/>
          </a:p>
        </p:txBody>
      </p:sp>
      <p:pic>
        <p:nvPicPr>
          <p:cNvPr id="14339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Multiplier</a:t>
            </a:r>
            <a:endParaRPr lang="en-AU" altLang="en-US"/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Perform steps in parallel: add/shift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One cycle per partial-product addition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That’s ok, if frequency of multiplications is low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56279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A5162E3-126B-DE41-BFBF-A805A883EDAD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 –0.75</a:t>
            </a:r>
          </a:p>
          <a:p>
            <a:pPr lvl="1" eaLnBrk="1" hangingPunct="1"/>
            <a:r>
              <a:rPr lang="en-US" altLang="en-US"/>
              <a:t>–0.75 = (–1)</a:t>
            </a:r>
            <a:r>
              <a:rPr lang="en-US" altLang="en-US" baseline="30000"/>
              <a:t>1</a:t>
            </a:r>
            <a:r>
              <a:rPr lang="en-US" altLang="en-US"/>
              <a:t> × 1.1</a:t>
            </a:r>
            <a:r>
              <a:rPr lang="en-US" altLang="en-US" baseline="-25000"/>
              <a:t>2</a:t>
            </a:r>
            <a:r>
              <a:rPr lang="en-US" altLang="en-US"/>
              <a:t> × 2</a:t>
            </a:r>
            <a:r>
              <a:rPr lang="en-US" altLang="en-US" baseline="30000"/>
              <a:t>–1</a:t>
            </a:r>
          </a:p>
          <a:p>
            <a:pPr lvl="1" eaLnBrk="1" hangingPunct="1"/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/>
              <a:t>Exponent = –1 + Bias</a:t>
            </a:r>
          </a:p>
          <a:p>
            <a:pPr lvl="2" eaLnBrk="1" hangingPunct="1"/>
            <a:r>
              <a:rPr lang="en-US" altLang="en-US"/>
              <a:t>Single: –1 + 127 = 126 = 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 baseline="-25000"/>
              <a:t>2</a:t>
            </a:r>
            <a:endParaRPr lang="en-US" altLang="en-US"/>
          </a:p>
          <a:p>
            <a:pPr lvl="2" eaLnBrk="1" hangingPunct="1"/>
            <a:r>
              <a:rPr lang="en-US" altLang="en-US"/>
              <a:t>Double: –1 + 1023 = 1022 = 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 baseline="-25000"/>
              <a:t>2</a:t>
            </a:r>
            <a:endParaRPr lang="en-US" altLang="en-US"/>
          </a:p>
          <a:p>
            <a:pPr eaLnBrk="1" hangingPunct="1"/>
            <a:r>
              <a:rPr lang="en-US" altLang="en-US"/>
              <a:t>Single: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en-US" altLang="en-US"/>
              <a:t>Double: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155858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40FC5A7-60E7-9445-B663-04EC8BE8DF03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	1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Fxponent = 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 baseline="-25000"/>
              <a:t>2</a:t>
            </a:r>
            <a:r>
              <a:rPr lang="en-US" altLang="en-US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x = (–1)</a:t>
            </a:r>
            <a:r>
              <a:rPr lang="en-US" altLang="en-US" baseline="30000"/>
              <a:t>1</a:t>
            </a:r>
            <a:r>
              <a:rPr lang="en-US" altLang="en-US"/>
              <a:t> × (1 + 01</a:t>
            </a:r>
            <a:r>
              <a:rPr lang="en-US" altLang="en-US" baseline="-25000"/>
              <a:t>2</a:t>
            </a:r>
            <a:r>
              <a:rPr lang="en-US" altLang="en-US"/>
              <a:t>) × 2</a:t>
            </a:r>
            <a:r>
              <a:rPr lang="en-US" altLang="en-US" baseline="30000"/>
              <a:t>(129 – 127)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/>
              <a:t>	= (–1) × 1.25 × 2</a:t>
            </a:r>
            <a:r>
              <a:rPr lang="en-US" altLang="en-US" baseline="30000"/>
              <a:t>2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/>
              <a:t>	= –5.0</a:t>
            </a:r>
          </a:p>
        </p:txBody>
      </p:sp>
    </p:spTree>
    <p:extLst>
      <p:ext uri="{BB962C8B-B14F-4D97-AF65-F5344CB8AC3E}">
        <p14:creationId xmlns:p14="http://schemas.microsoft.com/office/powerpoint/2010/main" val="152962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6A51F78-A364-C749-B5A5-3407789F1EAE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Multiplier</a:t>
            </a:r>
            <a:endParaRPr lang="en-AU" altLang="en-US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/>
              <a:t>Uses multiple adders</a:t>
            </a:r>
          </a:p>
          <a:p>
            <a:pPr lvl="1" eaLnBrk="1" hangingPunct="1"/>
            <a:r>
              <a:rPr lang="en-US" altLang="en-US"/>
              <a:t>Cost/performance tradeoff</a:t>
            </a:r>
          </a:p>
        </p:txBody>
      </p:sp>
      <p:pic>
        <p:nvPicPr>
          <p:cNvPr id="15365" name="Picture 5" descr="f03-0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68453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684213" y="5157788"/>
            <a:ext cx="82708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Can be pipelined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Several multiplication performed in parallel</a:t>
            </a:r>
          </a:p>
        </p:txBody>
      </p:sp>
    </p:spTree>
    <p:extLst>
      <p:ext uri="{BB962C8B-B14F-4D97-AF65-F5344CB8AC3E}">
        <p14:creationId xmlns:p14="http://schemas.microsoft.com/office/powerpoint/2010/main" val="7819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6ED3B85-BDEE-DB4F-B236-BF50DEE7DB3D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Check for 0 divisor</a:t>
            </a: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Adjust sign of quotient and remainder as required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Lucida Console" charset="0"/>
              </a:rPr>
              <a:t>        1001</a:t>
            </a:r>
          </a:p>
          <a:p>
            <a:r>
              <a:rPr lang="en-US" altLang="en-US" sz="2000">
                <a:latin typeface="Lucida Console" charset="0"/>
              </a:rPr>
              <a:t>1000 1001010</a:t>
            </a:r>
          </a:p>
          <a:p>
            <a:r>
              <a:rPr lang="en-US" altLang="en-US" sz="2000">
                <a:latin typeface="Lucida Console" charset="0"/>
              </a:rPr>
              <a:t>    -1000</a:t>
            </a:r>
          </a:p>
          <a:p>
            <a:r>
              <a:rPr lang="en-US" altLang="en-US" sz="2000">
                <a:latin typeface="Lucida Console" charset="0"/>
              </a:rPr>
              <a:t>        10</a:t>
            </a:r>
          </a:p>
          <a:p>
            <a:r>
              <a:rPr lang="en-US" altLang="en-US" sz="2000">
                <a:latin typeface="Lucida Console" charset="0"/>
              </a:rPr>
              <a:t>        101 </a:t>
            </a:r>
          </a:p>
          <a:p>
            <a:r>
              <a:rPr lang="en-US" altLang="en-US" sz="2000">
                <a:latin typeface="Lucida Console" charset="0"/>
              </a:rPr>
              <a:t>        1010</a:t>
            </a:r>
          </a:p>
          <a:p>
            <a:r>
              <a:rPr lang="en-US" altLang="en-US" sz="2000">
                <a:latin typeface="Lucida Console" charset="0"/>
              </a:rPr>
              <a:t>       -1000</a:t>
            </a:r>
          </a:p>
          <a:p>
            <a:r>
              <a:rPr lang="en-US" altLang="en-US" sz="2000">
                <a:latin typeface="Lucida Console" charset="0"/>
              </a:rPr>
              <a:t>          10</a:t>
            </a:r>
            <a:endParaRPr lang="en-AU" altLang="en-US" sz="2000">
              <a:latin typeface="Lucida Console" charset="0"/>
            </a:endParaRP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i="1"/>
              <a:t>n</a:t>
            </a:r>
            <a:r>
              <a:rPr lang="en-US" altLang="en-US"/>
              <a:t>-bit operands yield </a:t>
            </a:r>
            <a:r>
              <a:rPr lang="en-US" altLang="en-US" i="1"/>
              <a:t>n</a:t>
            </a:r>
            <a:r>
              <a:rPr lang="en-US" altLang="en-US"/>
              <a:t>-bit</a:t>
            </a:r>
            <a:br>
              <a:rPr lang="en-US" altLang="en-US"/>
            </a:br>
            <a:r>
              <a:rPr lang="en-US" altLang="en-US"/>
              <a:t>quotient and remainder</a:t>
            </a:r>
            <a:endParaRPr lang="en-AU" altLang="en-US"/>
          </a:p>
        </p:txBody>
      </p:sp>
      <p:sp>
        <p:nvSpPr>
          <p:cNvPr id="17417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17418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17419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46495 h 21600"/>
              <a:gd name="T4" fmla="*/ 0 w 21600"/>
              <a:gd name="T5" fmla="*/ 28904649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36790 h 21600"/>
              <a:gd name="T4" fmla="*/ 0 w 21600"/>
              <a:gd name="T5" fmla="*/ 28903679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divisor</a:t>
            </a:r>
            <a:endParaRPr lang="en-AU" altLang="en-US" sz="1600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§3.4 Division</a:t>
            </a:r>
          </a:p>
        </p:txBody>
      </p:sp>
    </p:spTree>
    <p:extLst>
      <p:ext uri="{BB962C8B-B14F-4D97-AF65-F5344CB8AC3E}">
        <p14:creationId xmlns:p14="http://schemas.microsoft.com/office/powerpoint/2010/main" val="175748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Division Hardware</a:t>
            </a:r>
            <a:endParaRPr lang="en-AU" altLang="en-US"/>
          </a:p>
        </p:txBody>
      </p:sp>
      <p:sp>
        <p:nvSpPr>
          <p:cNvPr id="14339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dividend</a:t>
            </a:r>
            <a:endParaRPr lang="en-AU" altLang="en-US"/>
          </a:p>
        </p:txBody>
      </p:sp>
      <p:sp>
        <p:nvSpPr>
          <p:cNvPr id="14340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divisor in left half</a:t>
            </a:r>
            <a:endParaRPr lang="en-AU" altLang="en-US"/>
          </a:p>
        </p:txBody>
      </p:sp>
      <p:pic>
        <p:nvPicPr>
          <p:cNvPr id="14341" name="Picture 7" descr="f03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42094" y="1273176"/>
            <a:ext cx="45720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ECEAAC"/>
              </a:buClr>
              <a:buSzPct val="60000"/>
              <a:buFont typeface="Wingdings" charset="2"/>
              <a:buChar char="n"/>
            </a:pPr>
            <a:r>
              <a:rPr lang="en-US" altLang="en-US" sz="3200">
                <a:solidFill>
                  <a:srgbClr val="000000"/>
                </a:solidFill>
              </a:rPr>
              <a:t>First version of Division Hardware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32-bit quotient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64-bit ALU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64-bit remainder</a:t>
            </a:r>
            <a:endParaRPr lang="en-AU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1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f03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675687" cy="719137"/>
          </a:xfrm>
        </p:spPr>
        <p:txBody>
          <a:bodyPr/>
          <a:lstStyle/>
          <a:p>
            <a:r>
              <a:rPr lang="en-US" altLang="en-US"/>
              <a:t>First Version Division Hardware</a:t>
            </a:r>
            <a:endParaRPr lang="en-AU" altLang="en-US"/>
          </a:p>
        </p:txBody>
      </p:sp>
      <p:sp>
        <p:nvSpPr>
          <p:cNvPr id="15364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dividend</a:t>
            </a:r>
            <a:endParaRPr lang="en-AU" altLang="en-US"/>
          </a:p>
        </p:txBody>
      </p:sp>
      <p:sp>
        <p:nvSpPr>
          <p:cNvPr id="15365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divisor in left half</a:t>
            </a:r>
            <a:endParaRPr lang="en-AU" altLang="en-US"/>
          </a:p>
        </p:txBody>
      </p:sp>
      <p:pic>
        <p:nvPicPr>
          <p:cNvPr id="15366" name="Picture 7" descr="f03-0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21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98E46-724F-0D4D-9BCF-B6EEE57D0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81820"/>
              </p:ext>
            </p:extLst>
          </p:nvPr>
        </p:nvGraphicFramePr>
        <p:xfrm>
          <a:off x="251520" y="116632"/>
          <a:ext cx="8352929" cy="6336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234">
                  <a:extLst>
                    <a:ext uri="{9D8B030D-6E8A-4147-A177-3AD203B41FA5}">
                      <a16:colId xmlns:a16="http://schemas.microsoft.com/office/drawing/2014/main" val="1314400680"/>
                    </a:ext>
                  </a:extLst>
                </a:gridCol>
                <a:gridCol w="2923525">
                  <a:extLst>
                    <a:ext uri="{9D8B030D-6E8A-4147-A177-3AD203B41FA5}">
                      <a16:colId xmlns:a16="http://schemas.microsoft.com/office/drawing/2014/main" val="63327472"/>
                    </a:ext>
                  </a:extLst>
                </a:gridCol>
                <a:gridCol w="1419998">
                  <a:extLst>
                    <a:ext uri="{9D8B030D-6E8A-4147-A177-3AD203B41FA5}">
                      <a16:colId xmlns:a16="http://schemas.microsoft.com/office/drawing/2014/main" val="800567627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910513171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370735149"/>
                    </a:ext>
                  </a:extLst>
                </a:gridCol>
              </a:tblGrid>
              <a:tr h="37274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Iter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Divisor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92265"/>
                  </a:ext>
                </a:extLst>
              </a:tr>
              <a:tr h="3727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0000 0111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62400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= Rem -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07723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&lt; 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40972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33937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= Rem -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14336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&lt; 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8648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2152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= Rem -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25272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&lt; 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9745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8699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= Rem -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74856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&lt; 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041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25728"/>
                  </a:ext>
                </a:extLst>
              </a:tr>
              <a:tr h="3727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= Rem -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61368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 &lt; 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39393"/>
                  </a:ext>
                </a:extLst>
              </a:tr>
              <a:tr h="372747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Shift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0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40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008062"/>
          </a:xfrm>
        </p:spPr>
        <p:txBody>
          <a:bodyPr/>
          <a:lstStyle/>
          <a:p>
            <a:r>
              <a:rPr lang="en-US" altLang="en-US"/>
              <a:t>7/2</a:t>
            </a:r>
          </a:p>
        </p:txBody>
      </p:sp>
      <p:pic>
        <p:nvPicPr>
          <p:cNvPr id="16388" name="Picture 5" descr="f03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74838"/>
            <a:ext cx="72009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60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29C6E93-0BE1-264A-8E4A-2BDCC575109B}" type="slidenum">
              <a:rPr lang="en-AU" altLang="en-US"/>
              <a:pPr/>
              <a:t>9</a:t>
            </a:fld>
            <a:endParaRPr lang="en-AU" altLang="en-US"/>
          </a:p>
        </p:txBody>
      </p:sp>
      <p:pic>
        <p:nvPicPr>
          <p:cNvPr id="19459" name="Picture 6" descr="f03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Divider</a:t>
            </a:r>
            <a:endParaRPr lang="en-AU" altLang="en-US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en-US" sz="2800"/>
              <a:t>One cycle per partial-remainder subtraction</a:t>
            </a:r>
          </a:p>
          <a:p>
            <a:pPr eaLnBrk="1" hangingPunct="1"/>
            <a:r>
              <a:rPr lang="en-US" altLang="en-US" sz="2800"/>
              <a:t>Looks a lot like a multiplier!</a:t>
            </a:r>
          </a:p>
          <a:p>
            <a:pPr lvl="1" eaLnBrk="1" hangingPunct="1"/>
            <a:r>
              <a:rPr lang="en-US" altLang="en-US" sz="2400"/>
              <a:t>Same hardware can be used for both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3601038473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20559</TotalTime>
  <Words>1576</Words>
  <Application>Microsoft Macintosh PowerPoint</Application>
  <PresentationFormat>On-screen Show (4:3)</PresentationFormat>
  <Paragraphs>329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Black</vt:lpstr>
      <vt:lpstr>Cambria Math</vt:lpstr>
      <vt:lpstr>Corbel</vt:lpstr>
      <vt:lpstr>Lucida Console</vt:lpstr>
      <vt:lpstr>Mangal</vt:lpstr>
      <vt:lpstr>Symbol</vt:lpstr>
      <vt:lpstr>Tahoma</vt:lpstr>
      <vt:lpstr>Times New Roman</vt:lpstr>
      <vt:lpstr>Wingdings</vt:lpstr>
      <vt:lpstr>2_Blends</vt:lpstr>
      <vt:lpstr>Equation</vt:lpstr>
      <vt:lpstr>Division</vt:lpstr>
      <vt:lpstr>Optimized Multiplier</vt:lpstr>
      <vt:lpstr>Faster Multiplier</vt:lpstr>
      <vt:lpstr>Division</vt:lpstr>
      <vt:lpstr>Division Hardware</vt:lpstr>
      <vt:lpstr>First Version Division Hardware</vt:lpstr>
      <vt:lpstr>PowerPoint Presentation</vt:lpstr>
      <vt:lpstr>Example</vt:lpstr>
      <vt:lpstr>Optimized Divider</vt:lpstr>
      <vt:lpstr>PowerPoint Presentation</vt:lpstr>
      <vt:lpstr>Faster Division</vt:lpstr>
      <vt:lpstr>MIPS Division</vt:lpstr>
      <vt:lpstr>Example Revisit</vt:lpstr>
      <vt:lpstr>Summary</vt:lpstr>
      <vt:lpstr>3.5: Floating Point</vt:lpstr>
      <vt:lpstr>Floating Point</vt:lpstr>
      <vt:lpstr>Floating Point Standard</vt:lpstr>
      <vt:lpstr>IEEE Floating-Point Format</vt:lpstr>
      <vt:lpstr>IEEE Floating-Point Format</vt:lpstr>
      <vt:lpstr>Floating-Point Example</vt:lpstr>
      <vt:lpstr>Floating-Point Example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763</cp:revision>
  <dcterms:created xsi:type="dcterms:W3CDTF">2001-07-25T06:45:25Z</dcterms:created>
  <dcterms:modified xsi:type="dcterms:W3CDTF">2018-10-08T16:55:07Z</dcterms:modified>
</cp:coreProperties>
</file>