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7"/>
  </p:notesMasterIdLst>
  <p:handoutMasterIdLst>
    <p:handoutMasterId r:id="rId28"/>
  </p:handoutMasterIdLst>
  <p:sldIdLst>
    <p:sldId id="330" r:id="rId2"/>
    <p:sldId id="346" r:id="rId3"/>
    <p:sldId id="410" r:id="rId4"/>
    <p:sldId id="397" r:id="rId5"/>
    <p:sldId id="398" r:id="rId6"/>
    <p:sldId id="416" r:id="rId7"/>
    <p:sldId id="349" r:id="rId8"/>
    <p:sldId id="350" r:id="rId9"/>
    <p:sldId id="351" r:id="rId10"/>
    <p:sldId id="394" r:id="rId11"/>
    <p:sldId id="395" r:id="rId12"/>
    <p:sldId id="396" r:id="rId13"/>
    <p:sldId id="354" r:id="rId14"/>
    <p:sldId id="355" r:id="rId15"/>
    <p:sldId id="417" r:id="rId16"/>
    <p:sldId id="412" r:id="rId17"/>
    <p:sldId id="393" r:id="rId18"/>
    <p:sldId id="356" r:id="rId19"/>
    <p:sldId id="357" r:id="rId20"/>
    <p:sldId id="399" r:id="rId21"/>
    <p:sldId id="400" r:id="rId22"/>
    <p:sldId id="402" r:id="rId23"/>
    <p:sldId id="401" r:id="rId24"/>
    <p:sldId id="358" r:id="rId25"/>
    <p:sldId id="359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0" autoAdjust="0"/>
    <p:restoredTop sz="80220" autoAdjust="0"/>
  </p:normalViewPr>
  <p:slideViewPr>
    <p:cSldViewPr>
      <p:cViewPr varScale="1">
        <p:scale>
          <a:sx n="100" d="100"/>
          <a:sy n="100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7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10" Type="http://schemas.openxmlformats.org/officeDocument/2006/relationships/slide" Target="slides/slide17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9,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9,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6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5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498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9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02D157-4149-C643-914E-4C8FC20C6F8E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ED2008-65EA-C04F-AE9D-BAE4D9A90285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How to represent</a:t>
            </a:r>
            <a:r>
              <a:rPr lang="en-US" altLang="en-US" baseline="0" dirty="0">
                <a:latin typeface="Times New Roman" charset="0"/>
              </a:rPr>
              <a:t> 0?</a:t>
            </a:r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See figure 3.13 on p.199 (next slide)</a:t>
            </a:r>
          </a:p>
          <a:p>
            <a:r>
              <a:rPr lang="en-US" altLang="en-US" dirty="0">
                <a:latin typeface="Times New Roman" charset="0"/>
              </a:rPr>
              <a:t>We have seen overflow,</a:t>
            </a:r>
            <a:r>
              <a:rPr lang="en-US" altLang="en-US" baseline="0" dirty="0">
                <a:latin typeface="Times New Roman" charset="0"/>
              </a:rPr>
              <a:t> underflow is when the fraction part you are calculating became so small it can no longer be represented.</a:t>
            </a:r>
          </a:p>
          <a:p>
            <a:r>
              <a:rPr lang="en-US" altLang="en-US" baseline="0" dirty="0">
                <a:latin typeface="Times New Roman" charset="0"/>
              </a:rPr>
              <a:t>All 1 exponent and 0 fraction: Infinity! (positive or negative)</a:t>
            </a:r>
          </a:p>
          <a:p>
            <a:r>
              <a:rPr lang="en-US" altLang="en-US" baseline="0" dirty="0">
                <a:latin typeface="Times New Roman" charset="0"/>
              </a:rPr>
              <a:t>Use infinity for the result when dividing by 0. </a:t>
            </a:r>
          </a:p>
          <a:p>
            <a:r>
              <a:rPr lang="en-US" altLang="en-US" baseline="0" dirty="0">
                <a:latin typeface="Times New Roman" charset="0"/>
              </a:rPr>
              <a:t>All 1 exponent and nonzero fraction: </a:t>
            </a:r>
            <a:r>
              <a:rPr lang="en-US" altLang="en-US" baseline="0" dirty="0" err="1">
                <a:latin typeface="Times New Roman" charset="0"/>
              </a:rPr>
              <a:t>NaN</a:t>
            </a:r>
            <a:r>
              <a:rPr lang="en-US" altLang="en-US" baseline="0" dirty="0">
                <a:latin typeface="Times New Roman" charset="0"/>
              </a:rPr>
              <a:t>, for 0/0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17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913690-A1C0-964E-B3C6-8DF555D912CE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A426C-03D1-D24A-98B8-4B71A518D605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9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the book (and these slides), we’re basically just going to sketch the algorithms. There are actually a lot of details that go into actual floating point arithmetic that are tedious to deal with, but we just want to convey the main ideas.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231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charset="0"/>
              </a:rPr>
              <a:t>Q: 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2287698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50DE56-6458-5C47-94CD-5362198DB221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90E055-8AB4-7F48-B4C2-E26700C29325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that rounding (say, 1.99999) may cause the number</a:t>
            </a:r>
            <a:r>
              <a:rPr lang="en-US" altLang="en-US" baseline="0" dirty="0">
                <a:latin typeface="Times New Roman" charset="0"/>
              </a:rPr>
              <a:t> to become </a:t>
            </a:r>
            <a:r>
              <a:rPr lang="en-US" altLang="en-US" baseline="0" dirty="0" err="1">
                <a:latin typeface="Times New Roman" charset="0"/>
              </a:rPr>
              <a:t>denormalized</a:t>
            </a:r>
            <a:r>
              <a:rPr lang="en-US" altLang="en-US" baseline="0" dirty="0">
                <a:latin typeface="Times New Roman" charset="0"/>
              </a:rPr>
              <a:t>, so do step 3 again!</a:t>
            </a:r>
            <a:r>
              <a:rPr lang="en-US" altLang="en-US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7723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 let’s do a binary example (class exercise).</a:t>
            </a:r>
          </a:p>
          <a:p>
            <a:r>
              <a:rPr lang="en-US" altLang="en-US" dirty="0">
                <a:latin typeface="Times New Roman" charset="0"/>
              </a:rPr>
              <a:t>First, what are these numbers</a:t>
            </a:r>
            <a:r>
              <a:rPr lang="en-US" altLang="en-US" baseline="0" dirty="0">
                <a:latin typeface="Times New Roman" charset="0"/>
              </a:rPr>
              <a:t> in base 10?</a:t>
            </a:r>
          </a:p>
          <a:p>
            <a:r>
              <a:rPr lang="en-US" altLang="en-US" sz="1200" dirty="0"/>
              <a:t>(0.5 + –0.4375)</a:t>
            </a:r>
          </a:p>
          <a:p>
            <a:r>
              <a:rPr lang="en-US" altLang="en-US" sz="1200" dirty="0">
                <a:latin typeface="Times New Roman" charset="0"/>
              </a:rPr>
              <a:t>So now we know what the answer *should* be…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2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81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7F2BD-48EC-D54E-89C0-EB9F2EBBFA2F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610BA7-CA24-D043-9AF9-910CDD6B941A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Normalized: </a:t>
            </a:r>
            <a:r>
              <a:rPr lang="en-US" altLang="en-US" baseline="0" dirty="0">
                <a:latin typeface="Times New Roman" charset="0"/>
              </a:rPr>
              <a:t> &gt;= 1 &lt; 10 (single digit before decimal point)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36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First, what are these numbers</a:t>
            </a:r>
            <a:r>
              <a:rPr lang="en-US" altLang="en-US" baseline="0" dirty="0">
                <a:latin typeface="Times New Roman" charset="0"/>
              </a:rPr>
              <a:t> in base 10?</a:t>
            </a:r>
          </a:p>
          <a:p>
            <a:r>
              <a:rPr lang="en-US" altLang="en-US" sz="120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29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First, what are these numbers</a:t>
            </a:r>
            <a:r>
              <a:rPr lang="en-US" altLang="en-US" baseline="0" dirty="0">
                <a:latin typeface="Times New Roman" charset="0"/>
              </a:rPr>
              <a:t> in base 10?</a:t>
            </a:r>
          </a:p>
          <a:p>
            <a:r>
              <a:rPr lang="en-US" altLang="en-US" sz="120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4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56A1AC-05CE-7541-BD12-5CC4FA962E48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B38D89-00F8-274B-8F47-D72C16DB4FF8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First, what are these numbers</a:t>
            </a:r>
            <a:r>
              <a:rPr lang="en-US" altLang="en-US" baseline="0" dirty="0">
                <a:latin typeface="Times New Roman" charset="0"/>
              </a:rPr>
              <a:t> in base 10?</a:t>
            </a:r>
          </a:p>
          <a:p>
            <a:r>
              <a:rPr lang="en-US" altLang="en-US" sz="1200"/>
              <a:t>(0.5 + –0.4375)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82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68700F-B6B7-9C43-9D1C-C6EB6B44BF06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5CF02F-549B-CF48-A2E7-65C318C68AC8}" type="slidenum">
              <a:rPr lang="en-AU" altLang="en-US">
                <a:latin typeface="Times New Roman" charset="0"/>
              </a:rPr>
              <a:pPr/>
              <a:t>24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7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892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B6D32DF-55A5-FC41-B5F5-2457D29DE9A3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F65C21-8D2B-A542-93E5-CC6218BDF235}" type="slidenum">
              <a:rPr lang="en-AU" altLang="en-US">
                <a:latin typeface="Times New Roman" charset="0"/>
              </a:rPr>
              <a:pPr/>
              <a:t>25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6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Book’s terminology of fraction/mantissa vs. significand…not everyone uses them that way.</a:t>
            </a:r>
          </a:p>
          <a:p>
            <a:r>
              <a:rPr lang="en-US" altLang="en-US" dirty="0">
                <a:latin typeface="Times New Roman" charset="0"/>
              </a:rPr>
              <a:t>See p.200 for the reason behind biasing --- basically, it makes comparison a lot easier, hence sorting can be done efficiently.</a:t>
            </a:r>
          </a:p>
          <a:p>
            <a:r>
              <a:rPr lang="en-US" altLang="en-US" dirty="0">
                <a:latin typeface="Times New Roman" charset="0"/>
              </a:rPr>
              <a:t>The bias makes the most negative exponent (which makes</a:t>
            </a:r>
            <a:r>
              <a:rPr lang="en-US" altLang="en-US" baseline="0" dirty="0">
                <a:latin typeface="Times New Roman" charset="0"/>
              </a:rPr>
              <a:t> a small number) 0</a:t>
            </a:r>
            <a:r>
              <a:rPr lang="mr-IN" altLang="en-US" baseline="0" dirty="0">
                <a:latin typeface="Times New Roman" charset="0"/>
              </a:rPr>
              <a:t>…</a:t>
            </a:r>
            <a:r>
              <a:rPr lang="en-US" altLang="en-US" baseline="0" dirty="0">
                <a:latin typeface="Times New Roman" charset="0"/>
              </a:rPr>
              <a:t>0 and the most positive exponent 1..1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Now</a:t>
            </a:r>
            <a:r>
              <a:rPr lang="en-US" altLang="en-US" baseline="0" dirty="0">
                <a:latin typeface="Times New Roman" charset="0"/>
              </a:rPr>
              <a:t> example on p.201 (next slide)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87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4B1CE6-9957-5E45-8BBC-87F170AC892C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8767F-D2A7-A047-ADDB-1D643C95DC8A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8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17D74C-CEB7-5147-8D31-DE4E9D6912AA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00046-44D7-5F46-AED0-36DE6408315A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5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3CBA767-FEC0-3F43-96B2-BFCD4607B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76B83E3-04F0-7F43-BD8A-99B685D62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Single precision example</a:t>
            </a:r>
          </a:p>
          <a:p>
            <a:r>
              <a:rPr lang="en-US" altLang="en-US" dirty="0"/>
              <a:t>Correct answer – B</a:t>
            </a:r>
          </a:p>
          <a:p>
            <a:endParaRPr lang="en-US" altLang="en-US" dirty="0"/>
          </a:p>
          <a:p>
            <a:r>
              <a:rPr lang="en-US" altLang="en-US" dirty="0"/>
              <a:t>Another example: convert 5.0 to floating point:</a:t>
            </a:r>
          </a:p>
          <a:p>
            <a:r>
              <a:rPr lang="en-US" altLang="en-US" dirty="0"/>
              <a:t>5.0 = 101 = 1.01 x 2^2</a:t>
            </a:r>
          </a:p>
          <a:p>
            <a:r>
              <a:rPr lang="en-US" altLang="en-US" dirty="0"/>
              <a:t>S=0, </a:t>
            </a:r>
          </a:p>
          <a:p>
            <a:r>
              <a:rPr lang="en-US" altLang="en-US" dirty="0" err="1"/>
              <a:t>Exp</a:t>
            </a:r>
            <a:r>
              <a:rPr lang="en-US" altLang="en-US" dirty="0"/>
              <a:t> = 2 + 127 = 129 = 1000 0001</a:t>
            </a:r>
          </a:p>
          <a:p>
            <a:r>
              <a:rPr lang="en-US" altLang="en-US" dirty="0"/>
              <a:t>M = 01 0…</a:t>
            </a:r>
          </a:p>
          <a:p>
            <a:r>
              <a:rPr lang="en-US" altLang="en-US" dirty="0"/>
              <a:t>Result = 0 1000 0001 01 000000000000000000000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316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D27325-ACD6-F74E-80CB-5E31A9C764BB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5A3487-D5AD-0C4E-A37C-391313F03B94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2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A665866-E87C-3749-82A5-DD9FF021AE66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2C95CD-7C14-3744-928C-60B915877924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91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955186-3603-B94C-AABD-3EB4B31613AC}" type="datetime3">
              <a:rPr lang="en-AU" altLang="en-US">
                <a:latin typeface="Times New Roman" charset="0"/>
              </a:rPr>
              <a:pPr/>
              <a:t>9 October,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FF8BB-19FA-4342-A5DB-CC5E5ACAB469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Let’s solve for this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How many decimal digits of precision?</a:t>
            </a: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2^23 = 10^x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en-US" altLang="en-US" dirty="0">
                <a:latin typeface="Times New Roman" charset="0"/>
              </a:rPr>
              <a:t>log_10 2^23 = x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en-US" altLang="en-US" dirty="0">
                <a:latin typeface="Times New Roman" charset="0"/>
              </a:rPr>
              <a:t>23 * log_10 2</a:t>
            </a:r>
          </a:p>
        </p:txBody>
      </p:sp>
    </p:spTree>
    <p:extLst>
      <p:ext uri="{BB962C8B-B14F-4D97-AF65-F5344CB8AC3E}">
        <p14:creationId xmlns:p14="http://schemas.microsoft.com/office/powerpoint/2010/main" val="99722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65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6" r:id="rId15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/>
              <a:t>Floating Point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Utterback</a:t>
            </a:r>
          </a:p>
          <a:p>
            <a:r>
              <a:rPr lang="en-US" altLang="en-US" sz="3600" dirty="0"/>
              <a:t>Lecture 28</a:t>
            </a:r>
          </a:p>
        </p:txBody>
      </p:sp>
    </p:spTree>
    <p:extLst>
      <p:ext uri="{BB962C8B-B14F-4D97-AF65-F5344CB8AC3E}">
        <p14:creationId xmlns:p14="http://schemas.microsoft.com/office/powerpoint/2010/main" val="21444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–23</a:t>
            </a:r>
          </a:p>
          <a:p>
            <a:pPr lvl="2" eaLnBrk="1" hangingPunct="1"/>
            <a:r>
              <a:rPr lang="en-US" altLang="en-US" dirty="0"/>
              <a:t>Equivalent to 23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23 × 0.3 ≈ 6 decimal digits of precision</a:t>
            </a:r>
          </a:p>
        </p:txBody>
      </p:sp>
    </p:spTree>
    <p:extLst>
      <p:ext uri="{BB962C8B-B14F-4D97-AF65-F5344CB8AC3E}">
        <p14:creationId xmlns:p14="http://schemas.microsoft.com/office/powerpoint/2010/main" val="66541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–23</a:t>
            </a:r>
          </a:p>
          <a:p>
            <a:pPr lvl="2" eaLnBrk="1" hangingPunct="1"/>
            <a:r>
              <a:rPr lang="en-US" altLang="en-US" dirty="0"/>
              <a:t>Equivalent to 23 × log</a:t>
            </a:r>
            <a:r>
              <a:rPr lang="en-US" altLang="en-US" baseline="-25000" dirty="0"/>
              <a:t>10</a:t>
            </a:r>
            <a:r>
              <a:rPr lang="en-US" altLang="en-US" dirty="0"/>
              <a:t>2 ≈ 23 × 0.3 ≈ 6 decimal digits of precision</a:t>
            </a:r>
          </a:p>
          <a:p>
            <a:pPr lvl="1" eaLnBrk="1" hangingPunct="1"/>
            <a:r>
              <a:rPr lang="en-US" altLang="en-US" dirty="0"/>
              <a:t>Double: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–52</a:t>
            </a:r>
          </a:p>
        </p:txBody>
      </p:sp>
    </p:spTree>
    <p:extLst>
      <p:ext uri="{BB962C8B-B14F-4D97-AF65-F5344CB8AC3E}">
        <p14:creationId xmlns:p14="http://schemas.microsoft.com/office/powerpoint/2010/main" val="335894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precision</a:t>
            </a:r>
          </a:p>
          <a:p>
            <a:pPr lvl="1" eaLnBrk="1" hangingPunct="1"/>
            <a:r>
              <a:rPr lang="en-US" altLang="en-US"/>
              <a:t>all fraction bits are significant</a:t>
            </a:r>
          </a:p>
          <a:p>
            <a:pPr lvl="1" eaLnBrk="1" hangingPunct="1"/>
            <a:r>
              <a:rPr lang="en-US" altLang="en-US"/>
              <a:t>Single: approx 2</a:t>
            </a:r>
            <a:r>
              <a:rPr lang="en-US" altLang="en-US" baseline="30000"/>
              <a:t>–23</a:t>
            </a:r>
          </a:p>
          <a:p>
            <a:pPr lvl="2" eaLnBrk="1" hangingPunct="1"/>
            <a:r>
              <a:rPr lang="en-US" altLang="en-US"/>
              <a:t>Equivalent to 23 × log</a:t>
            </a:r>
            <a:r>
              <a:rPr lang="en-US" altLang="en-US" baseline="-25000"/>
              <a:t>10</a:t>
            </a:r>
            <a:r>
              <a:rPr lang="en-US" altLang="en-US"/>
              <a:t>2 ≈ 23 × 0.3 ≈ 6 decimal digits of precision</a:t>
            </a:r>
          </a:p>
          <a:p>
            <a:pPr lvl="1" eaLnBrk="1" hangingPunct="1"/>
            <a:r>
              <a:rPr lang="en-US" altLang="en-US"/>
              <a:t>Double: approx 2</a:t>
            </a:r>
            <a:r>
              <a:rPr lang="en-US" altLang="en-US" baseline="30000"/>
              <a:t>–52</a:t>
            </a:r>
          </a:p>
          <a:p>
            <a:pPr lvl="2" eaLnBrk="1" hangingPunct="1"/>
            <a:r>
              <a:rPr lang="en-US" altLang="en-US"/>
              <a:t>Equivalent to 52 × log</a:t>
            </a:r>
            <a:r>
              <a:rPr lang="en-US" altLang="en-US" baseline="-25000"/>
              <a:t>10</a:t>
            </a:r>
            <a:r>
              <a:rPr lang="en-US" altLang="en-US"/>
              <a:t>2 ≈ 52 × 0.3 ≈ 16 decimal digits of precision</a:t>
            </a:r>
          </a:p>
        </p:txBody>
      </p:sp>
    </p:spTree>
    <p:extLst>
      <p:ext uri="{BB962C8B-B14F-4D97-AF65-F5344CB8AC3E}">
        <p14:creationId xmlns:p14="http://schemas.microsoft.com/office/powerpoint/2010/main" val="202332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5AAF284-6DE5-E94A-8804-C37735CE02D4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205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000...0 </a:t>
            </a:r>
            <a:r>
              <a:rPr lang="en-US" altLang="en-US">
                <a:sym typeface="Symbol" charset="2"/>
              </a:rPr>
              <a:t> </a:t>
            </a:r>
            <a:r>
              <a:rPr lang="en-US" altLang="en-US"/>
              <a:t>hidden bit is 0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Smaller than normal numbers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Denormal with fraction = 000...0</a:t>
            </a:r>
          </a:p>
        </p:txBody>
      </p:sp>
      <p:sp>
        <p:nvSpPr>
          <p:cNvPr id="2056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Two representations of 0.0!</a:t>
            </a:r>
            <a:endParaRPr lang="en-AU" altLang="en-US"/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20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3597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9AD02D9-54E1-0B4A-8BF5-5886CAEDC928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 = 111...1, Fraction = 000...0</a:t>
            </a:r>
          </a:p>
          <a:p>
            <a:pPr lvl="1" eaLnBrk="1" hangingPunct="1"/>
            <a:r>
              <a:rPr lang="en-US" altLang="en-US"/>
              <a:t>±Infinity</a:t>
            </a:r>
          </a:p>
          <a:p>
            <a:pPr lvl="1" eaLnBrk="1" hangingPunct="1"/>
            <a:r>
              <a:rPr lang="en-US" altLang="en-US"/>
              <a:t>Can be used in subsequent calculations, avoiding need for overflow check</a:t>
            </a:r>
          </a:p>
          <a:p>
            <a:pPr eaLnBrk="1" hangingPunct="1"/>
            <a:r>
              <a:rPr lang="en-US" altLang="en-US"/>
              <a:t>Exponent = 111...1, Fraction ≠ 000...0</a:t>
            </a:r>
          </a:p>
          <a:p>
            <a:pPr lvl="1" eaLnBrk="1" hangingPunct="1"/>
            <a:r>
              <a:rPr lang="en-US" altLang="en-US"/>
              <a:t>Not-a-Number (NaN)</a:t>
            </a:r>
          </a:p>
          <a:p>
            <a:pPr lvl="1" eaLnBrk="1" hangingPunct="1"/>
            <a:r>
              <a:rPr lang="en-US" altLang="en-US"/>
              <a:t>Indicates illegal or undefined result</a:t>
            </a:r>
          </a:p>
          <a:p>
            <a:pPr lvl="2" eaLnBrk="1" hangingPunct="1"/>
            <a:r>
              <a:rPr lang="en-US" altLang="en-US"/>
              <a:t>e.g., 0.0 / 0.0</a:t>
            </a:r>
          </a:p>
          <a:p>
            <a:pPr lvl="1" eaLnBrk="1" hangingPunct="1"/>
            <a:r>
              <a:rPr lang="en-US" altLang="en-US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15883793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E024-6FE9-C547-8D27-8309B7B6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2013E-9AB2-6A4E-B0BC-D7820312D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  <p:pic>
        <p:nvPicPr>
          <p:cNvPr id="5" name="Picture 6" descr="f03-13-9780124077263">
            <a:extLst>
              <a:ext uri="{FF2B5EF4-FFF2-40B4-BE49-F238E27FC236}">
                <a16:creationId xmlns:a16="http://schemas.microsoft.com/office/drawing/2014/main" id="{BC51CB98-3D6D-E346-AC1B-DFF4A967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4" y="1988841"/>
            <a:ext cx="796680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47449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/>
              <a:t>3.5: Floating Point Arithmetic</a:t>
            </a:r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85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70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F0FD4C7-68A4-B24E-9A3F-768DA6C8D9D1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= 10.015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1.0015 × 10</a:t>
            </a:r>
            <a:r>
              <a:rPr lang="en-US" altLang="en-US" sz="2400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1.002 × 10</a:t>
            </a:r>
            <a:r>
              <a:rPr lang="en-US" altLang="en-US" sz="2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906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</a:p>
        </p:txBody>
      </p:sp>
    </p:spTree>
    <p:extLst>
      <p:ext uri="{BB962C8B-B14F-4D97-AF65-F5344CB8AC3E}">
        <p14:creationId xmlns:p14="http://schemas.microsoft.com/office/powerpoint/2010/main" val="98118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BD5C681-4390-B743-89EC-F00EC047DC30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±1.</a:t>
            </a:r>
            <a:r>
              <a:rPr lang="en-US" altLang="en-US" i="1">
                <a:ea typeface="Arial" charset="0"/>
                <a:cs typeface="Arial" charset="0"/>
              </a:rPr>
              <a:t>xxxxxxx</a:t>
            </a:r>
            <a:r>
              <a:rPr lang="en-US" altLang="en-US" baseline="-25000">
                <a:ea typeface="Arial" charset="0"/>
                <a:cs typeface="Arial" charset="0"/>
              </a:rPr>
              <a:t>2</a:t>
            </a:r>
            <a:r>
              <a:rPr lang="en-US" altLang="en-US">
                <a:ea typeface="Arial" charset="0"/>
                <a:cs typeface="Arial" charset="0"/>
              </a:rPr>
              <a:t> × 2</a:t>
            </a:r>
            <a:r>
              <a:rPr lang="en-US" altLang="en-US" i="1" baseline="30000">
                <a:ea typeface="Arial" charset="0"/>
                <a:cs typeface="Arial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42193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169623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423575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, with no over/underflow</a:t>
            </a:r>
          </a:p>
        </p:txBody>
      </p:sp>
    </p:spTree>
    <p:extLst>
      <p:ext uri="{BB962C8B-B14F-4D97-AF65-F5344CB8AC3E}">
        <p14:creationId xmlns:p14="http://schemas.microsoft.com/office/powerpoint/2010/main" val="247745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AF6670BF-1200-E945-8428-2942AAC6D37F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</a:t>
            </a:r>
            <a:r>
              <a:rPr lang="en-US" altLang="en-US" sz="2400" dirty="0"/>
              <a:t>1 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81470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65F5F4E1-625E-EA48-90C7-0006C302D946}" type="slidenum">
              <a:rPr lang="en-AU" altLang="en-US"/>
              <a:pPr/>
              <a:t>24</a:t>
            </a:fld>
            <a:endParaRPr lang="en-AU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Much more complex than integer adder</a:t>
            </a:r>
          </a:p>
          <a:p>
            <a:pPr eaLnBrk="1" hangingPunct="1"/>
            <a:r>
              <a:rPr lang="en-US" altLang="en-US" dirty="0"/>
              <a:t>Doing it in one clock cycle would take too long</a:t>
            </a:r>
          </a:p>
          <a:p>
            <a:pPr lvl="1" eaLnBrk="1" hangingPunct="1"/>
            <a:r>
              <a:rPr lang="en-US" altLang="en-US" dirty="0"/>
              <a:t>Much longer than integer operations</a:t>
            </a:r>
          </a:p>
          <a:p>
            <a:pPr lvl="1" eaLnBrk="1" hangingPunct="1"/>
            <a:r>
              <a:rPr lang="en-US" altLang="en-US" dirty="0"/>
              <a:t>Slower clock would penalize all instructions</a:t>
            </a:r>
          </a:p>
          <a:p>
            <a:pPr eaLnBrk="1" hangingPunct="1"/>
            <a:r>
              <a:rPr lang="en-US" altLang="en-US" dirty="0"/>
              <a:t>FP adder usually takes several cycles</a:t>
            </a:r>
          </a:p>
          <a:p>
            <a:pPr lvl="1" eaLnBrk="1" hangingPunct="1"/>
            <a:r>
              <a:rPr lang="en-US" altLang="en-US" dirty="0"/>
              <a:t>Can be pipelined (multiple adds in progress at same time)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2975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DD6A86E3-A984-1A48-B83B-64B80B064BB9}" type="slidenum">
              <a:rPr lang="en-AU" altLang="en-US"/>
              <a:pPr/>
              <a:t>25</a:t>
            </a:fld>
            <a:endParaRPr lang="en-AU" altLang="en-US"/>
          </a:p>
        </p:txBody>
      </p:sp>
      <p:pic>
        <p:nvPicPr>
          <p:cNvPr id="33795" name="Picture 14" descr="f03-1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7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10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5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A5162E3-126B-DE41-BFBF-A805A883EDA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55858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40FC5A7-60E7-9445-B663-04EC8BE8DF03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	1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01000…00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Fxponent = </a:t>
            </a:r>
            <a:r>
              <a:rPr lang="en-US" altLang="en-US">
                <a:solidFill>
                  <a:srgbClr val="008000"/>
                </a:solidFill>
              </a:rPr>
              <a:t>10000001</a:t>
            </a:r>
            <a:r>
              <a:rPr lang="en-US" altLang="en-US" baseline="-25000"/>
              <a:t>2</a:t>
            </a:r>
            <a:r>
              <a:rPr lang="en-US" altLang="en-US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x = (–1)</a:t>
            </a:r>
            <a:r>
              <a:rPr lang="en-US" altLang="en-US" baseline="30000"/>
              <a:t>1</a:t>
            </a:r>
            <a:r>
              <a:rPr lang="en-US" altLang="en-US"/>
              <a:t> × (1 + 01</a:t>
            </a:r>
            <a:r>
              <a:rPr lang="en-US" altLang="en-US" baseline="-25000"/>
              <a:t>2</a:t>
            </a:r>
            <a:r>
              <a:rPr lang="en-US" altLang="en-US"/>
              <a:t>) × 2</a:t>
            </a:r>
            <a:r>
              <a:rPr lang="en-US" altLang="en-US" baseline="30000"/>
              <a:t>(129 – 127)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/>
              <a:t>	= (–1) × 1.25 × 2</a:t>
            </a:r>
            <a:r>
              <a:rPr lang="en-US" altLang="en-US" baseline="30000"/>
              <a:t>2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152962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E04CB2B-5040-5B49-AC6C-B29CC8EAEAB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124620"/>
            <a:ext cx="7772400" cy="849312"/>
          </a:xfrm>
          <a:noFill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Floating-Point Numbers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258FDA-4AAB-6F4E-AC43-37DA18509B1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3600" y="1252538"/>
            <a:ext cx="5332413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/>
              <a:t>Representation of floating point numbers in IEEE 754 standard:</a:t>
            </a:r>
          </a:p>
          <a:p>
            <a:pPr>
              <a:lnSpc>
                <a:spcPct val="85000"/>
              </a:lnSpc>
            </a:pPr>
            <a:endParaRPr lang="en-US" altLang="en-US" sz="1600"/>
          </a:p>
          <a:p>
            <a:pPr>
              <a:lnSpc>
                <a:spcPct val="85000"/>
              </a:lnSpc>
            </a:pPr>
            <a:r>
              <a:rPr lang="en-US" altLang="en-US" sz="1600"/>
              <a:t>     </a:t>
            </a:r>
          </a:p>
          <a:p>
            <a:pPr>
              <a:lnSpc>
                <a:spcPct val="85000"/>
              </a:lnSpc>
            </a:pPr>
            <a:r>
              <a:rPr lang="en-US" altLang="en-US" sz="1600"/>
              <a:t>      single precision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288E8EE4-91D4-444E-9DC4-81E2E562FE8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4950" y="1747838"/>
            <a:ext cx="32893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308DA77F-6771-D443-9941-4BA7BD5AF16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267200" y="174148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F4A23654-672E-B548-9BCC-DC1846EC959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283200" y="174148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2C3884DC-2197-9742-861F-C1DA4A243B7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51300" y="1519238"/>
            <a:ext cx="2286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/>
              <a:t>1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0B00C4B3-F9D6-DC4F-A061-7B68FDD0F96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0" y="1519238"/>
            <a:ext cx="2286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/>
              <a:t>8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02B7B832-18C4-414E-A55A-24A717BDCB3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43600" y="1519238"/>
            <a:ext cx="330200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/>
              <a:t>23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2F0B9404-B2C0-BE4E-9469-5D1F003C48F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16300" y="1849438"/>
            <a:ext cx="4778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 i="1"/>
              <a:t>sign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605E991A-6A84-EF4E-8667-BCA44D319E6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75100" y="2268538"/>
            <a:ext cx="1365250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 i="1"/>
              <a:t>exponent:</a:t>
            </a:r>
          </a:p>
          <a:p>
            <a:pPr>
              <a:lnSpc>
                <a:spcPct val="85000"/>
              </a:lnSpc>
            </a:pPr>
            <a:r>
              <a:rPr lang="en-US" altLang="en-US" sz="1600" b="1"/>
              <a:t>excess 127</a:t>
            </a:r>
          </a:p>
          <a:p>
            <a:pPr>
              <a:lnSpc>
                <a:spcPct val="85000"/>
              </a:lnSpc>
            </a:pPr>
            <a:r>
              <a:rPr lang="en-US" altLang="en-US" sz="1600" b="1"/>
              <a:t>binary integer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BD74F7AA-4102-1844-9A50-59DB5AAF5EE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51500" y="2255838"/>
            <a:ext cx="2185983" cy="46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 i="1" dirty="0"/>
              <a:t>Fraction (mantissa):</a:t>
            </a:r>
          </a:p>
          <a:p>
            <a:pPr>
              <a:lnSpc>
                <a:spcPct val="85000"/>
              </a:lnSpc>
            </a:pPr>
            <a:r>
              <a:rPr lang="en-US" altLang="en-US" sz="1600" b="1" dirty="0"/>
              <a:t>Hidden integer bit:  1.F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5B2A19F6-6D18-2047-981F-337226B7469D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30500" y="2941638"/>
            <a:ext cx="269081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/>
              <a:t>(actual exponent is e = E - 127)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F6DE5616-BE89-7F4F-B407-829B19E8EE7B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000500" y="1836738"/>
            <a:ext cx="239713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/>
              <a:t>S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C97A1C4D-5151-1442-8C41-8CA732C4144F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584700" y="1836738"/>
            <a:ext cx="2619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/>
              <a:t>E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C6087362-6D63-A046-B813-AC4099F064C7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994400" y="1849438"/>
            <a:ext cx="253274" cy="2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 dirty="0"/>
              <a:t>F</a:t>
            </a:r>
          </a:p>
        </p:txBody>
      </p:sp>
      <p:graphicFrame>
        <p:nvGraphicFramePr>
          <p:cNvPr id="220202" name="Group 42">
            <a:extLst>
              <a:ext uri="{FF2B5EF4-FFF2-40B4-BE49-F238E27FC236}">
                <a16:creationId xmlns:a16="http://schemas.microsoft.com/office/drawing/2014/main" id="{E0D93326-72AA-DB4B-9EBB-06668D81E9DD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6"/>
            </p:custDataLst>
          </p:nvPr>
        </p:nvGraphicFramePr>
        <p:xfrm>
          <a:off x="685800" y="4343400"/>
          <a:ext cx="5715000" cy="2378076"/>
        </p:xfrm>
        <a:graphic>
          <a:graphicData uri="http://schemas.openxmlformats.org/drawingml/2006/table">
            <a:tbl>
              <a:tblPr/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Choices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- 1.010 * 2^130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+10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1.010 * 2^130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41" name="Text Box 43">
            <a:extLst>
              <a:ext uri="{FF2B5EF4-FFF2-40B4-BE49-F238E27FC236}">
                <a16:creationId xmlns:a16="http://schemas.microsoft.com/office/drawing/2014/main" id="{816E0758-A33C-2247-892F-A8C7C5E26780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09600" y="3352800"/>
            <a:ext cx="5867400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Convert the following: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1 1000 0010 0100 0000 0000 0000 0000 000</a:t>
            </a:r>
          </a:p>
        </p:txBody>
      </p:sp>
    </p:spTree>
    <p:extLst>
      <p:ext uri="{BB962C8B-B14F-4D97-AF65-F5344CB8AC3E}">
        <p14:creationId xmlns:p14="http://schemas.microsoft.com/office/powerpoint/2010/main" val="12882045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3A86AED5-5E95-034E-9F4A-D01E3CCB4F12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Exponents 00000000 and 11111111 reserved</a:t>
            </a:r>
          </a:p>
          <a:p>
            <a:pPr eaLnBrk="1" hangingPunct="1"/>
            <a:r>
              <a:rPr lang="en-US" altLang="en-US" sz="2800" dirty="0"/>
              <a:t>“Smallest” value</a:t>
            </a:r>
          </a:p>
          <a:p>
            <a:pPr lvl="1" eaLnBrk="1" hangingPunct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±1.0 × 2</a:t>
            </a:r>
            <a:r>
              <a:rPr lang="en-US" altLang="en-US" sz="2400" baseline="30000" dirty="0">
                <a:sym typeface="Symbol" charset="2"/>
              </a:rPr>
              <a:t>–126</a:t>
            </a:r>
            <a:r>
              <a:rPr lang="en-US" altLang="en-US" sz="2400" dirty="0">
                <a:sym typeface="Symbol" charset="2"/>
              </a:rPr>
              <a:t> ≈ ±1.2 × 10</a:t>
            </a:r>
            <a:r>
              <a:rPr lang="en-US" altLang="en-US" sz="2400" baseline="30000" dirty="0">
                <a:sym typeface="Symbol" charset="2"/>
              </a:rPr>
              <a:t>–38</a:t>
            </a:r>
          </a:p>
          <a:p>
            <a:pPr eaLnBrk="1" hangingPunct="1"/>
            <a:r>
              <a:rPr lang="en-US" altLang="en-US" sz="2800" dirty="0">
                <a:sym typeface="Symbol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exponent: 11111110</a:t>
            </a:r>
            <a:br>
              <a:rPr lang="en-US" altLang="en-US" sz="2400" dirty="0">
                <a:sym typeface="Symbol" charset="2"/>
              </a:rPr>
            </a:br>
            <a:r>
              <a:rPr lang="en-US" altLang="en-US" sz="2400" dirty="0">
                <a:sym typeface="Symbol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charset="2"/>
              </a:rPr>
              <a:t>±2.0 × 2</a:t>
            </a:r>
            <a:r>
              <a:rPr lang="en-US" altLang="en-US" sz="2400" baseline="30000" dirty="0">
                <a:sym typeface="Symbol" charset="2"/>
              </a:rPr>
              <a:t>+127</a:t>
            </a:r>
            <a:r>
              <a:rPr lang="en-US" altLang="en-US" sz="2400" dirty="0">
                <a:sym typeface="Symbol" charset="2"/>
              </a:rPr>
              <a:t> ≈ ±3.4 × 10</a:t>
            </a:r>
            <a:r>
              <a:rPr lang="en-US" altLang="en-US" sz="2400" baseline="30000" dirty="0">
                <a:sym typeface="Symbol" charset="2"/>
              </a:rPr>
              <a:t>+38</a:t>
            </a:r>
          </a:p>
        </p:txBody>
      </p:sp>
    </p:spTree>
    <p:extLst>
      <p:ext uri="{BB962C8B-B14F-4D97-AF65-F5344CB8AC3E}">
        <p14:creationId xmlns:p14="http://schemas.microsoft.com/office/powerpoint/2010/main" val="25710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FDE061FF-99D8-3C46-8312-583FC31D919D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±1.0 × 2</a:t>
            </a:r>
            <a:r>
              <a:rPr lang="en-US" altLang="en-US" sz="2400" baseline="30000">
                <a:sym typeface="Symbol" charset="2"/>
              </a:rPr>
              <a:t>–1022</a:t>
            </a:r>
            <a:r>
              <a:rPr lang="en-US" altLang="en-US" sz="2400">
                <a:sym typeface="Symbol" charset="2"/>
              </a:rPr>
              <a:t> ≈ ±2.2 × 10</a:t>
            </a:r>
            <a:r>
              <a:rPr lang="en-US" altLang="en-US" sz="2400" baseline="30000">
                <a:sym typeface="Symbol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Exponent: 11111111110</a:t>
            </a:r>
            <a:br>
              <a:rPr lang="en-US" altLang="en-US" sz="2400">
                <a:sym typeface="Symbol" charset="2"/>
              </a:rPr>
            </a:br>
            <a:r>
              <a:rPr lang="en-US" altLang="en-US" sz="2400">
                <a:sym typeface="Symbol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charset="2"/>
              </a:rPr>
              <a:t>±2.0 × 2</a:t>
            </a:r>
            <a:r>
              <a:rPr lang="en-US" altLang="en-US" sz="2400" baseline="30000">
                <a:sym typeface="Symbol" charset="2"/>
              </a:rPr>
              <a:t>+1023</a:t>
            </a:r>
            <a:r>
              <a:rPr lang="en-US" altLang="en-US" sz="2400">
                <a:sym typeface="Symbol" charset="2"/>
              </a:rPr>
              <a:t> ≈ ±1.8 × 10</a:t>
            </a:r>
            <a:r>
              <a:rPr lang="en-US" altLang="en-US" sz="2400" baseline="30000">
                <a:sym typeface="Symbol" charset="2"/>
              </a:rPr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32985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1E4DBFB-73B8-6E4A-8359-61AB030D5128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Precision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Relative precision</a:t>
            </a:r>
          </a:p>
          <a:p>
            <a:pPr lvl="1" eaLnBrk="1" hangingPunct="1"/>
            <a:r>
              <a:rPr lang="en-US" altLang="en-US" dirty="0"/>
              <a:t>all fraction bits are significant</a:t>
            </a:r>
          </a:p>
          <a:p>
            <a:pPr lvl="1" eaLnBrk="1" hangingPunct="1"/>
            <a:r>
              <a:rPr lang="en-US" altLang="en-US" dirty="0"/>
              <a:t>Single: </a:t>
            </a:r>
            <a:r>
              <a:rPr lang="en-US" altLang="en-US" dirty="0" err="1"/>
              <a:t>approx</a:t>
            </a:r>
            <a:r>
              <a:rPr lang="en-US" altLang="en-US" dirty="0"/>
              <a:t> 2</a:t>
            </a:r>
            <a:r>
              <a:rPr lang="en-US" altLang="en-US" baseline="30000" dirty="0"/>
              <a:t>–23</a:t>
            </a:r>
          </a:p>
        </p:txBody>
      </p:sp>
    </p:spTree>
    <p:extLst>
      <p:ext uri="{BB962C8B-B14F-4D97-AF65-F5344CB8AC3E}">
        <p14:creationId xmlns:p14="http://schemas.microsoft.com/office/powerpoint/2010/main" val="3574428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20637</TotalTime>
  <Words>1865</Words>
  <Application>Microsoft Macintosh PowerPoint</Application>
  <PresentationFormat>On-screen Show (4:3)</PresentationFormat>
  <Paragraphs>371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Corbel</vt:lpstr>
      <vt:lpstr>Lucida Console</vt:lpstr>
      <vt:lpstr>Mangal</vt:lpstr>
      <vt:lpstr>Symbol</vt:lpstr>
      <vt:lpstr>Tahoma</vt:lpstr>
      <vt:lpstr>Times New Roman</vt:lpstr>
      <vt:lpstr>Wingdings</vt:lpstr>
      <vt:lpstr>2_Blends</vt:lpstr>
      <vt:lpstr>Equation</vt:lpstr>
      <vt:lpstr>Floating Point</vt:lpstr>
      <vt:lpstr>Floating Point</vt:lpstr>
      <vt:lpstr>IEEE Floating-Point Format</vt:lpstr>
      <vt:lpstr>Floating-Point Example</vt:lpstr>
      <vt:lpstr>Floating-Point Example</vt:lpstr>
      <vt:lpstr>Floating-Point Numbers</vt:lpstr>
      <vt:lpstr>Single-Precision Range</vt:lpstr>
      <vt:lpstr>Double-Precision Range</vt:lpstr>
      <vt:lpstr>Floating-Point Precision</vt:lpstr>
      <vt:lpstr>Floating-Point Precision</vt:lpstr>
      <vt:lpstr>Floating-Point Precision</vt:lpstr>
      <vt:lpstr>Floating-Point Precision</vt:lpstr>
      <vt:lpstr>Denormal Numbers</vt:lpstr>
      <vt:lpstr>Infinities and NaNs</vt:lpstr>
      <vt:lpstr>FP Encoding</vt:lpstr>
      <vt:lpstr>3.5: Floating Point Arithmetic</vt:lpstr>
      <vt:lpstr>IEEE Floating-Point Format</vt:lpstr>
      <vt:lpstr>Floating-Point Addition</vt:lpstr>
      <vt:lpstr>Floating-Point Addition</vt:lpstr>
      <vt:lpstr>Floating-Point Addition</vt:lpstr>
      <vt:lpstr>Floating-Point Addition</vt:lpstr>
      <vt:lpstr>Floating-Point Addition</vt:lpstr>
      <vt:lpstr>Floating-Point Addition</vt:lpstr>
      <vt:lpstr>FP Adder Hardware</vt:lpstr>
      <vt:lpstr>FP Adder Hardware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772</cp:revision>
  <dcterms:created xsi:type="dcterms:W3CDTF">2001-07-25T06:45:25Z</dcterms:created>
  <dcterms:modified xsi:type="dcterms:W3CDTF">2018-10-09T16:53:52Z</dcterms:modified>
</cp:coreProperties>
</file>